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75883"/>
          <c:y val="0.0762937"/>
          <c:w val="0.972412"/>
          <c:h val="0.8921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3.000000</c:v>
                </c:pt>
                <c:pt idx="2">
                  <c:v>2.500000</c:v>
                </c:pt>
                <c:pt idx="3">
                  <c:v>4.000000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Название сервиса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198913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Elevator pitch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пример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21" name="Shape 21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22" name="Shape 22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Город,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0" name="Shape 3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Целевой рынок и его ключевые вызовы</a:t>
            </a:r>
          </a:p>
        </p:txBody>
      </p:sp>
      <p:sp>
        <p:nvSpPr>
          <p:cNvPr id="31" name="Shape 31"/>
          <p:cNvSpPr/>
          <p:nvPr/>
        </p:nvSpPr>
        <p:spPr>
          <a:xfrm>
            <a:off x="805853" y="1863441"/>
            <a:ext cx="3454567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Ключевой вывод о ситуации на целевом рынке</a:t>
            </a:r>
          </a:p>
        </p:txBody>
      </p:sp>
      <p:sp>
        <p:nvSpPr>
          <p:cNvPr id="32" name="Shape 32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Структура и динамика рынка</a:t>
            </a:r>
          </a:p>
        </p:txBody>
      </p:sp>
      <p:sp>
        <p:nvSpPr>
          <p:cNvPr id="33" name="Shape 33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Ключевой вывод по ключевым вызовам</a:t>
            </a:r>
          </a:p>
        </p:txBody>
      </p:sp>
      <p:sp>
        <p:nvSpPr>
          <p:cNvPr id="34" name="Shape 34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Проблемы и вызовы рынка</a:t>
            </a:r>
          </a:p>
        </p:txBody>
      </p:sp>
      <p:sp>
        <p:nvSpPr>
          <p:cNvPr id="35" name="Shape 35"/>
          <p:cNvSpPr/>
          <p:nvPr/>
        </p:nvSpPr>
        <p:spPr>
          <a:xfrm flipV="1">
            <a:off x="4964700" y="2000677"/>
            <a:ext cx="1" cy="3691913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8" name="Shape 38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39" name="Shape 39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Что привносит проект на рынок?</a:t>
            </a:r>
          </a:p>
        </p:txBody>
      </p:sp>
      <p:sp>
        <p:nvSpPr>
          <p:cNvPr id="40" name="Shape 40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41" name="Shape 41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2" name="Shape 42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3" name="Shape 43"/>
            <p:cNvSpPr/>
            <p:nvPr/>
          </p:nvSpPr>
          <p:spPr>
            <a:xfrm>
              <a:off x="-1" y="0"/>
              <a:ext cx="3268135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положение проекта на существующем или новом рынке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45" name="Shape 45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Миссия и видение</a:t>
            </a:r>
          </a:p>
        </p:txBody>
      </p:sp>
      <p:sp>
        <p:nvSpPr>
          <p:cNvPr id="46" name="Shape 46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Проект</a:t>
            </a:r>
          </a:p>
        </p:txBody>
      </p:sp>
      <p:sp>
        <p:nvSpPr>
          <p:cNvPr id="47" name="Shape 47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Краткая формулировка, описывающая суть проекта</a:t>
            </a:r>
          </a:p>
        </p:txBody>
      </p:sp>
      <p:sp>
        <p:nvSpPr>
          <p:cNvPr id="48" name="Shape 48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49" name="Shape 49"/>
          <p:cNvSpPr/>
          <p:nvPr/>
        </p:nvSpPr>
        <p:spPr>
          <a:xfrm>
            <a:off x="363426" y="3139366"/>
            <a:ext cx="3008142" cy="530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Решаемые проектом проблемы</a:t>
            </a:r>
          </a:p>
        </p:txBody>
      </p:sp>
      <p:sp>
        <p:nvSpPr>
          <p:cNvPr id="50" name="Shape 50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51" name="Shape 51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52" name="Shape 52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53" name="Shape 53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54" name="Shape 54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55" name="Shape 55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6" name="Shape 56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57" name="Shape 57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8" name="Shape 58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9" name="Shape 59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0" name="Shape 60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1" name="Shape 61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2" name="Shape 62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" name="Shape 63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4" name="Shape 64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5" name="Shape 65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6" name="Shape 66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7" name="Shape 67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8" name="Shape 68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922734" y="1370277"/>
            <a:ext cx="8060532" cy="2516717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1" name="Shape 7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Описание бизнес-модели</a:t>
            </a:r>
            <a:r>
              <a:rPr b="1" sz="2000"/>
              <a:t> </a:t>
            </a:r>
          </a:p>
        </p:txBody>
      </p:sp>
      <p:sp>
        <p:nvSpPr>
          <p:cNvPr id="72" name="Shape 7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76" name="Group 76"/>
          <p:cNvGrpSpPr/>
          <p:nvPr/>
        </p:nvGrpSpPr>
        <p:grpSpPr>
          <a:xfrm>
            <a:off x="5909733" y="1181275"/>
            <a:ext cx="3268134" cy="853441"/>
            <a:chOff x="0" y="0"/>
            <a:chExt cx="3268133" cy="853439"/>
          </a:xfrm>
        </p:grpSpPr>
        <p:sp>
          <p:nvSpPr>
            <p:cNvPr id="73" name="Shape 73"/>
            <p:cNvSpPr/>
            <p:nvPr/>
          </p:nvSpPr>
          <p:spPr>
            <a:xfrm>
              <a:off x="0" y="0"/>
              <a:ext cx="3268134" cy="774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4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4" name="Shape 74"/>
            <p:cNvSpPr/>
            <p:nvPr/>
          </p:nvSpPr>
          <p:spPr>
            <a:xfrm>
              <a:off x="2880871" y="387261"/>
              <a:ext cx="387263" cy="387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0"/>
              <a:ext cx="3268134" cy="853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бизнес-концепт проекта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в виде схем, диаграмм, инфографики, а также отображается цепочка основных бизнес-процессов   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7" name="Shape 77"/>
          <p:cNvSpPr/>
          <p:nvPr/>
        </p:nvSpPr>
        <p:spPr>
          <a:xfrm>
            <a:off x="4023940" y="2430515"/>
            <a:ext cx="188152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000">
                <a:solidFill>
                  <a:srgbClr val="D9D9D9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D9D9D9"/>
                </a:solidFill>
              </a:rPr>
              <a:t>Инфографика</a:t>
            </a:r>
          </a:p>
        </p:txBody>
      </p:sp>
      <p:sp>
        <p:nvSpPr>
          <p:cNvPr id="78" name="Shape 78"/>
          <p:cNvSpPr/>
          <p:nvPr/>
        </p:nvSpPr>
        <p:spPr>
          <a:xfrm>
            <a:off x="1562314" y="4734616"/>
            <a:ext cx="166460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Структура расходов</a:t>
            </a:r>
          </a:p>
        </p:txBody>
      </p:sp>
      <p:sp>
        <p:nvSpPr>
          <p:cNvPr id="79" name="Shape 79"/>
          <p:cNvSpPr/>
          <p:nvPr/>
        </p:nvSpPr>
        <p:spPr>
          <a:xfrm>
            <a:off x="6702483" y="4734616"/>
            <a:ext cx="135556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Потоки доходов</a:t>
            </a:r>
          </a:p>
        </p:txBody>
      </p:sp>
      <p:sp>
        <p:nvSpPr>
          <p:cNvPr id="80" name="Shape 80"/>
          <p:cNvSpPr/>
          <p:nvPr/>
        </p:nvSpPr>
        <p:spPr>
          <a:xfrm flipV="1">
            <a:off x="4964700" y="4589805"/>
            <a:ext cx="1" cy="1854554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Конкурентные преимущества и ключевые факторы успеха</a:t>
            </a:r>
          </a:p>
        </p:txBody>
      </p:sp>
      <p:sp>
        <p:nvSpPr>
          <p:cNvPr id="83" name="Shape 8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84" name="Shape 84"/>
          <p:cNvSpPr/>
          <p:nvPr/>
        </p:nvSpPr>
        <p:spPr>
          <a:xfrm>
            <a:off x="930804" y="1633888"/>
            <a:ext cx="3632730" cy="1698521"/>
          </a:xfrm>
          <a:prstGeom prst="rect">
            <a:avLst/>
          </a:prstGeom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5" name="Shape 85"/>
          <p:cNvSpPr/>
          <p:nvPr/>
        </p:nvSpPr>
        <p:spPr>
          <a:xfrm rot="5400000">
            <a:off x="2448515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AC090"/>
          </a:solidFill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14323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Что обычно предлагают конкуренты на рынке?</a:t>
            </a:r>
          </a:p>
        </p:txBody>
      </p:sp>
      <p:sp>
        <p:nvSpPr>
          <p:cNvPr id="87" name="Shape 87"/>
          <p:cNvSpPr/>
          <p:nvPr/>
        </p:nvSpPr>
        <p:spPr>
          <a:xfrm>
            <a:off x="5147204" y="1633888"/>
            <a:ext cx="3632730" cy="1698521"/>
          </a:xfrm>
          <a:prstGeom prst="rect">
            <a:avLst/>
          </a:prstGeom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Shape 88"/>
          <p:cNvSpPr/>
          <p:nvPr/>
        </p:nvSpPr>
        <p:spPr>
          <a:xfrm rot="5400000">
            <a:off x="6664916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DD3FF"/>
          </a:solidFill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89" name="Shape 89"/>
          <p:cNvSpPr/>
          <p:nvPr/>
        </p:nvSpPr>
        <p:spPr>
          <a:xfrm>
            <a:off x="56487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Что предлагает проект?</a:t>
            </a:r>
          </a:p>
        </p:txBody>
      </p:sp>
      <p:sp>
        <p:nvSpPr>
          <p:cNvPr id="90" name="Shape 90"/>
          <p:cNvSpPr/>
          <p:nvPr/>
        </p:nvSpPr>
        <p:spPr>
          <a:xfrm>
            <a:off x="729586" y="4854982"/>
            <a:ext cx="2603509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1" name="Shape 91"/>
          <p:cNvSpPr/>
          <p:nvPr/>
        </p:nvSpPr>
        <p:spPr>
          <a:xfrm>
            <a:off x="6780330" y="4854982"/>
            <a:ext cx="2603509" cy="497875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2" name="Shape 92"/>
          <p:cNvSpPr/>
          <p:nvPr/>
        </p:nvSpPr>
        <p:spPr>
          <a:xfrm>
            <a:off x="3754958" y="4854982"/>
            <a:ext cx="2603509" cy="497875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3" name="Shape 93"/>
          <p:cNvSpPr/>
          <p:nvPr/>
        </p:nvSpPr>
        <p:spPr>
          <a:xfrm>
            <a:off x="522161" y="3697701"/>
            <a:ext cx="207426" cy="516792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4" name="Shape 94"/>
          <p:cNvSpPr/>
          <p:nvPr/>
        </p:nvSpPr>
        <p:spPr>
          <a:xfrm>
            <a:off x="801563" y="3697699"/>
            <a:ext cx="207426" cy="516792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1080964" y="3697698"/>
            <a:ext cx="207426" cy="516792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6" name="Shape 96"/>
          <p:cNvSpPr/>
          <p:nvPr/>
        </p:nvSpPr>
        <p:spPr>
          <a:xfrm>
            <a:off x="631218" y="4251069"/>
            <a:ext cx="206022" cy="79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7" name="Shape 97"/>
          <p:cNvSpPr/>
          <p:nvPr/>
        </p:nvSpPr>
        <p:spPr>
          <a:xfrm>
            <a:off x="900501" y="4252545"/>
            <a:ext cx="4154422" cy="599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6006"/>
                </a:lnTo>
                <a:lnTo>
                  <a:pt x="21600" y="16006"/>
                </a:lnTo>
                <a:lnTo>
                  <a:pt x="21600" y="21600"/>
                </a:lnTo>
              </a:path>
            </a:pathLst>
          </a:custGeom>
          <a:ln>
            <a:solidFill>
              <a:srgbClr val="AFCAEB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8" name="Shape 98"/>
          <p:cNvSpPr/>
          <p:nvPr/>
        </p:nvSpPr>
        <p:spPr>
          <a:xfrm>
            <a:off x="1191852" y="4253142"/>
            <a:ext cx="6852873" cy="592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026"/>
                </a:lnTo>
                <a:lnTo>
                  <a:pt x="21600" y="10026"/>
                </a:lnTo>
                <a:lnTo>
                  <a:pt x="21600" y="21600"/>
                </a:lnTo>
              </a:path>
            </a:pathLst>
          </a:custGeom>
          <a:ln>
            <a:solidFill>
              <a:srgbClr val="C2D7F0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9" name="Shape 99"/>
          <p:cNvSpPr/>
          <p:nvPr/>
        </p:nvSpPr>
        <p:spPr>
          <a:xfrm>
            <a:off x="1350841" y="3695430"/>
            <a:ext cx="5157686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400"/>
              </a:spcBef>
              <a:defRPr b="1" sz="1500"/>
            </a:lvl1pPr>
          </a:lstStyle>
          <a:p>
            <a:pPr lvl="0">
              <a:defRPr b="0" sz="1800"/>
            </a:pPr>
            <a:r>
              <a:rPr b="1" sz="1500"/>
              <a:t>Ключевые факторы успеха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Ключевые лидеры проекта</a:t>
            </a:r>
          </a:p>
        </p:txBody>
      </p:sp>
      <p:sp>
        <p:nvSpPr>
          <p:cNvPr id="102" name="Shape 10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106" name="Group 106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103" name="Shape 103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04" name="Shape 104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05" name="Shape 105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Описание команды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проекта</a:t>
              </a:r>
            </a:p>
          </p:txBody>
        </p:sp>
      </p:grpSp>
      <p:sp>
        <p:nvSpPr>
          <p:cNvPr id="107" name="Shape 107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9" name="Shape 109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0" name="Shape 110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111" name="Shape 111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112" name="Shape 112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13" name="Shape 113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114" name="Shape 114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15" name="Shape 115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119" name="Group 119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117" name="Shape 117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18" name="Shape 118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120" name="Shape 120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121" name="Shape 121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122" name="Shape 122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23" name="Shape 123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124" name="Shape 124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125" name="Shape 125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126" name="Shape 126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27" name="Shape 127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128" name="Shape 12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29" name="Shape 129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Статус проекта</a:t>
            </a:r>
          </a:p>
        </p:txBody>
      </p:sp>
      <p:sp>
        <p:nvSpPr>
          <p:cNvPr id="133" name="Shape 13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137" name="Group 137"/>
          <p:cNvGrpSpPr/>
          <p:nvPr/>
        </p:nvGrpSpPr>
        <p:grpSpPr>
          <a:xfrm>
            <a:off x="5402424" y="383250"/>
            <a:ext cx="4224176" cy="596369"/>
            <a:chOff x="0" y="0"/>
            <a:chExt cx="4224175" cy="596368"/>
          </a:xfrm>
        </p:grpSpPr>
        <p:sp>
          <p:nvSpPr>
            <p:cNvPr id="134" name="Shape 134"/>
            <p:cNvSpPr/>
            <p:nvPr/>
          </p:nvSpPr>
          <p:spPr>
            <a:xfrm>
              <a:off x="-1" y="0"/>
              <a:ext cx="4224177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2007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35" name="Shape 135"/>
            <p:cNvSpPr/>
            <p:nvPr/>
          </p:nvSpPr>
          <p:spPr>
            <a:xfrm>
              <a:off x="3925990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36" name="Shape 136"/>
            <p:cNvSpPr/>
            <p:nvPr/>
          </p:nvSpPr>
          <p:spPr>
            <a:xfrm>
              <a:off x="-1" y="0"/>
              <a:ext cx="4224177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отображаются текущие результаты работы проекта, включая статистику финансовых и других измеримых показателей деятельности</a:t>
              </a:r>
            </a:p>
          </p:txBody>
        </p:sp>
      </p:grpSp>
      <p:sp>
        <p:nvSpPr>
          <p:cNvPr id="138" name="Shape 138"/>
          <p:cNvSpPr/>
          <p:nvPr/>
        </p:nvSpPr>
        <p:spPr>
          <a:xfrm>
            <a:off x="1030536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39" name="Shape 139"/>
          <p:cNvSpPr/>
          <p:nvPr/>
        </p:nvSpPr>
        <p:spPr>
          <a:xfrm>
            <a:off x="589561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0" name="Shape 140"/>
          <p:cNvSpPr/>
          <p:nvPr/>
        </p:nvSpPr>
        <p:spPr>
          <a:xfrm>
            <a:off x="523485" y="1785962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41" name="Shape 141"/>
          <p:cNvSpPr/>
          <p:nvPr/>
        </p:nvSpPr>
        <p:spPr>
          <a:xfrm>
            <a:off x="428624" y="1074102"/>
            <a:ext cx="964539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ts val="300"/>
              </a:spcBef>
              <a:defRPr b="1"/>
            </a:lvl1pPr>
          </a:lstStyle>
          <a:p>
            <a:pPr lvl="0">
              <a:defRPr b="0"/>
            </a:pPr>
            <a:r>
              <a:rPr b="1"/>
              <a:t>Что уже сделано:</a:t>
            </a:r>
          </a:p>
        </p:txBody>
      </p:sp>
      <p:graphicFrame>
        <p:nvGraphicFramePr>
          <p:cNvPr id="142" name="Chart 142"/>
          <p:cNvGraphicFramePr/>
          <p:nvPr/>
        </p:nvGraphicFramePr>
        <p:xfrm>
          <a:off x="2663003" y="3788032"/>
          <a:ext cx="4603395" cy="199754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43" name="Shape 143"/>
          <p:cNvSpPr/>
          <p:nvPr/>
        </p:nvSpPr>
        <p:spPr>
          <a:xfrm>
            <a:off x="1030536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44" name="Shape 144"/>
          <p:cNvSpPr/>
          <p:nvPr/>
        </p:nvSpPr>
        <p:spPr>
          <a:xfrm>
            <a:off x="589561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523486" y="2488533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46" name="Shape 146"/>
          <p:cNvSpPr/>
          <p:nvPr/>
        </p:nvSpPr>
        <p:spPr>
          <a:xfrm>
            <a:off x="4207471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47" name="Shape 147"/>
          <p:cNvSpPr/>
          <p:nvPr/>
        </p:nvSpPr>
        <p:spPr>
          <a:xfrm>
            <a:off x="3766496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8" name="Shape 148"/>
          <p:cNvSpPr/>
          <p:nvPr/>
        </p:nvSpPr>
        <p:spPr>
          <a:xfrm>
            <a:off x="3700420" y="1785962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49" name="Shape 149"/>
          <p:cNvSpPr/>
          <p:nvPr/>
        </p:nvSpPr>
        <p:spPr>
          <a:xfrm>
            <a:off x="4207471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50" name="Shape 150"/>
          <p:cNvSpPr/>
          <p:nvPr/>
        </p:nvSpPr>
        <p:spPr>
          <a:xfrm>
            <a:off x="3766496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51" name="Shape 151"/>
          <p:cNvSpPr/>
          <p:nvPr/>
        </p:nvSpPr>
        <p:spPr>
          <a:xfrm>
            <a:off x="3700420" y="2488533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Инвестиционное предложение </a:t>
            </a:r>
          </a:p>
        </p:txBody>
      </p:sp>
      <p:sp>
        <p:nvSpPr>
          <p:cNvPr id="154" name="Shape 154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55" name="Shape 155"/>
          <p:cNvSpPr/>
          <p:nvPr/>
        </p:nvSpPr>
        <p:spPr>
          <a:xfrm>
            <a:off x="511746" y="3674831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Показатели</a:t>
            </a:r>
          </a:p>
        </p:txBody>
      </p:sp>
      <p:sp>
        <p:nvSpPr>
          <p:cNvPr id="156" name="Shape 156"/>
          <p:cNvSpPr/>
          <p:nvPr/>
        </p:nvSpPr>
        <p:spPr>
          <a:xfrm>
            <a:off x="511739" y="2926962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Долевое участие инвестора</a:t>
            </a:r>
          </a:p>
        </p:txBody>
      </p:sp>
      <p:sp>
        <p:nvSpPr>
          <p:cNvPr id="157" name="Shape 157"/>
          <p:cNvSpPr/>
          <p:nvPr/>
        </p:nvSpPr>
        <p:spPr>
          <a:xfrm>
            <a:off x="513239" y="4038929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Годовой оборот компании через 3 года</a:t>
            </a:r>
          </a:p>
        </p:txBody>
      </p:sp>
      <p:sp>
        <p:nvSpPr>
          <p:cNvPr id="158" name="Shape 158"/>
          <p:cNvSpPr/>
          <p:nvPr/>
        </p:nvSpPr>
        <p:spPr>
          <a:xfrm>
            <a:off x="4321555" y="3702023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59" name="Shape 159"/>
          <p:cNvSpPr/>
          <p:nvPr/>
        </p:nvSpPr>
        <p:spPr>
          <a:xfrm>
            <a:off x="4320583" y="4035120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0" name="Shape 160"/>
          <p:cNvSpPr/>
          <p:nvPr/>
        </p:nvSpPr>
        <p:spPr>
          <a:xfrm>
            <a:off x="511745" y="4417362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Оценка компании</a:t>
            </a:r>
            <a:r>
              <a:rPr sz="1200"/>
              <a:t> </a:t>
            </a:r>
            <a:r>
              <a:rPr sz="1200"/>
              <a:t>через 3 года</a:t>
            </a:r>
          </a:p>
        </p:txBody>
      </p:sp>
      <p:sp>
        <p:nvSpPr>
          <p:cNvPr id="161" name="Shape 161"/>
          <p:cNvSpPr/>
          <p:nvPr/>
        </p:nvSpPr>
        <p:spPr>
          <a:xfrm>
            <a:off x="511746" y="2552069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Необходимый объем инвестиций</a:t>
            </a:r>
          </a:p>
        </p:txBody>
      </p:sp>
      <p:sp>
        <p:nvSpPr>
          <p:cNvPr id="162" name="Shape 162"/>
          <p:cNvSpPr/>
          <p:nvPr/>
        </p:nvSpPr>
        <p:spPr>
          <a:xfrm>
            <a:off x="4321555" y="4403567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3" name="Shape 163"/>
          <p:cNvSpPr/>
          <p:nvPr/>
        </p:nvSpPr>
        <p:spPr>
          <a:xfrm>
            <a:off x="511739" y="2180082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Оценка проекта</a:t>
            </a:r>
          </a:p>
        </p:txBody>
      </p:sp>
      <p:sp>
        <p:nvSpPr>
          <p:cNvPr id="164" name="Shape 164"/>
          <p:cNvSpPr/>
          <p:nvPr/>
        </p:nvSpPr>
        <p:spPr>
          <a:xfrm>
            <a:off x="4289591" y="2184493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5" name="Shape 165"/>
          <p:cNvSpPr/>
          <p:nvPr/>
        </p:nvSpPr>
        <p:spPr>
          <a:xfrm>
            <a:off x="4290783" y="2553100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6" name="Shape 166"/>
          <p:cNvSpPr/>
          <p:nvPr/>
        </p:nvSpPr>
        <p:spPr>
          <a:xfrm>
            <a:off x="4291023" y="2930727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7" name="Shape 167"/>
          <p:cNvSpPr/>
          <p:nvPr/>
        </p:nvSpPr>
        <p:spPr>
          <a:xfrm>
            <a:off x="4727122" y="2082058"/>
            <a:ext cx="3909158" cy="2758462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68" name="Shape 168"/>
          <p:cNvSpPr/>
          <p:nvPr/>
        </p:nvSpPr>
        <p:spPr>
          <a:xfrm>
            <a:off x="4867375" y="1824943"/>
            <a:ext cx="3628650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52" sz="13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2" sz="1300">
                <a:solidFill>
                  <a:srgbClr val="005878"/>
                </a:solidFill>
              </a:rPr>
              <a:t>Значения</a:t>
            </a:r>
          </a:p>
        </p:txBody>
      </p:sp>
      <p:sp>
        <p:nvSpPr>
          <p:cNvPr id="169" name="Shape 169"/>
          <p:cNvSpPr/>
          <p:nvPr/>
        </p:nvSpPr>
        <p:spPr>
          <a:xfrm>
            <a:off x="372287" y="973875"/>
            <a:ext cx="6552113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72" name="Shape 172"/>
          <p:cNvSpPr/>
          <p:nvPr/>
        </p:nvSpPr>
        <p:spPr>
          <a:xfrm>
            <a:off x="3632467" y="2710179"/>
            <a:ext cx="264106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Спасибо за внимание!</a:t>
            </a:r>
          </a:p>
        </p:txBody>
      </p:sp>
      <p:sp>
        <p:nvSpPr>
          <p:cNvPr id="173" name="Shape 173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Имя Фамилия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