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9906000" cy="6858000"/>
  <p:notesSz cx="6858000" cy="9144000"/>
  <p:defaultTextStyle>
    <a:lvl1pPr>
      <a:defRPr>
        <a:latin typeface="+mn-lt"/>
        <a:ea typeface="+mn-ea"/>
        <a:cs typeface="+mn-cs"/>
        <a:sym typeface="Helvetica"/>
      </a:defRPr>
    </a:lvl1pPr>
    <a:lvl2pPr indent="457200">
      <a:defRPr>
        <a:latin typeface="+mn-lt"/>
        <a:ea typeface="+mn-ea"/>
        <a:cs typeface="+mn-cs"/>
        <a:sym typeface="Helvetica"/>
      </a:defRPr>
    </a:lvl2pPr>
    <a:lvl3pPr indent="914400">
      <a:defRPr>
        <a:latin typeface="+mn-lt"/>
        <a:ea typeface="+mn-ea"/>
        <a:cs typeface="+mn-cs"/>
        <a:sym typeface="Helvetica"/>
      </a:defRPr>
    </a:lvl3pPr>
    <a:lvl4pPr indent="1371600">
      <a:defRPr>
        <a:latin typeface="+mn-lt"/>
        <a:ea typeface="+mn-ea"/>
        <a:cs typeface="+mn-cs"/>
        <a:sym typeface="Helvetica"/>
      </a:defRPr>
    </a:lvl4pPr>
    <a:lvl5pPr indent="1828800">
      <a:defRPr>
        <a:latin typeface="+mn-lt"/>
        <a:ea typeface="+mn-ea"/>
        <a:cs typeface="+mn-cs"/>
        <a:sym typeface="Helvetica"/>
      </a:defRPr>
    </a:lvl5pPr>
    <a:lvl6pPr indent="2286000">
      <a:defRPr>
        <a:latin typeface="+mn-lt"/>
        <a:ea typeface="+mn-ea"/>
        <a:cs typeface="+mn-cs"/>
        <a:sym typeface="Helvetica"/>
      </a:defRPr>
    </a:lvl6pPr>
    <a:lvl7pPr indent="2743200">
      <a:defRPr>
        <a:latin typeface="+mn-lt"/>
        <a:ea typeface="+mn-ea"/>
        <a:cs typeface="+mn-cs"/>
        <a:sym typeface="Helvetica"/>
      </a:defRPr>
    </a:lvl7pPr>
    <a:lvl8pPr indent="3200400">
      <a:defRPr>
        <a:latin typeface="+mn-lt"/>
        <a:ea typeface="+mn-ea"/>
        <a:cs typeface="+mn-cs"/>
        <a:sym typeface="Helvetica"/>
      </a:defRPr>
    </a:lvl8pPr>
    <a:lvl9pPr indent="3657600">
      <a:defRPr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3F9"/>
          </a:solidFill>
        </a:fill>
      </a:tcStyle>
    </a:wholeTbl>
    <a:band2H>
      <a:tcTxStyle b="def" i="def"/>
      <a:tcStyle>
        <a:tcBdr/>
        <a:fill>
          <a:solidFill>
            <a:srgbClr val="E6F2FC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/Relationships>
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275883"/>
          <c:y val="0.0762937"/>
          <c:w val="0.972412"/>
          <c:h val="0.89213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Sheet1!$B$2:$B$5</c:f>
              <c:numCache>
                <c:ptCount val="4"/>
                <c:pt idx="0">
                  <c:v>1.000000</c:v>
                </c:pt>
                <c:pt idx="1">
                  <c:v>3.000000</c:v>
                </c:pt>
                <c:pt idx="2">
                  <c:v>2.500000</c:v>
                </c:pt>
                <c:pt idx="3">
                  <c:v>4.000000</c:v>
                </c:pt>
              </c:numCache>
            </c:numRef>
          </c:val>
        </c:ser>
        <c:gapWidth val="150"/>
        <c:overlap val="100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" sourceLinked="0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1"/>
        <c:minorUnit val="0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7" name="Shape 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Титульный слайд">
    <p:bg>
      <p:bgPr>
        <a:solidFill>
          <a:srgbClr val="ECF0F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sted-image.pdf"/>
          <p:cNvPicPr/>
          <p:nvPr/>
        </p:nvPicPr>
        <p:blipFill>
          <a:blip r:embed="rId2">
            <a:extLst/>
          </a:blip>
          <a:srcRect l="68795" t="0" r="0" b="0"/>
          <a:stretch>
            <a:fillRect/>
          </a:stretch>
        </p:blipFill>
        <p:spPr>
          <a:xfrm>
            <a:off x="6200638" y="0"/>
            <a:ext cx="3801291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g"/>
          <p:cNvPicPr/>
          <p:nvPr/>
        </p:nvPicPr>
        <p:blipFill>
          <a:blip r:embed="rId2">
            <a:extLst/>
          </a:blip>
          <a:srcRect l="3726" t="0" r="16151" b="0"/>
          <a:stretch>
            <a:fillRect/>
          </a:stretch>
        </p:blipFill>
        <p:spPr>
          <a:xfrm flipH="1" rot="10800000">
            <a:off x="-4567" y="-51473"/>
            <a:ext cx="9915134" cy="6960946"/>
          </a:xfrm>
          <a:prstGeom prst="rect">
            <a:avLst/>
          </a:prstGeom>
          <a:ln w="12700">
            <a:round/>
          </a:ln>
        </p:spPr>
      </p:pic>
      <p:sp>
        <p:nvSpPr>
          <p:cNvPr id="3" name="Shape 3"/>
          <p:cNvSpPr/>
          <p:nvPr/>
        </p:nvSpPr>
        <p:spPr>
          <a:xfrm>
            <a:off x="197695" y="6416957"/>
            <a:ext cx="66603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pc="-36" sz="9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6" sz="900"/>
              <a:t>powered by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13394" y="6491233"/>
            <a:ext cx="817630" cy="107990"/>
            <a:chOff x="0" y="0"/>
            <a:chExt cx="817628" cy="107988"/>
          </a:xfrm>
        </p:grpSpPr>
        <p:sp>
          <p:nvSpPr>
            <p:cNvPr id="4" name="Shape 4"/>
            <p:cNvSpPr/>
            <p:nvPr/>
          </p:nvSpPr>
          <p:spPr>
            <a:xfrm>
              <a:off x="0" y="7713"/>
              <a:ext cx="817629" cy="9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75" y="148"/>
                  </a:moveTo>
                  <a:lnTo>
                    <a:pt x="6456" y="9176"/>
                  </a:lnTo>
                  <a:lnTo>
                    <a:pt x="5834" y="148"/>
                  </a:lnTo>
                  <a:lnTo>
                    <a:pt x="5275" y="148"/>
                  </a:lnTo>
                  <a:lnTo>
                    <a:pt x="5275" y="21452"/>
                  </a:lnTo>
                  <a:lnTo>
                    <a:pt x="5785" y="21452"/>
                  </a:lnTo>
                  <a:lnTo>
                    <a:pt x="5785" y="7651"/>
                  </a:lnTo>
                  <a:lnTo>
                    <a:pt x="6377" y="15769"/>
                  </a:lnTo>
                  <a:lnTo>
                    <a:pt x="6521" y="15769"/>
                  </a:lnTo>
                  <a:lnTo>
                    <a:pt x="7121" y="7553"/>
                  </a:lnTo>
                  <a:lnTo>
                    <a:pt x="7121" y="21452"/>
                  </a:lnTo>
                  <a:lnTo>
                    <a:pt x="7636" y="21452"/>
                  </a:lnTo>
                  <a:lnTo>
                    <a:pt x="7636" y="148"/>
                  </a:lnTo>
                  <a:lnTo>
                    <a:pt x="7075" y="148"/>
                  </a:lnTo>
                  <a:close/>
                  <a:moveTo>
                    <a:pt x="1543" y="21452"/>
                  </a:moveTo>
                  <a:lnTo>
                    <a:pt x="2064" y="21452"/>
                  </a:lnTo>
                  <a:lnTo>
                    <a:pt x="1527" y="10111"/>
                  </a:lnTo>
                  <a:lnTo>
                    <a:pt x="1996" y="148"/>
                  </a:lnTo>
                  <a:lnTo>
                    <a:pt x="1478" y="148"/>
                  </a:lnTo>
                  <a:lnTo>
                    <a:pt x="1099" y="8143"/>
                  </a:lnTo>
                  <a:lnTo>
                    <a:pt x="521" y="8143"/>
                  </a:lnTo>
                  <a:lnTo>
                    <a:pt x="521" y="148"/>
                  </a:lnTo>
                  <a:lnTo>
                    <a:pt x="0" y="148"/>
                  </a:lnTo>
                  <a:lnTo>
                    <a:pt x="0" y="21452"/>
                  </a:lnTo>
                  <a:lnTo>
                    <a:pt x="521" y="21452"/>
                  </a:lnTo>
                  <a:lnTo>
                    <a:pt x="521" y="12227"/>
                  </a:lnTo>
                  <a:lnTo>
                    <a:pt x="1107" y="12227"/>
                  </a:lnTo>
                  <a:lnTo>
                    <a:pt x="1543" y="21452"/>
                  </a:lnTo>
                  <a:close/>
                  <a:moveTo>
                    <a:pt x="18176" y="148"/>
                  </a:moveTo>
                  <a:lnTo>
                    <a:pt x="18732" y="148"/>
                  </a:lnTo>
                  <a:lnTo>
                    <a:pt x="19168" y="14589"/>
                  </a:lnTo>
                  <a:lnTo>
                    <a:pt x="19673" y="98"/>
                  </a:lnTo>
                  <a:lnTo>
                    <a:pt x="20117" y="98"/>
                  </a:lnTo>
                  <a:lnTo>
                    <a:pt x="20621" y="14589"/>
                  </a:lnTo>
                  <a:lnTo>
                    <a:pt x="21057" y="148"/>
                  </a:lnTo>
                  <a:lnTo>
                    <a:pt x="21600" y="148"/>
                  </a:lnTo>
                  <a:lnTo>
                    <a:pt x="20848" y="21600"/>
                  </a:lnTo>
                  <a:lnTo>
                    <a:pt x="20395" y="21600"/>
                  </a:lnTo>
                  <a:lnTo>
                    <a:pt x="19888" y="7676"/>
                  </a:lnTo>
                  <a:lnTo>
                    <a:pt x="19381" y="21600"/>
                  </a:lnTo>
                  <a:lnTo>
                    <a:pt x="18928" y="21600"/>
                  </a:lnTo>
                  <a:lnTo>
                    <a:pt x="18176" y="148"/>
                  </a:lnTo>
                  <a:close/>
                  <a:moveTo>
                    <a:pt x="13339" y="148"/>
                  </a:moveTo>
                  <a:lnTo>
                    <a:pt x="13860" y="148"/>
                  </a:lnTo>
                  <a:lnTo>
                    <a:pt x="13860" y="17196"/>
                  </a:lnTo>
                  <a:lnTo>
                    <a:pt x="15035" y="17196"/>
                  </a:lnTo>
                  <a:lnTo>
                    <a:pt x="15035" y="21452"/>
                  </a:lnTo>
                  <a:lnTo>
                    <a:pt x="13339" y="21452"/>
                  </a:lnTo>
                  <a:lnTo>
                    <a:pt x="13339" y="148"/>
                  </a:lnTo>
                  <a:close/>
                  <a:moveTo>
                    <a:pt x="10995" y="148"/>
                  </a:moveTo>
                  <a:lnTo>
                    <a:pt x="12792" y="148"/>
                  </a:lnTo>
                  <a:lnTo>
                    <a:pt x="12792" y="4428"/>
                  </a:lnTo>
                  <a:lnTo>
                    <a:pt x="11513" y="4428"/>
                  </a:lnTo>
                  <a:lnTo>
                    <a:pt x="11513" y="8955"/>
                  </a:lnTo>
                  <a:lnTo>
                    <a:pt x="12563" y="8955"/>
                  </a:lnTo>
                  <a:lnTo>
                    <a:pt x="12563" y="13211"/>
                  </a:lnTo>
                  <a:lnTo>
                    <a:pt x="11513" y="13211"/>
                  </a:lnTo>
                  <a:lnTo>
                    <a:pt x="11513" y="21452"/>
                  </a:lnTo>
                  <a:lnTo>
                    <a:pt x="10995" y="21452"/>
                  </a:lnTo>
                  <a:lnTo>
                    <a:pt x="10995" y="148"/>
                  </a:lnTo>
                  <a:close/>
                  <a:moveTo>
                    <a:pt x="9629" y="12547"/>
                  </a:moveTo>
                  <a:lnTo>
                    <a:pt x="9316" y="5634"/>
                  </a:lnTo>
                  <a:lnTo>
                    <a:pt x="9002" y="12547"/>
                  </a:lnTo>
                  <a:lnTo>
                    <a:pt x="9629" y="12547"/>
                  </a:lnTo>
                  <a:close/>
                  <a:moveTo>
                    <a:pt x="9081" y="0"/>
                  </a:moveTo>
                  <a:lnTo>
                    <a:pt x="9561" y="0"/>
                  </a:lnTo>
                  <a:lnTo>
                    <a:pt x="10572" y="21452"/>
                  </a:lnTo>
                  <a:lnTo>
                    <a:pt x="10030" y="21452"/>
                  </a:lnTo>
                  <a:lnTo>
                    <a:pt x="9814" y="16680"/>
                  </a:lnTo>
                  <a:lnTo>
                    <a:pt x="8817" y="16680"/>
                  </a:lnTo>
                  <a:lnTo>
                    <a:pt x="8599" y="21452"/>
                  </a:lnTo>
                  <a:lnTo>
                    <a:pt x="8070" y="21452"/>
                  </a:lnTo>
                  <a:lnTo>
                    <a:pt x="9081" y="0"/>
                  </a:lnTo>
                  <a:close/>
                  <a:moveTo>
                    <a:pt x="3896" y="12547"/>
                  </a:moveTo>
                  <a:lnTo>
                    <a:pt x="3582" y="5634"/>
                  </a:lnTo>
                  <a:lnTo>
                    <a:pt x="3269" y="12547"/>
                  </a:lnTo>
                  <a:lnTo>
                    <a:pt x="3896" y="12547"/>
                  </a:lnTo>
                  <a:close/>
                  <a:moveTo>
                    <a:pt x="3351" y="0"/>
                  </a:moveTo>
                  <a:lnTo>
                    <a:pt x="3830" y="0"/>
                  </a:lnTo>
                  <a:lnTo>
                    <a:pt x="4842" y="21452"/>
                  </a:lnTo>
                  <a:lnTo>
                    <a:pt x="4299" y="21452"/>
                  </a:lnTo>
                  <a:lnTo>
                    <a:pt x="4081" y="16680"/>
                  </a:lnTo>
                  <a:lnTo>
                    <a:pt x="3083" y="16680"/>
                  </a:lnTo>
                  <a:lnTo>
                    <a:pt x="2868" y="21452"/>
                  </a:lnTo>
                  <a:lnTo>
                    <a:pt x="2339" y="21452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4D4D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5" name="Shape 5"/>
            <p:cNvSpPr/>
            <p:nvPr/>
          </p:nvSpPr>
          <p:spPr>
            <a:xfrm>
              <a:off x="573973" y="0"/>
              <a:ext cx="109804" cy="107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12" y="10107"/>
                  </a:moveTo>
                  <a:cubicBezTo>
                    <a:pt x="10212" y="9960"/>
                    <a:pt x="10071" y="9896"/>
                    <a:pt x="9949" y="9896"/>
                  </a:cubicBezTo>
                  <a:cubicBezTo>
                    <a:pt x="9888" y="9896"/>
                    <a:pt x="9807" y="9918"/>
                    <a:pt x="9767" y="9960"/>
                  </a:cubicBezTo>
                  <a:cubicBezTo>
                    <a:pt x="8997" y="10443"/>
                    <a:pt x="8085" y="10611"/>
                    <a:pt x="7214" y="10401"/>
                  </a:cubicBezTo>
                  <a:cubicBezTo>
                    <a:pt x="6910" y="10338"/>
                    <a:pt x="6707" y="10023"/>
                    <a:pt x="6788" y="9707"/>
                  </a:cubicBezTo>
                  <a:cubicBezTo>
                    <a:pt x="6849" y="9392"/>
                    <a:pt x="7173" y="9182"/>
                    <a:pt x="7457" y="9245"/>
                  </a:cubicBezTo>
                  <a:cubicBezTo>
                    <a:pt x="8044" y="9392"/>
                    <a:pt x="8652" y="9287"/>
                    <a:pt x="9159" y="8951"/>
                  </a:cubicBezTo>
                  <a:cubicBezTo>
                    <a:pt x="9848" y="8489"/>
                    <a:pt x="10212" y="7921"/>
                    <a:pt x="10212" y="7270"/>
                  </a:cubicBezTo>
                  <a:cubicBezTo>
                    <a:pt x="10212" y="6409"/>
                    <a:pt x="10192" y="3614"/>
                    <a:pt x="10192" y="3614"/>
                  </a:cubicBezTo>
                  <a:cubicBezTo>
                    <a:pt x="10192" y="1618"/>
                    <a:pt x="8632" y="0"/>
                    <a:pt x="6687" y="0"/>
                  </a:cubicBezTo>
                  <a:cubicBezTo>
                    <a:pt x="4336" y="0"/>
                    <a:pt x="3202" y="1492"/>
                    <a:pt x="3141" y="2879"/>
                  </a:cubicBezTo>
                  <a:cubicBezTo>
                    <a:pt x="3100" y="4034"/>
                    <a:pt x="3465" y="4833"/>
                    <a:pt x="4235" y="5337"/>
                  </a:cubicBezTo>
                  <a:cubicBezTo>
                    <a:pt x="4721" y="5673"/>
                    <a:pt x="5329" y="5778"/>
                    <a:pt x="5917" y="5631"/>
                  </a:cubicBezTo>
                  <a:cubicBezTo>
                    <a:pt x="6221" y="5568"/>
                    <a:pt x="6525" y="5778"/>
                    <a:pt x="6585" y="6093"/>
                  </a:cubicBezTo>
                  <a:cubicBezTo>
                    <a:pt x="6626" y="6240"/>
                    <a:pt x="6606" y="6409"/>
                    <a:pt x="6525" y="6535"/>
                  </a:cubicBezTo>
                  <a:cubicBezTo>
                    <a:pt x="6444" y="6661"/>
                    <a:pt x="6302" y="6766"/>
                    <a:pt x="6160" y="6787"/>
                  </a:cubicBezTo>
                  <a:cubicBezTo>
                    <a:pt x="5289" y="6997"/>
                    <a:pt x="4377" y="6829"/>
                    <a:pt x="3607" y="6346"/>
                  </a:cubicBezTo>
                  <a:cubicBezTo>
                    <a:pt x="3505" y="6261"/>
                    <a:pt x="3384" y="6177"/>
                    <a:pt x="3242" y="6072"/>
                  </a:cubicBezTo>
                  <a:cubicBezTo>
                    <a:pt x="2817" y="5736"/>
                    <a:pt x="2209" y="5274"/>
                    <a:pt x="1702" y="5274"/>
                  </a:cubicBezTo>
                  <a:cubicBezTo>
                    <a:pt x="1479" y="5274"/>
                    <a:pt x="1317" y="5337"/>
                    <a:pt x="1155" y="5505"/>
                  </a:cubicBezTo>
                  <a:cubicBezTo>
                    <a:pt x="405" y="6219"/>
                    <a:pt x="0" y="7165"/>
                    <a:pt x="0" y="8195"/>
                  </a:cubicBezTo>
                  <a:cubicBezTo>
                    <a:pt x="0" y="9350"/>
                    <a:pt x="263" y="9960"/>
                    <a:pt x="790" y="9960"/>
                  </a:cubicBezTo>
                  <a:cubicBezTo>
                    <a:pt x="912" y="9960"/>
                    <a:pt x="1054" y="9918"/>
                    <a:pt x="1216" y="9854"/>
                  </a:cubicBezTo>
                  <a:cubicBezTo>
                    <a:pt x="1641" y="9686"/>
                    <a:pt x="2087" y="9602"/>
                    <a:pt x="2513" y="9602"/>
                  </a:cubicBezTo>
                  <a:cubicBezTo>
                    <a:pt x="2675" y="9602"/>
                    <a:pt x="2817" y="9665"/>
                    <a:pt x="2938" y="9791"/>
                  </a:cubicBezTo>
                  <a:cubicBezTo>
                    <a:pt x="3039" y="9896"/>
                    <a:pt x="3100" y="10044"/>
                    <a:pt x="3100" y="10212"/>
                  </a:cubicBezTo>
                  <a:cubicBezTo>
                    <a:pt x="3100" y="10527"/>
                    <a:pt x="2837" y="10800"/>
                    <a:pt x="2533" y="10800"/>
                  </a:cubicBezTo>
                  <a:lnTo>
                    <a:pt x="2513" y="10800"/>
                  </a:lnTo>
                  <a:cubicBezTo>
                    <a:pt x="1135" y="10800"/>
                    <a:pt x="41" y="11956"/>
                    <a:pt x="20" y="13342"/>
                  </a:cubicBezTo>
                  <a:cubicBezTo>
                    <a:pt x="20" y="13384"/>
                    <a:pt x="20" y="13426"/>
                    <a:pt x="20" y="13447"/>
                  </a:cubicBezTo>
                  <a:cubicBezTo>
                    <a:pt x="61" y="15128"/>
                    <a:pt x="1236" y="16557"/>
                    <a:pt x="2837" y="16893"/>
                  </a:cubicBezTo>
                  <a:cubicBezTo>
                    <a:pt x="3060" y="16368"/>
                    <a:pt x="3404" y="15864"/>
                    <a:pt x="3789" y="15507"/>
                  </a:cubicBezTo>
                  <a:cubicBezTo>
                    <a:pt x="4235" y="15107"/>
                    <a:pt x="4032" y="14624"/>
                    <a:pt x="3971" y="14477"/>
                  </a:cubicBezTo>
                  <a:cubicBezTo>
                    <a:pt x="3890" y="14330"/>
                    <a:pt x="3830" y="14225"/>
                    <a:pt x="3728" y="14120"/>
                  </a:cubicBezTo>
                  <a:cubicBezTo>
                    <a:pt x="3526" y="13889"/>
                    <a:pt x="3546" y="13511"/>
                    <a:pt x="3789" y="13279"/>
                  </a:cubicBezTo>
                  <a:cubicBezTo>
                    <a:pt x="4012" y="13090"/>
                    <a:pt x="4377" y="13111"/>
                    <a:pt x="4579" y="13342"/>
                  </a:cubicBezTo>
                  <a:cubicBezTo>
                    <a:pt x="4863" y="13658"/>
                    <a:pt x="5066" y="14015"/>
                    <a:pt x="5167" y="14414"/>
                  </a:cubicBezTo>
                  <a:cubicBezTo>
                    <a:pt x="5228" y="14603"/>
                    <a:pt x="5289" y="14603"/>
                    <a:pt x="5329" y="14603"/>
                  </a:cubicBezTo>
                  <a:cubicBezTo>
                    <a:pt x="5370" y="14603"/>
                    <a:pt x="5410" y="14582"/>
                    <a:pt x="5491" y="14561"/>
                  </a:cubicBezTo>
                  <a:cubicBezTo>
                    <a:pt x="5836" y="14456"/>
                    <a:pt x="6241" y="14435"/>
                    <a:pt x="6687" y="14456"/>
                  </a:cubicBezTo>
                  <a:cubicBezTo>
                    <a:pt x="6829" y="14456"/>
                    <a:pt x="6970" y="14540"/>
                    <a:pt x="7072" y="14645"/>
                  </a:cubicBezTo>
                  <a:cubicBezTo>
                    <a:pt x="7173" y="14771"/>
                    <a:pt x="7234" y="14918"/>
                    <a:pt x="7214" y="15086"/>
                  </a:cubicBezTo>
                  <a:cubicBezTo>
                    <a:pt x="7193" y="15402"/>
                    <a:pt x="6950" y="15633"/>
                    <a:pt x="6646" y="15633"/>
                  </a:cubicBezTo>
                  <a:lnTo>
                    <a:pt x="6606" y="15633"/>
                  </a:lnTo>
                  <a:cubicBezTo>
                    <a:pt x="6545" y="15633"/>
                    <a:pt x="6484" y="15633"/>
                    <a:pt x="6444" y="15633"/>
                  </a:cubicBezTo>
                  <a:cubicBezTo>
                    <a:pt x="5755" y="15633"/>
                    <a:pt x="5086" y="15885"/>
                    <a:pt x="4579" y="16368"/>
                  </a:cubicBezTo>
                  <a:cubicBezTo>
                    <a:pt x="4032" y="16872"/>
                    <a:pt x="3688" y="17566"/>
                    <a:pt x="3647" y="18364"/>
                  </a:cubicBezTo>
                  <a:cubicBezTo>
                    <a:pt x="3586" y="19268"/>
                    <a:pt x="3830" y="20045"/>
                    <a:pt x="4356" y="20633"/>
                  </a:cubicBezTo>
                  <a:cubicBezTo>
                    <a:pt x="4924" y="21264"/>
                    <a:pt x="5775" y="21600"/>
                    <a:pt x="6747" y="21600"/>
                  </a:cubicBezTo>
                  <a:cubicBezTo>
                    <a:pt x="7680" y="21600"/>
                    <a:pt x="8551" y="21222"/>
                    <a:pt x="9220" y="20549"/>
                  </a:cubicBezTo>
                  <a:cubicBezTo>
                    <a:pt x="9888" y="19856"/>
                    <a:pt x="10233" y="18953"/>
                    <a:pt x="10233" y="17965"/>
                  </a:cubicBezTo>
                  <a:cubicBezTo>
                    <a:pt x="10233" y="17965"/>
                    <a:pt x="10212" y="10443"/>
                    <a:pt x="10212" y="10107"/>
                  </a:cubicBezTo>
                  <a:close/>
                  <a:moveTo>
                    <a:pt x="17993" y="15275"/>
                  </a:moveTo>
                  <a:cubicBezTo>
                    <a:pt x="17244" y="14771"/>
                    <a:pt x="16311" y="14603"/>
                    <a:pt x="15440" y="14813"/>
                  </a:cubicBezTo>
                  <a:cubicBezTo>
                    <a:pt x="15136" y="14876"/>
                    <a:pt x="14934" y="15212"/>
                    <a:pt x="15015" y="15528"/>
                  </a:cubicBezTo>
                  <a:cubicBezTo>
                    <a:pt x="15075" y="15801"/>
                    <a:pt x="15298" y="15990"/>
                    <a:pt x="15562" y="15990"/>
                  </a:cubicBezTo>
                  <a:cubicBezTo>
                    <a:pt x="15602" y="15990"/>
                    <a:pt x="15663" y="15969"/>
                    <a:pt x="15704" y="15969"/>
                  </a:cubicBezTo>
                  <a:cubicBezTo>
                    <a:pt x="16271" y="15843"/>
                    <a:pt x="16879" y="15948"/>
                    <a:pt x="17385" y="16263"/>
                  </a:cubicBezTo>
                  <a:cubicBezTo>
                    <a:pt x="18155" y="16767"/>
                    <a:pt x="18500" y="17587"/>
                    <a:pt x="18459" y="18742"/>
                  </a:cubicBezTo>
                  <a:cubicBezTo>
                    <a:pt x="18398" y="20129"/>
                    <a:pt x="17284" y="21600"/>
                    <a:pt x="14913" y="21600"/>
                  </a:cubicBezTo>
                  <a:cubicBezTo>
                    <a:pt x="12988" y="21600"/>
                    <a:pt x="11408" y="19982"/>
                    <a:pt x="11408" y="17986"/>
                  </a:cubicBezTo>
                  <a:cubicBezTo>
                    <a:pt x="11408" y="17986"/>
                    <a:pt x="11388" y="15212"/>
                    <a:pt x="11388" y="14351"/>
                  </a:cubicBezTo>
                  <a:cubicBezTo>
                    <a:pt x="11388" y="13679"/>
                    <a:pt x="11752" y="13111"/>
                    <a:pt x="12462" y="12649"/>
                  </a:cubicBezTo>
                  <a:cubicBezTo>
                    <a:pt x="12806" y="12418"/>
                    <a:pt x="13232" y="12292"/>
                    <a:pt x="13657" y="12292"/>
                  </a:cubicBezTo>
                  <a:cubicBezTo>
                    <a:pt x="13819" y="12292"/>
                    <a:pt x="13981" y="12313"/>
                    <a:pt x="14143" y="12355"/>
                  </a:cubicBezTo>
                  <a:cubicBezTo>
                    <a:pt x="14447" y="12418"/>
                    <a:pt x="14751" y="12229"/>
                    <a:pt x="14832" y="11914"/>
                  </a:cubicBezTo>
                  <a:cubicBezTo>
                    <a:pt x="14893" y="11598"/>
                    <a:pt x="14711" y="11262"/>
                    <a:pt x="14386" y="11199"/>
                  </a:cubicBezTo>
                  <a:cubicBezTo>
                    <a:pt x="13515" y="10989"/>
                    <a:pt x="12603" y="11157"/>
                    <a:pt x="11854" y="11661"/>
                  </a:cubicBezTo>
                  <a:cubicBezTo>
                    <a:pt x="11732" y="11725"/>
                    <a:pt x="11550" y="11725"/>
                    <a:pt x="11469" y="11661"/>
                  </a:cubicBezTo>
                  <a:cubicBezTo>
                    <a:pt x="11408" y="11619"/>
                    <a:pt x="11388" y="11556"/>
                    <a:pt x="11388" y="11493"/>
                  </a:cubicBezTo>
                  <a:cubicBezTo>
                    <a:pt x="11388" y="11178"/>
                    <a:pt x="11367" y="3635"/>
                    <a:pt x="11367" y="3635"/>
                  </a:cubicBezTo>
                  <a:cubicBezTo>
                    <a:pt x="11367" y="2668"/>
                    <a:pt x="11732" y="1744"/>
                    <a:pt x="12380" y="1072"/>
                  </a:cubicBezTo>
                  <a:cubicBezTo>
                    <a:pt x="13049" y="378"/>
                    <a:pt x="13920" y="0"/>
                    <a:pt x="14853" y="0"/>
                  </a:cubicBezTo>
                  <a:cubicBezTo>
                    <a:pt x="15845" y="0"/>
                    <a:pt x="16696" y="357"/>
                    <a:pt x="17264" y="988"/>
                  </a:cubicBezTo>
                  <a:cubicBezTo>
                    <a:pt x="17770" y="1555"/>
                    <a:pt x="18034" y="2353"/>
                    <a:pt x="17973" y="3257"/>
                  </a:cubicBezTo>
                  <a:cubicBezTo>
                    <a:pt x="17912" y="4034"/>
                    <a:pt x="17588" y="4749"/>
                    <a:pt x="17021" y="5253"/>
                  </a:cubicBezTo>
                  <a:cubicBezTo>
                    <a:pt x="16514" y="5715"/>
                    <a:pt x="15845" y="5988"/>
                    <a:pt x="15177" y="5988"/>
                  </a:cubicBezTo>
                  <a:cubicBezTo>
                    <a:pt x="15116" y="5988"/>
                    <a:pt x="15055" y="5967"/>
                    <a:pt x="14994" y="5967"/>
                  </a:cubicBezTo>
                  <a:lnTo>
                    <a:pt x="14974" y="5967"/>
                  </a:lnTo>
                  <a:cubicBezTo>
                    <a:pt x="14670" y="5967"/>
                    <a:pt x="14407" y="6219"/>
                    <a:pt x="14386" y="6535"/>
                  </a:cubicBezTo>
                  <a:cubicBezTo>
                    <a:pt x="14366" y="6850"/>
                    <a:pt x="14609" y="7144"/>
                    <a:pt x="14934" y="7165"/>
                  </a:cubicBezTo>
                  <a:cubicBezTo>
                    <a:pt x="15015" y="7165"/>
                    <a:pt x="15096" y="7165"/>
                    <a:pt x="15177" y="7165"/>
                  </a:cubicBezTo>
                  <a:cubicBezTo>
                    <a:pt x="15521" y="7165"/>
                    <a:pt x="15825" y="7123"/>
                    <a:pt x="16109" y="7039"/>
                  </a:cubicBezTo>
                  <a:cubicBezTo>
                    <a:pt x="16190" y="7018"/>
                    <a:pt x="16230" y="7018"/>
                    <a:pt x="16271" y="7018"/>
                  </a:cubicBezTo>
                  <a:cubicBezTo>
                    <a:pt x="16332" y="7018"/>
                    <a:pt x="16372" y="7018"/>
                    <a:pt x="16433" y="7207"/>
                  </a:cubicBezTo>
                  <a:cubicBezTo>
                    <a:pt x="16555" y="7585"/>
                    <a:pt x="16737" y="7942"/>
                    <a:pt x="17021" y="8258"/>
                  </a:cubicBezTo>
                  <a:cubicBezTo>
                    <a:pt x="17223" y="8510"/>
                    <a:pt x="17608" y="8531"/>
                    <a:pt x="17831" y="8321"/>
                  </a:cubicBezTo>
                  <a:cubicBezTo>
                    <a:pt x="18054" y="8111"/>
                    <a:pt x="18074" y="7732"/>
                    <a:pt x="17872" y="7480"/>
                  </a:cubicBezTo>
                  <a:cubicBezTo>
                    <a:pt x="17791" y="7375"/>
                    <a:pt x="17710" y="7270"/>
                    <a:pt x="17649" y="7123"/>
                  </a:cubicBezTo>
                  <a:cubicBezTo>
                    <a:pt x="17568" y="6997"/>
                    <a:pt x="17365" y="6514"/>
                    <a:pt x="17831" y="6093"/>
                  </a:cubicBezTo>
                  <a:cubicBezTo>
                    <a:pt x="18196" y="5757"/>
                    <a:pt x="18561" y="5232"/>
                    <a:pt x="18783" y="4728"/>
                  </a:cubicBezTo>
                  <a:cubicBezTo>
                    <a:pt x="20364" y="5043"/>
                    <a:pt x="21539" y="6472"/>
                    <a:pt x="21580" y="8153"/>
                  </a:cubicBezTo>
                  <a:cubicBezTo>
                    <a:pt x="21580" y="8195"/>
                    <a:pt x="21580" y="8237"/>
                    <a:pt x="21580" y="8258"/>
                  </a:cubicBezTo>
                  <a:cubicBezTo>
                    <a:pt x="21580" y="9665"/>
                    <a:pt x="20465" y="10800"/>
                    <a:pt x="19108" y="10821"/>
                  </a:cubicBezTo>
                  <a:lnTo>
                    <a:pt x="19087" y="10821"/>
                  </a:lnTo>
                  <a:cubicBezTo>
                    <a:pt x="18763" y="10821"/>
                    <a:pt x="18500" y="11073"/>
                    <a:pt x="18500" y="11409"/>
                  </a:cubicBezTo>
                  <a:cubicBezTo>
                    <a:pt x="18500" y="11556"/>
                    <a:pt x="18561" y="11704"/>
                    <a:pt x="18682" y="11830"/>
                  </a:cubicBezTo>
                  <a:cubicBezTo>
                    <a:pt x="18783" y="11935"/>
                    <a:pt x="18925" y="11998"/>
                    <a:pt x="19087" y="11998"/>
                  </a:cubicBezTo>
                  <a:cubicBezTo>
                    <a:pt x="19533" y="11998"/>
                    <a:pt x="19959" y="11914"/>
                    <a:pt x="20405" y="11746"/>
                  </a:cubicBezTo>
                  <a:cubicBezTo>
                    <a:pt x="20546" y="11682"/>
                    <a:pt x="20688" y="11661"/>
                    <a:pt x="20810" y="11661"/>
                  </a:cubicBezTo>
                  <a:cubicBezTo>
                    <a:pt x="21337" y="11661"/>
                    <a:pt x="21600" y="12250"/>
                    <a:pt x="21600" y="13405"/>
                  </a:cubicBezTo>
                  <a:cubicBezTo>
                    <a:pt x="21600" y="14435"/>
                    <a:pt x="21195" y="15402"/>
                    <a:pt x="20445" y="16116"/>
                  </a:cubicBezTo>
                  <a:cubicBezTo>
                    <a:pt x="20303" y="16263"/>
                    <a:pt x="20121" y="16326"/>
                    <a:pt x="19918" y="16326"/>
                  </a:cubicBezTo>
                  <a:cubicBezTo>
                    <a:pt x="19391" y="16326"/>
                    <a:pt x="18804" y="15885"/>
                    <a:pt x="18358" y="15549"/>
                  </a:cubicBezTo>
                  <a:cubicBezTo>
                    <a:pt x="18236" y="15444"/>
                    <a:pt x="18095" y="15339"/>
                    <a:pt x="17993" y="15275"/>
                  </a:cubicBezTo>
                  <a:close/>
                </a:path>
              </a:pathLst>
            </a:custGeom>
            <a:solidFill>
              <a:srgbClr val="5AA8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sp>
        <p:nvSpPr>
          <p:cNvPr id="7" name="Shape 7"/>
          <p:cNvSpPr/>
          <p:nvPr>
            <p:ph type="sldNum" sz="quarter" idx="2"/>
          </p:nvPr>
        </p:nvSpPr>
        <p:spPr>
          <a:xfrm>
            <a:off x="9459952" y="6581923"/>
            <a:ext cx="397193" cy="1524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>
            <a:lvl1pPr algn="ctr">
              <a:defRPr b="1" sz="1000"/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8" name="Shape 8"/>
          <p:cNvSpPr/>
          <p:nvPr/>
        </p:nvSpPr>
        <p:spPr>
          <a:xfrm>
            <a:off x="7559799" y="202613"/>
            <a:ext cx="1759973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pc="-59" sz="1500">
                <a:solidFill>
                  <a:srgbClr val="054D7E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9" sz="1500">
                <a:solidFill>
                  <a:srgbClr val="054D7E"/>
                </a:solidFill>
              </a:rPr>
              <a:t>Логотип компании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9323051" y="120945"/>
            <a:ext cx="503310" cy="503309"/>
            <a:chOff x="0" y="19931"/>
            <a:chExt cx="503308" cy="503308"/>
          </a:xfrm>
        </p:grpSpPr>
        <p:sp>
          <p:nvSpPr>
            <p:cNvPr id="9" name="Shape 9"/>
            <p:cNvSpPr/>
            <p:nvPr/>
          </p:nvSpPr>
          <p:spPr>
            <a:xfrm>
              <a:off x="76166" y="76246"/>
              <a:ext cx="363560" cy="363560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10" name="Shape 10"/>
            <p:cNvSpPr/>
            <p:nvPr/>
          </p:nvSpPr>
          <p:spPr>
            <a:xfrm rot="2700000">
              <a:off x="212423" y="-45077"/>
              <a:ext cx="78463" cy="6333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3F4F9"/>
                </a:gs>
                <a:gs pos="100000">
                  <a:srgbClr val="E1E2E4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</p:sldLayoutIdLst>
  <p:transition spd="med" advClick="1"/>
  <p:txStyles>
    <p:titleStyle>
      <a:lvl1pPr algn="ctr">
        <a:defRPr sz="4400">
          <a:latin typeface="+mn-lt"/>
          <a:ea typeface="+mn-ea"/>
          <a:cs typeface="+mn-cs"/>
          <a:sym typeface="Helvetica"/>
        </a:defRPr>
      </a:lvl1pPr>
      <a:lvl2pPr algn="ctr">
        <a:defRPr sz="4400">
          <a:latin typeface="+mn-lt"/>
          <a:ea typeface="+mn-ea"/>
          <a:cs typeface="+mn-cs"/>
          <a:sym typeface="Helvetica"/>
        </a:defRPr>
      </a:lvl2pPr>
      <a:lvl3pPr algn="ctr">
        <a:defRPr sz="4400">
          <a:latin typeface="+mn-lt"/>
          <a:ea typeface="+mn-ea"/>
          <a:cs typeface="+mn-cs"/>
          <a:sym typeface="Helvetica"/>
        </a:defRPr>
      </a:lvl3pPr>
      <a:lvl4pPr algn="ctr">
        <a:defRPr sz="4400">
          <a:latin typeface="+mn-lt"/>
          <a:ea typeface="+mn-ea"/>
          <a:cs typeface="+mn-cs"/>
          <a:sym typeface="Helvetica"/>
        </a:defRPr>
      </a:lvl4pPr>
      <a:lvl5pPr algn="ctr">
        <a:defRPr sz="4400">
          <a:latin typeface="+mn-lt"/>
          <a:ea typeface="+mn-ea"/>
          <a:cs typeface="+mn-cs"/>
          <a:sym typeface="Helvetica"/>
        </a:defRPr>
      </a:lvl5pPr>
      <a:lvl6pPr algn="ctr">
        <a:defRPr sz="4400">
          <a:latin typeface="+mn-lt"/>
          <a:ea typeface="+mn-ea"/>
          <a:cs typeface="+mn-cs"/>
          <a:sym typeface="Helvetica"/>
        </a:defRPr>
      </a:lvl6pPr>
      <a:lvl7pPr algn="ctr">
        <a:defRPr sz="4400">
          <a:latin typeface="+mn-lt"/>
          <a:ea typeface="+mn-ea"/>
          <a:cs typeface="+mn-cs"/>
          <a:sym typeface="Helvetica"/>
        </a:defRPr>
      </a:lvl7pPr>
      <a:lvl8pPr algn="ctr">
        <a:defRPr sz="4400">
          <a:latin typeface="+mn-lt"/>
          <a:ea typeface="+mn-ea"/>
          <a:cs typeface="+mn-cs"/>
          <a:sym typeface="Helvetica"/>
        </a:defRPr>
      </a:lvl8pPr>
      <a:lvl9pPr algn="ctr">
        <a:defRPr sz="4400">
          <a:latin typeface="+mn-lt"/>
          <a:ea typeface="+mn-ea"/>
          <a:cs typeface="+mn-cs"/>
          <a:sym typeface="Helvetica"/>
        </a:defRPr>
      </a:lvl9pPr>
    </p:titleStyle>
    <p:bodyStyle>
      <a:lvl1pPr>
        <a:spcBef>
          <a:spcPts val="400"/>
        </a:spcBef>
        <a:defRPr b="1" sz="2000">
          <a:latin typeface="+mn-lt"/>
          <a:ea typeface="+mn-ea"/>
          <a:cs typeface="+mn-cs"/>
          <a:sym typeface="Helvetica"/>
        </a:defRPr>
      </a:lvl1pPr>
      <a:lvl2pPr marL="661307" indent="-204107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2pPr>
      <a:lvl3pPr marL="1104900" indent="-1905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3pPr>
      <a:lvl4pPr marL="1600200" indent="-228600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4pPr>
      <a:lvl5pPr marL="2057400" indent="-228600">
        <a:spcBef>
          <a:spcPts val="400"/>
        </a:spcBef>
        <a:buSzPct val="100000"/>
        <a:buChar char="»"/>
        <a:defRPr b="1" sz="2000">
          <a:latin typeface="+mn-lt"/>
          <a:ea typeface="+mn-ea"/>
          <a:cs typeface="+mn-cs"/>
          <a:sym typeface="Helvetica"/>
        </a:defRPr>
      </a:lvl5pPr>
      <a:lvl6pPr marL="25146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6pPr>
      <a:lvl7pPr marL="29718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7pPr>
      <a:lvl8pPr marL="34290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8pPr>
      <a:lvl9pPr marL="38862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9pPr>
    </p:bodyStyle>
    <p:otherStyle>
      <a:lvl1pPr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1pPr>
      <a:lvl2pPr indent="457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2pPr>
      <a:lvl3pPr indent="914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3pPr>
      <a:lvl4pPr indent="1371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4pPr>
      <a:lvl5pPr indent="18288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5pPr>
      <a:lvl6pPr indent="22860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6pPr>
      <a:lvl7pPr indent="2743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7pPr>
      <a:lvl8pPr indent="3200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8pPr>
      <a:lvl9pPr indent="3657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563738" y="4869511"/>
            <a:ext cx="9663377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85000"/>
              </a:lnSpc>
              <a:defRPr b="1" spc="-91" sz="2300"/>
            </a:lvl1pPr>
          </a:lstStyle>
          <a:p>
            <a:pPr lvl="0">
              <a:defRPr b="0" spc="0" sz="1800"/>
            </a:pPr>
            <a:r>
              <a:rPr b="1" spc="-91" sz="2300"/>
              <a:t>Name of the srvice</a:t>
            </a:r>
          </a:p>
        </p:txBody>
      </p:sp>
      <p:sp>
        <p:nvSpPr>
          <p:cNvPr id="20" name="Shape 20"/>
          <p:cNvSpPr/>
          <p:nvPr/>
        </p:nvSpPr>
        <p:spPr>
          <a:xfrm>
            <a:off x="567916" y="5264483"/>
            <a:ext cx="2062481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lnSpc>
                <a:spcPct val="85000"/>
              </a:lnSpc>
            </a:pP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Elevator pitch </a:t>
            </a: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[</a:t>
            </a: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example</a:t>
            </a: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]*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1679159" y="2622201"/>
            <a:ext cx="3445366" cy="1450125"/>
            <a:chOff x="631122" y="0"/>
            <a:chExt cx="3445364" cy="1450123"/>
          </a:xfrm>
        </p:grpSpPr>
        <p:sp>
          <p:nvSpPr>
            <p:cNvPr id="21" name="Shape 21"/>
            <p:cNvSpPr/>
            <p:nvPr/>
          </p:nvSpPr>
          <p:spPr>
            <a:xfrm>
              <a:off x="631122" y="327780"/>
              <a:ext cx="2074471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pc="-96" sz="2400">
                  <a:solidFill>
                    <a:srgbClr val="054D7E"/>
                  </a:solidFill>
                </a:defRPr>
              </a:lvl1pPr>
            </a:lstStyle>
            <a:p>
              <a:pPr lvl="0">
                <a:defRPr b="0" spc="0" sz="1800">
                  <a:solidFill>
                    <a:srgbClr val="000000"/>
                  </a:solidFill>
                </a:defRPr>
              </a:pPr>
              <a:r>
                <a:rPr b="1" spc="-96" sz="2400">
                  <a:solidFill>
                    <a:srgbClr val="054D7E"/>
                  </a:solidFill>
                </a:rPr>
                <a:t>Company logo</a:t>
              </a:r>
            </a:p>
          </p:txBody>
        </p:sp>
        <p:sp>
          <p:nvSpPr>
            <p:cNvPr id="22" name="Shape 22"/>
            <p:cNvSpPr/>
            <p:nvPr/>
          </p:nvSpPr>
          <p:spPr>
            <a:xfrm>
              <a:off x="1952067" y="628978"/>
              <a:ext cx="735305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pc="-72">
                  <a:solidFill>
                    <a:srgbClr val="A7A7A7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 lvl="0">
                <a:defRPr spc="0">
                  <a:solidFill>
                    <a:srgbClr val="000000"/>
                  </a:solidFill>
                </a:defRPr>
              </a:pPr>
              <a:r>
                <a:rPr spc="-72">
                  <a:solidFill>
                    <a:srgbClr val="A7A7A7"/>
                  </a:solidFill>
                </a:rPr>
                <a:t>slogan</a:t>
              </a:r>
            </a:p>
          </p:txBody>
        </p:sp>
        <p:sp>
          <p:nvSpPr>
            <p:cNvPr id="23" name="Shape 23"/>
            <p:cNvSpPr/>
            <p:nvPr/>
          </p:nvSpPr>
          <p:spPr>
            <a:xfrm>
              <a:off x="2837454" y="211310"/>
              <a:ext cx="1007581" cy="1007581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24" name="Shape 24"/>
            <p:cNvSpPr/>
            <p:nvPr/>
          </p:nvSpPr>
          <p:spPr>
            <a:xfrm rot="2700000">
              <a:off x="3242698" y="-191604"/>
              <a:ext cx="217455" cy="1833332"/>
            </a:xfrm>
            <a:prstGeom prst="roundRect">
              <a:avLst>
                <a:gd name="adj" fmla="val 50000"/>
              </a:avLst>
            </a:prstGeom>
            <a:solidFill>
              <a:srgbClr val="ECF0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  <p:sp>
        <p:nvSpPr>
          <p:cNvPr id="26" name="Shape 26"/>
          <p:cNvSpPr/>
          <p:nvPr/>
        </p:nvSpPr>
        <p:spPr>
          <a:xfrm>
            <a:off x="600595" y="6417063"/>
            <a:ext cx="718948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5000"/>
              </a:lnSpc>
              <a:defRPr spc="-39" sz="1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9" sz="1000"/>
              <a:t>Place, 2014</a:t>
            </a:r>
          </a:p>
        </p:txBody>
      </p:sp>
      <p:pic>
        <p:nvPicPr>
          <p:cNvPr id="27" name="logo_black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86183" y="222769"/>
            <a:ext cx="1145951" cy="3200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Num" sz="quarter" idx="2"/>
          </p:nvPr>
        </p:nvSpPr>
        <p:spPr>
          <a:xfrm>
            <a:off x="9386075" y="6373628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30" name="Shape 30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>
              <a:lnSpc>
                <a:spcPct val="80000"/>
              </a:lnSpc>
            </a:lvl1pPr>
          </a:lstStyle>
          <a:p>
            <a:pPr lvl="0">
              <a:defRPr b="0" sz="1800"/>
            </a:pPr>
            <a:r>
              <a:rPr b="1" sz="2000"/>
              <a:t>Target market and key challenges</a:t>
            </a:r>
          </a:p>
        </p:txBody>
      </p:sp>
      <p:sp>
        <p:nvSpPr>
          <p:cNvPr id="31" name="Shape 31"/>
          <p:cNvSpPr/>
          <p:nvPr/>
        </p:nvSpPr>
        <p:spPr>
          <a:xfrm>
            <a:off x="805853" y="1863441"/>
            <a:ext cx="3454567" cy="574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0000"/>
              </a:lnSpc>
              <a:defRPr b="1"/>
            </a:lvl1pPr>
          </a:lstStyle>
          <a:p>
            <a:pPr lvl="0">
              <a:defRPr b="0"/>
            </a:pPr>
            <a:r>
              <a:rPr b="1"/>
              <a:t>Key conclusion on the target market situation</a:t>
            </a:r>
          </a:p>
        </p:txBody>
      </p:sp>
      <p:sp>
        <p:nvSpPr>
          <p:cNvPr id="32" name="Shape 32"/>
          <p:cNvSpPr/>
          <p:nvPr/>
        </p:nvSpPr>
        <p:spPr>
          <a:xfrm>
            <a:off x="273179" y="2464958"/>
            <a:ext cx="451991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Market structure and dynamics</a:t>
            </a:r>
          </a:p>
        </p:txBody>
      </p:sp>
      <p:sp>
        <p:nvSpPr>
          <p:cNvPr id="33" name="Shape 33"/>
          <p:cNvSpPr/>
          <p:nvPr/>
        </p:nvSpPr>
        <p:spPr>
          <a:xfrm>
            <a:off x="5643181" y="1863114"/>
            <a:ext cx="3454568" cy="574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0000"/>
              </a:lnSpc>
              <a:defRPr b="1"/>
            </a:lvl1pPr>
          </a:lstStyle>
          <a:p>
            <a:pPr lvl="0">
              <a:defRPr b="0"/>
            </a:pPr>
            <a:r>
              <a:rPr b="1"/>
              <a:t>Key conclusion on market challenges</a:t>
            </a:r>
          </a:p>
        </p:txBody>
      </p:sp>
      <p:sp>
        <p:nvSpPr>
          <p:cNvPr id="34" name="Shape 34"/>
          <p:cNvSpPr/>
          <p:nvPr/>
        </p:nvSpPr>
        <p:spPr>
          <a:xfrm>
            <a:off x="5044433" y="2464959"/>
            <a:ext cx="451991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Market problems and challenges</a:t>
            </a:r>
          </a:p>
        </p:txBody>
      </p:sp>
      <p:sp>
        <p:nvSpPr>
          <p:cNvPr id="35" name="Shape 35"/>
          <p:cNvSpPr/>
          <p:nvPr/>
        </p:nvSpPr>
        <p:spPr>
          <a:xfrm flipV="1">
            <a:off x="4964700" y="2000677"/>
            <a:ext cx="1" cy="3691912"/>
          </a:xfrm>
          <a:prstGeom prst="line">
            <a:avLst/>
          </a:prstGeom>
          <a:ln w="254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661011" y="3757619"/>
            <a:ext cx="545956" cy="22507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25400">
            <a:solidFill>
              <a:srgbClr val="00B0F0"/>
            </a:solidFill>
            <a:tail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38" name="Shape 38"/>
          <p:cNvSpPr/>
          <p:nvPr/>
        </p:nvSpPr>
        <p:spPr>
          <a:xfrm>
            <a:off x="272489" y="3054126"/>
            <a:ext cx="2894051" cy="717271"/>
          </a:xfrm>
          <a:prstGeom prst="rect">
            <a:avLst/>
          </a:prstGeom>
          <a:solidFill>
            <a:srgbClr val="00B0F0"/>
          </a:solidFill>
          <a:ln w="635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39" name="Shape 39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>
              <a:lnSpc>
                <a:spcPct val="80000"/>
              </a:lnSpc>
            </a:lvl1pPr>
          </a:lstStyle>
          <a:p>
            <a:pPr lvl="0">
              <a:defRPr b="0" sz="1800"/>
            </a:pPr>
            <a:r>
              <a:rPr b="1" sz="2000"/>
              <a:t>What the project brings to the market?</a:t>
            </a:r>
          </a:p>
        </p:txBody>
      </p:sp>
      <p:sp>
        <p:nvSpPr>
          <p:cNvPr id="40" name="Shape 40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41" name="Shape 41"/>
          <p:cNvSpPr/>
          <p:nvPr/>
        </p:nvSpPr>
        <p:spPr>
          <a:xfrm>
            <a:off x="370046" y="2152149"/>
            <a:ext cx="2450044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b="1"/>
            </a:lvl1pPr>
          </a:lstStyle>
          <a:p>
            <a:pPr lvl="0">
              <a:defRPr b="0"/>
            </a:pPr>
            <a:r>
              <a:rPr b="1"/>
              <a:t>Mission &amp; Vision</a:t>
            </a:r>
          </a:p>
        </p:txBody>
      </p:sp>
      <p:sp>
        <p:nvSpPr>
          <p:cNvPr id="42" name="Shape 42"/>
          <p:cNvSpPr/>
          <p:nvPr/>
        </p:nvSpPr>
        <p:spPr>
          <a:xfrm>
            <a:off x="367430" y="1409978"/>
            <a:ext cx="141055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b="1"/>
            </a:lvl1pPr>
          </a:lstStyle>
          <a:p>
            <a:pPr lvl="0">
              <a:defRPr b="0"/>
            </a:pPr>
            <a:r>
              <a:rPr b="1"/>
              <a:t>Project</a:t>
            </a:r>
          </a:p>
        </p:txBody>
      </p:sp>
      <p:sp>
        <p:nvSpPr>
          <p:cNvPr id="43" name="Shape 43"/>
          <p:cNvSpPr/>
          <p:nvPr/>
        </p:nvSpPr>
        <p:spPr>
          <a:xfrm>
            <a:off x="2953146" y="1479828"/>
            <a:ext cx="7640254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sz="1200"/>
            </a:lvl1pPr>
          </a:lstStyle>
          <a:p>
            <a:pPr lvl="0">
              <a:defRPr sz="1800"/>
            </a:pPr>
            <a:r>
              <a:rPr sz="1200"/>
              <a:t>Brief statement describing the essence of the project</a:t>
            </a:r>
          </a:p>
        </p:txBody>
      </p:sp>
      <p:sp>
        <p:nvSpPr>
          <p:cNvPr id="44" name="Shape 44"/>
          <p:cNvSpPr/>
          <p:nvPr/>
        </p:nvSpPr>
        <p:spPr>
          <a:xfrm>
            <a:off x="1370312" y="5008002"/>
            <a:ext cx="2783549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…</a:t>
            </a:r>
          </a:p>
        </p:txBody>
      </p:sp>
      <p:sp>
        <p:nvSpPr>
          <p:cNvPr id="45" name="Shape 45"/>
          <p:cNvSpPr/>
          <p:nvPr/>
        </p:nvSpPr>
        <p:spPr>
          <a:xfrm>
            <a:off x="363426" y="3265096"/>
            <a:ext cx="3008142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b="1">
                <a:solidFill>
                  <a:srgbClr val="FFFFFF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FFF"/>
                </a:solidFill>
              </a:rPr>
              <a:t>Problem solving</a:t>
            </a:r>
          </a:p>
        </p:txBody>
      </p:sp>
      <p:sp>
        <p:nvSpPr>
          <p:cNvPr id="46" name="Shape 46"/>
          <p:cNvSpPr/>
          <p:nvPr/>
        </p:nvSpPr>
        <p:spPr>
          <a:xfrm>
            <a:off x="1369554" y="5895603"/>
            <a:ext cx="2783549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/>
          <a:p>
            <a:pPr lvl="0">
              <a:lnSpc>
                <a:spcPct val="90000"/>
              </a:lnSpc>
            </a:pPr>
            <a:r>
              <a:rPr sz="1200">
                <a:solidFill>
                  <a:srgbClr val="262626"/>
                </a:solidFill>
              </a:rPr>
              <a:t>&lt; </a:t>
            </a:r>
            <a:r>
              <a:rPr sz="1200">
                <a:solidFill>
                  <a:srgbClr val="262626"/>
                </a:solidFill>
              </a:rPr>
              <a:t>Problem </a:t>
            </a:r>
            <a:r>
              <a:rPr sz="1200">
                <a:solidFill>
                  <a:srgbClr val="262626"/>
                </a:solidFill>
              </a:rPr>
              <a:t>N &gt;</a:t>
            </a:r>
          </a:p>
        </p:txBody>
      </p:sp>
      <p:sp>
        <p:nvSpPr>
          <p:cNvPr id="47" name="Shape 47"/>
          <p:cNvSpPr/>
          <p:nvPr/>
        </p:nvSpPr>
        <p:spPr>
          <a:xfrm>
            <a:off x="1369554" y="4247167"/>
            <a:ext cx="2783549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/>
          <a:p>
            <a:pPr lvl="0">
              <a:lnSpc>
                <a:spcPct val="90000"/>
              </a:lnSpc>
            </a:pPr>
            <a:r>
              <a:rPr sz="1200">
                <a:solidFill>
                  <a:srgbClr val="262626"/>
                </a:solidFill>
              </a:rPr>
              <a:t>&lt; </a:t>
            </a:r>
            <a:r>
              <a:rPr sz="1200">
                <a:solidFill>
                  <a:srgbClr val="262626"/>
                </a:solidFill>
              </a:rPr>
              <a:t>Problem 1</a:t>
            </a:r>
            <a:r>
              <a:rPr sz="1200">
                <a:solidFill>
                  <a:srgbClr val="262626"/>
                </a:solidFill>
              </a:rPr>
              <a:t> &gt;</a:t>
            </a:r>
          </a:p>
        </p:txBody>
      </p:sp>
      <p:sp>
        <p:nvSpPr>
          <p:cNvPr id="48" name="Shape 48"/>
          <p:cNvSpPr/>
          <p:nvPr/>
        </p:nvSpPr>
        <p:spPr>
          <a:xfrm>
            <a:off x="4792035" y="4249109"/>
            <a:ext cx="4719717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Solution …</a:t>
            </a:r>
          </a:p>
        </p:txBody>
      </p:sp>
      <p:sp>
        <p:nvSpPr>
          <p:cNvPr id="49" name="Shape 49"/>
          <p:cNvSpPr/>
          <p:nvPr/>
        </p:nvSpPr>
        <p:spPr>
          <a:xfrm>
            <a:off x="4792035" y="5052335"/>
            <a:ext cx="4719717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…</a:t>
            </a:r>
          </a:p>
        </p:txBody>
      </p:sp>
      <p:sp>
        <p:nvSpPr>
          <p:cNvPr id="50" name="Shape 50"/>
          <p:cNvSpPr/>
          <p:nvPr/>
        </p:nvSpPr>
        <p:spPr>
          <a:xfrm>
            <a:off x="4792035" y="5857556"/>
            <a:ext cx="4719717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Solution …</a:t>
            </a:r>
          </a:p>
        </p:txBody>
      </p:sp>
      <p:sp>
        <p:nvSpPr>
          <p:cNvPr id="51" name="Shape 51"/>
          <p:cNvSpPr/>
          <p:nvPr/>
        </p:nvSpPr>
        <p:spPr>
          <a:xfrm>
            <a:off x="2729578" y="1289536"/>
            <a:ext cx="6653076" cy="520286"/>
          </a:xfrm>
          <a:prstGeom prst="rect">
            <a:avLst/>
          </a:prstGeom>
          <a:ln w="635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2" name="Shape 52"/>
          <p:cNvSpPr/>
          <p:nvPr/>
        </p:nvSpPr>
        <p:spPr>
          <a:xfrm>
            <a:off x="2953146" y="2221998"/>
            <a:ext cx="7640254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…</a:t>
            </a:r>
          </a:p>
        </p:txBody>
      </p:sp>
      <p:sp>
        <p:nvSpPr>
          <p:cNvPr id="53" name="Shape 53"/>
          <p:cNvSpPr/>
          <p:nvPr/>
        </p:nvSpPr>
        <p:spPr>
          <a:xfrm>
            <a:off x="2729578" y="2031706"/>
            <a:ext cx="6653076" cy="520286"/>
          </a:xfrm>
          <a:prstGeom prst="rect">
            <a:avLst/>
          </a:prstGeom>
          <a:ln w="635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4" name="Shape 54"/>
          <p:cNvSpPr/>
          <p:nvPr/>
        </p:nvSpPr>
        <p:spPr>
          <a:xfrm>
            <a:off x="1227100" y="4090529"/>
            <a:ext cx="2894051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5" name="Shape 55"/>
          <p:cNvSpPr/>
          <p:nvPr/>
        </p:nvSpPr>
        <p:spPr>
          <a:xfrm>
            <a:off x="1227100" y="4893492"/>
            <a:ext cx="2894051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6" name="Shape 56"/>
          <p:cNvSpPr/>
          <p:nvPr/>
        </p:nvSpPr>
        <p:spPr>
          <a:xfrm>
            <a:off x="1227100" y="5696455"/>
            <a:ext cx="2894051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7" name="Shape 57"/>
          <p:cNvSpPr/>
          <p:nvPr/>
        </p:nvSpPr>
        <p:spPr>
          <a:xfrm>
            <a:off x="653090" y="5176246"/>
            <a:ext cx="514253" cy="1"/>
          </a:xfrm>
          <a:prstGeom prst="line">
            <a:avLst/>
          </a:prstGeom>
          <a:ln w="25400">
            <a:solidFill>
              <a:srgbClr val="00B0F0"/>
            </a:solidFill>
            <a:tail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58" name="Shape 58"/>
          <p:cNvSpPr/>
          <p:nvPr/>
        </p:nvSpPr>
        <p:spPr>
          <a:xfrm>
            <a:off x="653090" y="4370202"/>
            <a:ext cx="514253" cy="1"/>
          </a:xfrm>
          <a:prstGeom prst="line">
            <a:avLst/>
          </a:prstGeom>
          <a:ln w="25400">
            <a:solidFill>
              <a:srgbClr val="00B0F0"/>
            </a:solidFill>
            <a:tail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59" name="Shape 59"/>
          <p:cNvSpPr/>
          <p:nvPr/>
        </p:nvSpPr>
        <p:spPr>
          <a:xfrm>
            <a:off x="4609091" y="4090529"/>
            <a:ext cx="4743339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60" name="Shape 60"/>
          <p:cNvSpPr/>
          <p:nvPr/>
        </p:nvSpPr>
        <p:spPr>
          <a:xfrm>
            <a:off x="4609091" y="4893492"/>
            <a:ext cx="4743339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61" name="Shape 61"/>
          <p:cNvSpPr/>
          <p:nvPr/>
        </p:nvSpPr>
        <p:spPr>
          <a:xfrm>
            <a:off x="4609091" y="5697341"/>
            <a:ext cx="4743339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62" name="Shape 62"/>
          <p:cNvSpPr/>
          <p:nvPr/>
        </p:nvSpPr>
        <p:spPr>
          <a:xfrm>
            <a:off x="4171331" y="4370202"/>
            <a:ext cx="412090" cy="1"/>
          </a:xfrm>
          <a:prstGeom prst="line">
            <a:avLst/>
          </a:prstGeom>
          <a:ln w="25400">
            <a:solidFill>
              <a:srgbClr val="00B0F0"/>
            </a:solidFill>
            <a:headEnd type="triangle" len="sm"/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3" name="Shape 63"/>
          <p:cNvSpPr/>
          <p:nvPr/>
        </p:nvSpPr>
        <p:spPr>
          <a:xfrm>
            <a:off x="4171331" y="5177235"/>
            <a:ext cx="412090" cy="1"/>
          </a:xfrm>
          <a:prstGeom prst="line">
            <a:avLst/>
          </a:prstGeom>
          <a:ln w="25400">
            <a:solidFill>
              <a:srgbClr val="00B0F0"/>
            </a:solidFill>
            <a:headEnd type="triangle" len="sm"/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4" name="Shape 64"/>
          <p:cNvSpPr/>
          <p:nvPr/>
        </p:nvSpPr>
        <p:spPr>
          <a:xfrm>
            <a:off x="4171331" y="5982456"/>
            <a:ext cx="412090" cy="1"/>
          </a:xfrm>
          <a:prstGeom prst="line">
            <a:avLst/>
          </a:prstGeom>
          <a:ln w="25400">
            <a:solidFill>
              <a:srgbClr val="00B0F0"/>
            </a:solidFill>
            <a:headEnd type="triangle" len="sm"/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grpSp>
        <p:nvGrpSpPr>
          <p:cNvPr id="68" name="Group 68"/>
          <p:cNvGrpSpPr/>
          <p:nvPr/>
        </p:nvGrpSpPr>
        <p:grpSpPr>
          <a:xfrm>
            <a:off x="5994272" y="388940"/>
            <a:ext cx="3268134" cy="596369"/>
            <a:chOff x="0" y="0"/>
            <a:chExt cx="3268133" cy="596368"/>
          </a:xfrm>
        </p:grpSpPr>
        <p:sp>
          <p:nvSpPr>
            <p:cNvPr id="65" name="Shape 65"/>
            <p:cNvSpPr/>
            <p:nvPr/>
          </p:nvSpPr>
          <p:spPr>
            <a:xfrm>
              <a:off x="-1" y="0"/>
              <a:ext cx="3268135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62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66" name="Shape 66"/>
            <p:cNvSpPr/>
            <p:nvPr/>
          </p:nvSpPr>
          <p:spPr>
            <a:xfrm>
              <a:off x="2969948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67" name="Shape 67"/>
            <p:cNvSpPr/>
            <p:nvPr/>
          </p:nvSpPr>
          <p:spPr>
            <a:xfrm>
              <a:off x="-1" y="0"/>
              <a:ext cx="3268135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Project position on the</a:t>
              </a:r>
              <a:r>
                <a:rPr b="1" sz="1000">
                  <a:solidFill>
                    <a:srgbClr val="E46C0A"/>
                  </a:solidFill>
                </a:rPr>
                <a:t> </a:t>
              </a:r>
              <a:r>
                <a:rPr sz="1000">
                  <a:solidFill>
                    <a:srgbClr val="E46C0A"/>
                  </a:solidFill>
                </a:rPr>
                <a:t>existing or new market</a:t>
              </a:r>
            </a:p>
          </p:txBody>
        </p:sp>
      </p:grp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/>
        </p:nvSpPr>
        <p:spPr>
          <a:xfrm>
            <a:off x="922734" y="1370277"/>
            <a:ext cx="8060532" cy="2516717"/>
          </a:xfrm>
          <a:prstGeom prst="rect">
            <a:avLst/>
          </a:prstGeom>
          <a:solidFill>
            <a:srgbClr val="FFFFFF"/>
          </a:solidFill>
          <a:ln w="25400"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71" name="Shape 71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>
              <a:lnSpc>
                <a:spcPct val="80000"/>
              </a:lnSpc>
            </a:lvl1pPr>
          </a:lstStyle>
          <a:p>
            <a:pPr lvl="0">
              <a:defRPr b="0" sz="1800"/>
            </a:pPr>
            <a:r>
              <a:rPr b="1" sz="2000"/>
              <a:t>Business concept: project overview / description of know-how</a:t>
            </a:r>
          </a:p>
        </p:txBody>
      </p:sp>
      <p:sp>
        <p:nvSpPr>
          <p:cNvPr id="72" name="Shape 72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73" name="Shape 73"/>
          <p:cNvSpPr/>
          <p:nvPr/>
        </p:nvSpPr>
        <p:spPr>
          <a:xfrm>
            <a:off x="4150568" y="2430515"/>
            <a:ext cx="1628265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2000">
                <a:solidFill>
                  <a:srgbClr val="D9D9D9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000">
                <a:solidFill>
                  <a:srgbClr val="D9D9D9"/>
                </a:solidFill>
              </a:rPr>
              <a:t>Infographics</a:t>
            </a:r>
          </a:p>
        </p:txBody>
      </p:sp>
      <p:sp>
        <p:nvSpPr>
          <p:cNvPr id="74" name="Shape 74"/>
          <p:cNvSpPr/>
          <p:nvPr/>
        </p:nvSpPr>
        <p:spPr>
          <a:xfrm>
            <a:off x="1562314" y="4734616"/>
            <a:ext cx="123047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Costs structure</a:t>
            </a:r>
          </a:p>
        </p:txBody>
      </p:sp>
      <p:sp>
        <p:nvSpPr>
          <p:cNvPr id="75" name="Shape 75"/>
          <p:cNvSpPr/>
          <p:nvPr/>
        </p:nvSpPr>
        <p:spPr>
          <a:xfrm>
            <a:off x="6702483" y="4734616"/>
            <a:ext cx="136635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Revenue streams</a:t>
            </a:r>
          </a:p>
        </p:txBody>
      </p:sp>
      <p:sp>
        <p:nvSpPr>
          <p:cNvPr id="76" name="Shape 76"/>
          <p:cNvSpPr/>
          <p:nvPr/>
        </p:nvSpPr>
        <p:spPr>
          <a:xfrm flipV="1">
            <a:off x="4964700" y="4589805"/>
            <a:ext cx="1" cy="1854554"/>
          </a:xfrm>
          <a:prstGeom prst="line">
            <a:avLst/>
          </a:prstGeom>
          <a:ln w="254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grpSp>
        <p:nvGrpSpPr>
          <p:cNvPr id="80" name="Group 80"/>
          <p:cNvGrpSpPr/>
          <p:nvPr/>
        </p:nvGrpSpPr>
        <p:grpSpPr>
          <a:xfrm>
            <a:off x="5909733" y="1181275"/>
            <a:ext cx="3268134" cy="774525"/>
            <a:chOff x="0" y="0"/>
            <a:chExt cx="3268133" cy="774524"/>
          </a:xfrm>
        </p:grpSpPr>
        <p:sp>
          <p:nvSpPr>
            <p:cNvPr id="77" name="Shape 77"/>
            <p:cNvSpPr/>
            <p:nvPr/>
          </p:nvSpPr>
          <p:spPr>
            <a:xfrm>
              <a:off x="-1" y="0"/>
              <a:ext cx="3268135" cy="7745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04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8" name="Shape 78"/>
            <p:cNvSpPr/>
            <p:nvPr/>
          </p:nvSpPr>
          <p:spPr>
            <a:xfrm>
              <a:off x="2880871" y="387261"/>
              <a:ext cx="387263" cy="387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9" name="Shape 79"/>
            <p:cNvSpPr/>
            <p:nvPr/>
          </p:nvSpPr>
          <p:spPr>
            <a:xfrm>
              <a:off x="-1" y="-1"/>
              <a:ext cx="3268135" cy="701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Business concept of the project in the form of charts, diagrams, infographics, and also a chain of key business processes</a:t>
              </a:r>
              <a:endParaRPr sz="1000">
                <a:solidFill>
                  <a:srgbClr val="E46C0A"/>
                </a:solidFill>
              </a:endParaRPr>
            </a:p>
          </p:txBody>
        </p:sp>
      </p:grp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type="body" idx="4294967295"/>
          </p:nvPr>
        </p:nvSpPr>
        <p:spPr>
          <a:xfrm>
            <a:off x="229599" y="536576"/>
            <a:ext cx="9446802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Competitive advantages and key success factors</a:t>
            </a:r>
          </a:p>
        </p:txBody>
      </p:sp>
      <p:sp>
        <p:nvSpPr>
          <p:cNvPr id="83" name="Shape 83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84" name="Shape 84"/>
          <p:cNvSpPr/>
          <p:nvPr/>
        </p:nvSpPr>
        <p:spPr>
          <a:xfrm>
            <a:off x="930804" y="1633888"/>
            <a:ext cx="3632730" cy="1698521"/>
          </a:xfrm>
          <a:prstGeom prst="rect">
            <a:avLst/>
          </a:prstGeom>
          <a:ln w="25400">
            <a:solidFill>
              <a:srgbClr val="FBC08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5" name="Shape 85"/>
          <p:cNvSpPr/>
          <p:nvPr/>
        </p:nvSpPr>
        <p:spPr>
          <a:xfrm rot="5400000">
            <a:off x="2448516" y="119941"/>
            <a:ext cx="597303" cy="32929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AC090"/>
          </a:solidFill>
          <a:ln w="25400">
            <a:solidFill>
              <a:srgbClr val="FBC08F"/>
            </a:solidFill>
          </a:ln>
        </p:spPr>
        <p:txBody>
          <a:bodyPr lIns="0" tIns="0" rIns="0" bIns="0" anchor="ctr"/>
          <a:lstStyle/>
          <a:p>
            <a:pPr lvl="0" algn="ctr">
              <a:defRPr sz="1200">
                <a:solidFill>
                  <a:srgbClr val="FFFFFF"/>
                </a:solidFill>
              </a:defRPr>
            </a:pPr>
          </a:p>
        </p:txBody>
      </p:sp>
      <p:sp>
        <p:nvSpPr>
          <p:cNvPr id="86" name="Shape 86"/>
          <p:cNvSpPr/>
          <p:nvPr/>
        </p:nvSpPr>
        <p:spPr>
          <a:xfrm>
            <a:off x="1432301" y="1374959"/>
            <a:ext cx="2629732" cy="6589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200"/>
            </a:lvl1pPr>
          </a:lstStyle>
          <a:p>
            <a:pPr lvl="0">
              <a:defRPr b="0" sz="1800"/>
            </a:pPr>
            <a:r>
              <a:rPr b="1" sz="1200"/>
              <a:t>What do competitors usually offer in the market?</a:t>
            </a:r>
          </a:p>
        </p:txBody>
      </p:sp>
      <p:sp>
        <p:nvSpPr>
          <p:cNvPr id="87" name="Shape 87"/>
          <p:cNvSpPr/>
          <p:nvPr/>
        </p:nvSpPr>
        <p:spPr>
          <a:xfrm>
            <a:off x="5147204" y="1633888"/>
            <a:ext cx="3632730" cy="1698521"/>
          </a:xfrm>
          <a:prstGeom prst="rect">
            <a:avLst/>
          </a:prstGeom>
          <a:ln w="25400">
            <a:solidFill>
              <a:srgbClr val="5DD3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8" name="Shape 88"/>
          <p:cNvSpPr/>
          <p:nvPr/>
        </p:nvSpPr>
        <p:spPr>
          <a:xfrm rot="5400000">
            <a:off x="6664915" y="119941"/>
            <a:ext cx="597303" cy="32929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5DD3FF"/>
          </a:solidFill>
          <a:ln w="25400">
            <a:solidFill>
              <a:srgbClr val="5DD3FF"/>
            </a:solidFill>
          </a:ln>
        </p:spPr>
        <p:txBody>
          <a:bodyPr lIns="0" tIns="0" rIns="0" bIns="0" anchor="ctr"/>
          <a:lstStyle/>
          <a:p>
            <a:pPr lvl="0" algn="ctr">
              <a:defRPr sz="1200">
                <a:solidFill>
                  <a:srgbClr val="FFFFFF"/>
                </a:solidFill>
              </a:defRPr>
            </a:pPr>
          </a:p>
        </p:txBody>
      </p:sp>
      <p:sp>
        <p:nvSpPr>
          <p:cNvPr id="89" name="Shape 89"/>
          <p:cNvSpPr/>
          <p:nvPr/>
        </p:nvSpPr>
        <p:spPr>
          <a:xfrm>
            <a:off x="5648701" y="1374959"/>
            <a:ext cx="2629732" cy="6589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200"/>
            </a:lvl1pPr>
          </a:lstStyle>
          <a:p>
            <a:pPr lvl="0">
              <a:defRPr b="0" sz="1800"/>
            </a:pPr>
            <a:r>
              <a:rPr b="1" sz="1200"/>
              <a:t>What does the project offer?</a:t>
            </a:r>
          </a:p>
        </p:txBody>
      </p:sp>
      <p:sp>
        <p:nvSpPr>
          <p:cNvPr id="90" name="Shape 90"/>
          <p:cNvSpPr/>
          <p:nvPr/>
        </p:nvSpPr>
        <p:spPr>
          <a:xfrm>
            <a:off x="729586" y="4854982"/>
            <a:ext cx="2603509" cy="497875"/>
          </a:xfrm>
          <a:prstGeom prst="rect">
            <a:avLst/>
          </a:prstGeom>
          <a:solidFill>
            <a:srgbClr val="8EB4E3"/>
          </a:solidFill>
          <a:ln w="19050">
            <a:solidFill>
              <a:srgbClr val="8EB4E3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91" name="Shape 91"/>
          <p:cNvSpPr/>
          <p:nvPr/>
        </p:nvSpPr>
        <p:spPr>
          <a:xfrm>
            <a:off x="6780330" y="4854982"/>
            <a:ext cx="2603509" cy="497875"/>
          </a:xfrm>
          <a:prstGeom prst="rect">
            <a:avLst/>
          </a:prstGeom>
          <a:solidFill>
            <a:srgbClr val="C2D7F0"/>
          </a:solidFill>
          <a:ln w="19050">
            <a:solidFill>
              <a:srgbClr val="C2D7F0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92" name="Shape 92"/>
          <p:cNvSpPr/>
          <p:nvPr/>
        </p:nvSpPr>
        <p:spPr>
          <a:xfrm>
            <a:off x="3754958" y="4854982"/>
            <a:ext cx="2603509" cy="497875"/>
          </a:xfrm>
          <a:prstGeom prst="rect">
            <a:avLst/>
          </a:prstGeom>
          <a:solidFill>
            <a:srgbClr val="AFCAEB"/>
          </a:solidFill>
          <a:ln w="19050">
            <a:solidFill>
              <a:srgbClr val="B5CEED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93" name="Shape 93"/>
          <p:cNvSpPr/>
          <p:nvPr/>
        </p:nvSpPr>
        <p:spPr>
          <a:xfrm>
            <a:off x="522161" y="3697701"/>
            <a:ext cx="207426" cy="516792"/>
          </a:xfrm>
          <a:prstGeom prst="rect">
            <a:avLst/>
          </a:prstGeom>
          <a:solidFill>
            <a:srgbClr val="8EB4E3"/>
          </a:solidFill>
          <a:ln w="19050">
            <a:solidFill>
              <a:srgbClr val="8EB4E3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94" name="Shape 94"/>
          <p:cNvSpPr/>
          <p:nvPr/>
        </p:nvSpPr>
        <p:spPr>
          <a:xfrm>
            <a:off x="801563" y="3697699"/>
            <a:ext cx="207426" cy="516792"/>
          </a:xfrm>
          <a:prstGeom prst="rect">
            <a:avLst/>
          </a:prstGeom>
          <a:solidFill>
            <a:srgbClr val="AFCAEB"/>
          </a:solidFill>
          <a:ln w="19050">
            <a:solidFill>
              <a:srgbClr val="B5CEED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95" name="Shape 95"/>
          <p:cNvSpPr/>
          <p:nvPr/>
        </p:nvSpPr>
        <p:spPr>
          <a:xfrm>
            <a:off x="1080964" y="3697698"/>
            <a:ext cx="207426" cy="516792"/>
          </a:xfrm>
          <a:prstGeom prst="rect">
            <a:avLst/>
          </a:prstGeom>
          <a:solidFill>
            <a:srgbClr val="C2D7F0"/>
          </a:solidFill>
          <a:ln w="19050">
            <a:solidFill>
              <a:srgbClr val="C2D7F0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96" name="Shape 96"/>
          <p:cNvSpPr/>
          <p:nvPr/>
        </p:nvSpPr>
        <p:spPr>
          <a:xfrm>
            <a:off x="631218" y="4251069"/>
            <a:ext cx="206022" cy="799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>
            <a:solidFill>
              <a:srgbClr val="8EB3E3"/>
            </a:solidFill>
            <a:custDash>
              <a:ds d="200000" sp="200000"/>
            </a:custDash>
            <a:miter lim="400000"/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97" name="Shape 97"/>
          <p:cNvSpPr/>
          <p:nvPr/>
        </p:nvSpPr>
        <p:spPr>
          <a:xfrm>
            <a:off x="900501" y="4252545"/>
            <a:ext cx="4154422" cy="5990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6006"/>
                </a:lnTo>
                <a:lnTo>
                  <a:pt x="21600" y="16006"/>
                </a:lnTo>
                <a:lnTo>
                  <a:pt x="21600" y="21600"/>
                </a:lnTo>
              </a:path>
            </a:pathLst>
          </a:custGeom>
          <a:ln>
            <a:solidFill>
              <a:srgbClr val="AFCAEB"/>
            </a:solidFill>
            <a:custDash>
              <a:ds d="200000" sp="200000"/>
            </a:custDash>
            <a:miter lim="400000"/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98" name="Shape 98"/>
          <p:cNvSpPr/>
          <p:nvPr/>
        </p:nvSpPr>
        <p:spPr>
          <a:xfrm>
            <a:off x="1191852" y="4253141"/>
            <a:ext cx="6852873" cy="5923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0026"/>
                </a:lnTo>
                <a:lnTo>
                  <a:pt x="21600" y="10026"/>
                </a:lnTo>
                <a:lnTo>
                  <a:pt x="21600" y="21600"/>
                </a:lnTo>
              </a:path>
            </a:pathLst>
          </a:custGeom>
          <a:ln>
            <a:solidFill>
              <a:srgbClr val="C2D7F0"/>
            </a:solidFill>
            <a:custDash>
              <a:ds d="200000" sp="200000"/>
            </a:custDash>
            <a:miter lim="400000"/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99" name="Shape 99"/>
          <p:cNvSpPr/>
          <p:nvPr/>
        </p:nvSpPr>
        <p:spPr>
          <a:xfrm>
            <a:off x="1350841" y="3695429"/>
            <a:ext cx="5157686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>
              <a:defRPr b="1" sz="1400"/>
            </a:lvl1pPr>
          </a:lstStyle>
          <a:p>
            <a:pPr lvl="0">
              <a:defRPr b="0" sz="1800"/>
            </a:pPr>
            <a:r>
              <a:rPr b="1" sz="1400"/>
              <a:t>Key success factors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>
              <a:spcBef>
                <a:spcPts val="500"/>
              </a:spcBef>
              <a:defRPr sz="2400"/>
            </a:lvl1pPr>
          </a:lstStyle>
          <a:p>
            <a:pPr lvl="0">
              <a:defRPr b="0" sz="1800"/>
            </a:pPr>
            <a:r>
              <a:rPr b="1" sz="2400"/>
              <a:t>Key leaders of the project</a:t>
            </a:r>
          </a:p>
        </p:txBody>
      </p:sp>
      <p:sp>
        <p:nvSpPr>
          <p:cNvPr id="102" name="Shape 102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103" name="Shape 103"/>
          <p:cNvSpPr/>
          <p:nvPr/>
        </p:nvSpPr>
        <p:spPr>
          <a:xfrm>
            <a:off x="304967" y="1279380"/>
            <a:ext cx="3021152" cy="4916109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04" name="Shape 104"/>
          <p:cNvSpPr/>
          <p:nvPr/>
        </p:nvSpPr>
        <p:spPr>
          <a:xfrm>
            <a:off x="3435151" y="1277182"/>
            <a:ext cx="3021153" cy="4920504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05" name="Shape 105"/>
          <p:cNvSpPr/>
          <p:nvPr/>
        </p:nvSpPr>
        <p:spPr>
          <a:xfrm>
            <a:off x="6565338" y="1277182"/>
            <a:ext cx="3021152" cy="4920504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06" name="Shape 106"/>
          <p:cNvSpPr/>
          <p:nvPr/>
        </p:nvSpPr>
        <p:spPr>
          <a:xfrm>
            <a:off x="453695" y="3311790"/>
            <a:ext cx="272857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spcBef>
                <a:spcPts val="300"/>
              </a:spcBef>
              <a:defRPr sz="1200"/>
            </a:lvl1pPr>
          </a:lstStyle>
          <a:p>
            <a:pPr lvl="0">
              <a:defRPr sz="1800"/>
            </a:pPr>
            <a:r>
              <a:rPr sz="1200"/>
              <a:t>Role</a:t>
            </a:r>
          </a:p>
        </p:txBody>
      </p:sp>
      <p:sp>
        <p:nvSpPr>
          <p:cNvPr id="107" name="Shape 107"/>
          <p:cNvSpPr/>
          <p:nvPr/>
        </p:nvSpPr>
        <p:spPr>
          <a:xfrm>
            <a:off x="453695" y="3016888"/>
            <a:ext cx="2728579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>
                <a:solidFill>
                  <a:srgbClr val="558ED5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558ED5"/>
                </a:solidFill>
              </a:rPr>
              <a:t>Name</a:t>
            </a:r>
          </a:p>
        </p:txBody>
      </p:sp>
      <p:sp>
        <p:nvSpPr>
          <p:cNvPr id="108" name="Shape 108"/>
          <p:cNvSpPr/>
          <p:nvPr/>
        </p:nvSpPr>
        <p:spPr>
          <a:xfrm>
            <a:off x="508041" y="3951258"/>
            <a:ext cx="261500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2900" indent="-342900"/>
            <a:r>
              <a:rPr b="1" sz="1200"/>
              <a:t>Education: </a:t>
            </a:r>
            <a:endParaRPr b="1" sz="1200"/>
          </a:p>
          <a:p>
            <a:pPr lvl="0" indent="182562">
              <a:lnSpc>
                <a:spcPct val="80000"/>
              </a:lnSpc>
              <a:spcBef>
                <a:spcPts val="600"/>
              </a:spcBef>
            </a:pPr>
            <a:r>
              <a:rPr sz="1100"/>
              <a:t>…</a:t>
            </a:r>
          </a:p>
        </p:txBody>
      </p:sp>
      <p:sp>
        <p:nvSpPr>
          <p:cNvPr id="109" name="Shape 109"/>
          <p:cNvSpPr/>
          <p:nvPr/>
        </p:nvSpPr>
        <p:spPr>
          <a:xfrm>
            <a:off x="508041" y="4606287"/>
            <a:ext cx="2615004" cy="993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>
              <a:spcBef>
                <a:spcPts val="600"/>
              </a:spcBef>
            </a:pPr>
            <a:r>
              <a:rPr b="1" sz="1200"/>
              <a:t>Experience:  </a:t>
            </a:r>
            <a:endParaRPr b="1" sz="12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</a:p>
        </p:txBody>
      </p:sp>
      <p:grpSp>
        <p:nvGrpSpPr>
          <p:cNvPr id="112" name="Group 112"/>
          <p:cNvGrpSpPr/>
          <p:nvPr/>
        </p:nvGrpSpPr>
        <p:grpSpPr>
          <a:xfrm>
            <a:off x="4318000" y="1420391"/>
            <a:ext cx="1270000" cy="1270001"/>
            <a:chOff x="0" y="0"/>
            <a:chExt cx="1270000" cy="1270000"/>
          </a:xfrm>
        </p:grpSpPr>
        <p:sp>
          <p:nvSpPr>
            <p:cNvPr id="110" name="Shape 110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B0F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111" name="Shape 111"/>
            <p:cNvSpPr/>
            <p:nvPr/>
          </p:nvSpPr>
          <p:spPr>
            <a:xfrm>
              <a:off x="258319" y="449580"/>
              <a:ext cx="738819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ctr">
                <a:defRPr b="1">
                  <a:solidFill>
                    <a:srgbClr val="D9D9D9"/>
                  </a:solid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D9D9D9"/>
                  </a:solidFill>
                </a:rPr>
                <a:t>photo</a:t>
              </a:r>
            </a:p>
          </p:txBody>
        </p:sp>
      </p:grpSp>
      <p:grpSp>
        <p:nvGrpSpPr>
          <p:cNvPr id="115" name="Group 115"/>
          <p:cNvGrpSpPr/>
          <p:nvPr/>
        </p:nvGrpSpPr>
        <p:grpSpPr>
          <a:xfrm>
            <a:off x="1180542" y="1420391"/>
            <a:ext cx="1270001" cy="1270001"/>
            <a:chOff x="0" y="0"/>
            <a:chExt cx="1270000" cy="1270000"/>
          </a:xfrm>
        </p:grpSpPr>
        <p:sp>
          <p:nvSpPr>
            <p:cNvPr id="113" name="Shape 113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B0F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114" name="Shape 114"/>
            <p:cNvSpPr/>
            <p:nvPr/>
          </p:nvSpPr>
          <p:spPr>
            <a:xfrm>
              <a:off x="258319" y="449580"/>
              <a:ext cx="738819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ctr">
                <a:defRPr b="1">
                  <a:solidFill>
                    <a:srgbClr val="D9D9D9"/>
                  </a:solid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D9D9D9"/>
                  </a:solidFill>
                </a:rPr>
                <a:t>photo</a:t>
              </a:r>
            </a:p>
          </p:txBody>
        </p:sp>
      </p:grpSp>
      <p:sp>
        <p:nvSpPr>
          <p:cNvPr id="116" name="Shape 116"/>
          <p:cNvSpPr/>
          <p:nvPr/>
        </p:nvSpPr>
        <p:spPr>
          <a:xfrm>
            <a:off x="3600412" y="3311790"/>
            <a:ext cx="272857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spcBef>
                <a:spcPts val="300"/>
              </a:spcBef>
              <a:defRPr sz="1200"/>
            </a:lvl1pPr>
          </a:lstStyle>
          <a:p>
            <a:pPr lvl="0">
              <a:defRPr sz="1800"/>
            </a:pPr>
            <a:r>
              <a:rPr sz="1200"/>
              <a:t>Role</a:t>
            </a:r>
          </a:p>
        </p:txBody>
      </p:sp>
      <p:sp>
        <p:nvSpPr>
          <p:cNvPr id="117" name="Shape 117"/>
          <p:cNvSpPr/>
          <p:nvPr/>
        </p:nvSpPr>
        <p:spPr>
          <a:xfrm>
            <a:off x="3600412" y="3016888"/>
            <a:ext cx="2728578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>
                <a:solidFill>
                  <a:srgbClr val="558ED5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558ED5"/>
                </a:solidFill>
              </a:rPr>
              <a:t>Name</a:t>
            </a:r>
          </a:p>
        </p:txBody>
      </p:sp>
      <p:sp>
        <p:nvSpPr>
          <p:cNvPr id="118" name="Shape 118"/>
          <p:cNvSpPr/>
          <p:nvPr/>
        </p:nvSpPr>
        <p:spPr>
          <a:xfrm>
            <a:off x="3654757" y="3951258"/>
            <a:ext cx="261500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2900" indent="-342900"/>
            <a:r>
              <a:rPr b="1" sz="1200"/>
              <a:t>Education: </a:t>
            </a:r>
            <a:endParaRPr b="1" sz="1200"/>
          </a:p>
          <a:p>
            <a:pPr lvl="0" indent="182562">
              <a:lnSpc>
                <a:spcPct val="80000"/>
              </a:lnSpc>
              <a:spcBef>
                <a:spcPts val="600"/>
              </a:spcBef>
            </a:pPr>
            <a:r>
              <a:rPr sz="1100"/>
              <a:t>…</a:t>
            </a:r>
          </a:p>
        </p:txBody>
      </p:sp>
      <p:sp>
        <p:nvSpPr>
          <p:cNvPr id="119" name="Shape 119"/>
          <p:cNvSpPr/>
          <p:nvPr/>
        </p:nvSpPr>
        <p:spPr>
          <a:xfrm>
            <a:off x="3654757" y="4606287"/>
            <a:ext cx="2615004" cy="993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>
              <a:spcBef>
                <a:spcPts val="600"/>
              </a:spcBef>
            </a:pPr>
            <a:r>
              <a:rPr b="1" sz="1200"/>
              <a:t>Experience:   </a:t>
            </a:r>
            <a:endParaRPr b="1" sz="12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</a:p>
        </p:txBody>
      </p:sp>
      <p:sp>
        <p:nvSpPr>
          <p:cNvPr id="120" name="Shape 120"/>
          <p:cNvSpPr/>
          <p:nvPr/>
        </p:nvSpPr>
        <p:spPr>
          <a:xfrm>
            <a:off x="6709181" y="3311790"/>
            <a:ext cx="272857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spcBef>
                <a:spcPts val="300"/>
              </a:spcBef>
              <a:defRPr sz="1200"/>
            </a:lvl1pPr>
          </a:lstStyle>
          <a:p>
            <a:pPr lvl="0">
              <a:defRPr sz="1800"/>
            </a:pPr>
            <a:r>
              <a:rPr sz="1200"/>
              <a:t>Role</a:t>
            </a:r>
          </a:p>
        </p:txBody>
      </p:sp>
      <p:sp>
        <p:nvSpPr>
          <p:cNvPr id="121" name="Shape 121"/>
          <p:cNvSpPr/>
          <p:nvPr/>
        </p:nvSpPr>
        <p:spPr>
          <a:xfrm>
            <a:off x="6709181" y="3016888"/>
            <a:ext cx="2728579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>
                <a:solidFill>
                  <a:srgbClr val="558ED5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558ED5"/>
                </a:solidFill>
              </a:rPr>
              <a:t>Name</a:t>
            </a:r>
          </a:p>
        </p:txBody>
      </p:sp>
      <p:sp>
        <p:nvSpPr>
          <p:cNvPr id="122" name="Shape 122"/>
          <p:cNvSpPr/>
          <p:nvPr/>
        </p:nvSpPr>
        <p:spPr>
          <a:xfrm>
            <a:off x="6763526" y="3951258"/>
            <a:ext cx="261500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2900" indent="-342900"/>
            <a:r>
              <a:rPr b="1" sz="1200"/>
              <a:t>Education: </a:t>
            </a:r>
            <a:endParaRPr b="1" sz="1200"/>
          </a:p>
          <a:p>
            <a:pPr lvl="0" indent="182562">
              <a:lnSpc>
                <a:spcPct val="80000"/>
              </a:lnSpc>
              <a:spcBef>
                <a:spcPts val="600"/>
              </a:spcBef>
            </a:pPr>
            <a:r>
              <a:rPr sz="1100"/>
              <a:t>…</a:t>
            </a:r>
          </a:p>
        </p:txBody>
      </p:sp>
      <p:sp>
        <p:nvSpPr>
          <p:cNvPr id="123" name="Shape 123"/>
          <p:cNvSpPr/>
          <p:nvPr/>
        </p:nvSpPr>
        <p:spPr>
          <a:xfrm>
            <a:off x="6763526" y="4606287"/>
            <a:ext cx="2615004" cy="993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>
              <a:spcBef>
                <a:spcPts val="600"/>
              </a:spcBef>
            </a:pPr>
            <a:r>
              <a:rPr b="1" sz="1200"/>
              <a:t>Experience:    </a:t>
            </a:r>
            <a:endParaRPr b="1" sz="12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</a:p>
        </p:txBody>
      </p:sp>
      <p:grpSp>
        <p:nvGrpSpPr>
          <p:cNvPr id="126" name="Group 126"/>
          <p:cNvGrpSpPr/>
          <p:nvPr/>
        </p:nvGrpSpPr>
        <p:grpSpPr>
          <a:xfrm>
            <a:off x="7440914" y="1420391"/>
            <a:ext cx="1270001" cy="1270001"/>
            <a:chOff x="0" y="0"/>
            <a:chExt cx="1270000" cy="1270000"/>
          </a:xfrm>
        </p:grpSpPr>
        <p:sp>
          <p:nvSpPr>
            <p:cNvPr id="124" name="Shape 124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B0F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125" name="Shape 125"/>
            <p:cNvSpPr/>
            <p:nvPr/>
          </p:nvSpPr>
          <p:spPr>
            <a:xfrm>
              <a:off x="258319" y="449580"/>
              <a:ext cx="738819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ctr">
                <a:defRPr b="1">
                  <a:solidFill>
                    <a:srgbClr val="D9D9D9"/>
                  </a:solid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D9D9D9"/>
                  </a:solidFill>
                </a:rPr>
                <a:t>photo</a:t>
              </a:r>
            </a:p>
          </p:txBody>
        </p:sp>
      </p:grpSp>
      <p:grpSp>
        <p:nvGrpSpPr>
          <p:cNvPr id="130" name="Group 130"/>
          <p:cNvGrpSpPr/>
          <p:nvPr/>
        </p:nvGrpSpPr>
        <p:grpSpPr>
          <a:xfrm>
            <a:off x="6268961" y="535650"/>
            <a:ext cx="3510039" cy="596369"/>
            <a:chOff x="0" y="0"/>
            <a:chExt cx="3510038" cy="596368"/>
          </a:xfrm>
        </p:grpSpPr>
        <p:sp>
          <p:nvSpPr>
            <p:cNvPr id="127" name="Shape 127"/>
            <p:cNvSpPr/>
            <p:nvPr/>
          </p:nvSpPr>
          <p:spPr>
            <a:xfrm>
              <a:off x="-1" y="0"/>
              <a:ext cx="3510040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76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28" name="Shape 128"/>
            <p:cNvSpPr/>
            <p:nvPr/>
          </p:nvSpPr>
          <p:spPr>
            <a:xfrm>
              <a:off x="3211853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29" name="Shape 129"/>
            <p:cNvSpPr/>
            <p:nvPr/>
          </p:nvSpPr>
          <p:spPr>
            <a:xfrm>
              <a:off x="-1" y="0"/>
              <a:ext cx="3510040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Project team description</a:t>
              </a:r>
            </a:p>
          </p:txBody>
        </p:sp>
      </p:grp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Project status</a:t>
            </a:r>
          </a:p>
        </p:txBody>
      </p:sp>
      <p:sp>
        <p:nvSpPr>
          <p:cNvPr id="133" name="Shape 133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134" name="Shape 134"/>
          <p:cNvSpPr/>
          <p:nvPr/>
        </p:nvSpPr>
        <p:spPr>
          <a:xfrm>
            <a:off x="1030536" y="2002789"/>
            <a:ext cx="226100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…</a:t>
            </a:r>
          </a:p>
        </p:txBody>
      </p:sp>
      <p:sp>
        <p:nvSpPr>
          <p:cNvPr id="135" name="Shape 135"/>
          <p:cNvSpPr/>
          <p:nvPr/>
        </p:nvSpPr>
        <p:spPr>
          <a:xfrm>
            <a:off x="589561" y="1851843"/>
            <a:ext cx="427039" cy="427039"/>
          </a:xfrm>
          <a:prstGeom prst="rect">
            <a:avLst/>
          </a:prstGeom>
          <a:ln>
            <a:solidFill/>
          </a:ln>
        </p:spPr>
        <p:txBody>
          <a:bodyPr lIns="0" tIns="0" rIns="0" bIns="0" anchor="ctr"/>
          <a:lstStyle/>
          <a:p>
            <a:pPr lvl="0" algn="ctr">
              <a:defRPr sz="3700">
                <a:solidFill>
                  <a:srgbClr val="00B0F0"/>
                </a:solidFill>
              </a:defRPr>
            </a:pPr>
          </a:p>
        </p:txBody>
      </p:sp>
      <p:sp>
        <p:nvSpPr>
          <p:cNvPr id="136" name="Shape 136"/>
          <p:cNvSpPr/>
          <p:nvPr/>
        </p:nvSpPr>
        <p:spPr>
          <a:xfrm>
            <a:off x="523486" y="1785962"/>
            <a:ext cx="48299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3700">
                <a:solidFill>
                  <a:srgbClr val="00B0F0"/>
                </a:solidFill>
                <a:latin typeface="Wingdings"/>
                <a:ea typeface="Wingdings"/>
                <a:cs typeface="Wingdings"/>
                <a:sym typeface="Wingding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700">
                <a:solidFill>
                  <a:srgbClr val="00B0F0"/>
                </a:solidFill>
              </a:rPr>
              <a:t>✓</a:t>
            </a:r>
          </a:p>
        </p:txBody>
      </p:sp>
      <p:sp>
        <p:nvSpPr>
          <p:cNvPr id="137" name="Shape 137"/>
          <p:cNvSpPr/>
          <p:nvPr/>
        </p:nvSpPr>
        <p:spPr>
          <a:xfrm>
            <a:off x="428624" y="1074102"/>
            <a:ext cx="9645398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ts val="300"/>
              </a:spcBef>
              <a:defRPr b="1"/>
            </a:lvl1pPr>
          </a:lstStyle>
          <a:p>
            <a:pPr lvl="0">
              <a:defRPr b="0"/>
            </a:pPr>
            <a:r>
              <a:rPr b="1"/>
              <a:t>What is done:</a:t>
            </a:r>
          </a:p>
        </p:txBody>
      </p:sp>
      <p:graphicFrame>
        <p:nvGraphicFramePr>
          <p:cNvPr id="138" name="Chart 138"/>
          <p:cNvGraphicFramePr/>
          <p:nvPr/>
        </p:nvGraphicFramePr>
        <p:xfrm>
          <a:off x="2663003" y="3788032"/>
          <a:ext cx="4603394" cy="1997546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139" name="Shape 139"/>
          <p:cNvSpPr/>
          <p:nvPr/>
        </p:nvSpPr>
        <p:spPr>
          <a:xfrm>
            <a:off x="1030536" y="2705360"/>
            <a:ext cx="226100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…</a:t>
            </a:r>
          </a:p>
        </p:txBody>
      </p:sp>
      <p:sp>
        <p:nvSpPr>
          <p:cNvPr id="140" name="Shape 140"/>
          <p:cNvSpPr/>
          <p:nvPr/>
        </p:nvSpPr>
        <p:spPr>
          <a:xfrm>
            <a:off x="589561" y="2554414"/>
            <a:ext cx="427039" cy="427039"/>
          </a:xfrm>
          <a:prstGeom prst="rect">
            <a:avLst/>
          </a:prstGeom>
          <a:ln>
            <a:solidFill/>
          </a:ln>
        </p:spPr>
        <p:txBody>
          <a:bodyPr lIns="0" tIns="0" rIns="0" bIns="0" anchor="ctr"/>
          <a:lstStyle/>
          <a:p>
            <a:pPr lvl="0" algn="ctr">
              <a:defRPr sz="3700">
                <a:solidFill>
                  <a:srgbClr val="00B0F0"/>
                </a:solidFill>
              </a:defRPr>
            </a:pPr>
          </a:p>
        </p:txBody>
      </p:sp>
      <p:sp>
        <p:nvSpPr>
          <p:cNvPr id="141" name="Shape 141"/>
          <p:cNvSpPr/>
          <p:nvPr/>
        </p:nvSpPr>
        <p:spPr>
          <a:xfrm>
            <a:off x="523486" y="2488533"/>
            <a:ext cx="48299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3700">
                <a:solidFill>
                  <a:srgbClr val="00B0F0"/>
                </a:solidFill>
                <a:latin typeface="Wingdings"/>
                <a:ea typeface="Wingdings"/>
                <a:cs typeface="Wingdings"/>
                <a:sym typeface="Wingding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700">
                <a:solidFill>
                  <a:srgbClr val="00B0F0"/>
                </a:solidFill>
              </a:rPr>
              <a:t>✓</a:t>
            </a:r>
          </a:p>
        </p:txBody>
      </p:sp>
      <p:sp>
        <p:nvSpPr>
          <p:cNvPr id="142" name="Shape 142"/>
          <p:cNvSpPr/>
          <p:nvPr/>
        </p:nvSpPr>
        <p:spPr>
          <a:xfrm>
            <a:off x="4207471" y="2002789"/>
            <a:ext cx="226100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…</a:t>
            </a:r>
          </a:p>
        </p:txBody>
      </p:sp>
      <p:sp>
        <p:nvSpPr>
          <p:cNvPr id="143" name="Shape 143"/>
          <p:cNvSpPr/>
          <p:nvPr/>
        </p:nvSpPr>
        <p:spPr>
          <a:xfrm>
            <a:off x="3766496" y="1851843"/>
            <a:ext cx="427039" cy="427039"/>
          </a:xfrm>
          <a:prstGeom prst="rect">
            <a:avLst/>
          </a:prstGeom>
          <a:ln>
            <a:solidFill/>
          </a:ln>
        </p:spPr>
        <p:txBody>
          <a:bodyPr lIns="0" tIns="0" rIns="0" bIns="0" anchor="ctr"/>
          <a:lstStyle/>
          <a:p>
            <a:pPr lvl="0" algn="ctr">
              <a:defRPr sz="3700">
                <a:solidFill>
                  <a:srgbClr val="00B0F0"/>
                </a:solidFill>
              </a:defRPr>
            </a:pPr>
          </a:p>
        </p:txBody>
      </p:sp>
      <p:sp>
        <p:nvSpPr>
          <p:cNvPr id="144" name="Shape 144"/>
          <p:cNvSpPr/>
          <p:nvPr/>
        </p:nvSpPr>
        <p:spPr>
          <a:xfrm>
            <a:off x="3700420" y="1785962"/>
            <a:ext cx="48299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3700">
                <a:solidFill>
                  <a:srgbClr val="00B0F0"/>
                </a:solidFill>
                <a:latin typeface="Wingdings"/>
                <a:ea typeface="Wingdings"/>
                <a:cs typeface="Wingdings"/>
                <a:sym typeface="Wingding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700">
                <a:solidFill>
                  <a:srgbClr val="00B0F0"/>
                </a:solidFill>
              </a:rPr>
              <a:t>✓</a:t>
            </a:r>
          </a:p>
        </p:txBody>
      </p:sp>
      <p:sp>
        <p:nvSpPr>
          <p:cNvPr id="145" name="Shape 145"/>
          <p:cNvSpPr/>
          <p:nvPr/>
        </p:nvSpPr>
        <p:spPr>
          <a:xfrm>
            <a:off x="4207471" y="2705360"/>
            <a:ext cx="226100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…</a:t>
            </a:r>
          </a:p>
        </p:txBody>
      </p:sp>
      <p:sp>
        <p:nvSpPr>
          <p:cNvPr id="146" name="Shape 146"/>
          <p:cNvSpPr/>
          <p:nvPr/>
        </p:nvSpPr>
        <p:spPr>
          <a:xfrm>
            <a:off x="3766496" y="2554414"/>
            <a:ext cx="427039" cy="427039"/>
          </a:xfrm>
          <a:prstGeom prst="rect">
            <a:avLst/>
          </a:prstGeom>
          <a:ln>
            <a:solidFill/>
          </a:ln>
        </p:spPr>
        <p:txBody>
          <a:bodyPr lIns="0" tIns="0" rIns="0" bIns="0" anchor="ctr"/>
          <a:lstStyle/>
          <a:p>
            <a:pPr lvl="0" algn="ctr">
              <a:defRPr sz="3700">
                <a:solidFill>
                  <a:srgbClr val="00B0F0"/>
                </a:solidFill>
              </a:defRPr>
            </a:pPr>
          </a:p>
        </p:txBody>
      </p:sp>
      <p:sp>
        <p:nvSpPr>
          <p:cNvPr id="147" name="Shape 147"/>
          <p:cNvSpPr/>
          <p:nvPr/>
        </p:nvSpPr>
        <p:spPr>
          <a:xfrm>
            <a:off x="3700420" y="2488533"/>
            <a:ext cx="48299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3700">
                <a:solidFill>
                  <a:srgbClr val="00B0F0"/>
                </a:solidFill>
                <a:latin typeface="Wingdings"/>
                <a:ea typeface="Wingdings"/>
                <a:cs typeface="Wingdings"/>
                <a:sym typeface="Wingding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700">
                <a:solidFill>
                  <a:srgbClr val="00B0F0"/>
                </a:solidFill>
              </a:rPr>
              <a:t>✓</a:t>
            </a:r>
          </a:p>
        </p:txBody>
      </p:sp>
      <p:grpSp>
        <p:nvGrpSpPr>
          <p:cNvPr id="151" name="Group 151"/>
          <p:cNvGrpSpPr/>
          <p:nvPr/>
        </p:nvGrpSpPr>
        <p:grpSpPr>
          <a:xfrm>
            <a:off x="5402424" y="383250"/>
            <a:ext cx="4224176" cy="596369"/>
            <a:chOff x="0" y="0"/>
            <a:chExt cx="4224175" cy="596368"/>
          </a:xfrm>
        </p:grpSpPr>
        <p:sp>
          <p:nvSpPr>
            <p:cNvPr id="148" name="Shape 148"/>
            <p:cNvSpPr/>
            <p:nvPr/>
          </p:nvSpPr>
          <p:spPr>
            <a:xfrm>
              <a:off x="-1" y="0"/>
              <a:ext cx="4224177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2007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49" name="Shape 149"/>
            <p:cNvSpPr/>
            <p:nvPr/>
          </p:nvSpPr>
          <p:spPr>
            <a:xfrm>
              <a:off x="3925990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50" name="Shape 150"/>
            <p:cNvSpPr/>
            <p:nvPr/>
          </p:nvSpPr>
          <p:spPr>
            <a:xfrm>
              <a:off x="-1" y="0"/>
              <a:ext cx="4224177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Current results of the project, including financial statistics and other measurable performance</a:t>
              </a:r>
            </a:p>
          </p:txBody>
        </p:sp>
      </p:grp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/>
        </p:nvSpPr>
        <p:spPr>
          <a:xfrm>
            <a:off x="511746" y="1781877"/>
            <a:ext cx="9095059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b="1" sz="1400"/>
            </a:lvl1pPr>
          </a:lstStyle>
          <a:p>
            <a:pPr lvl="0">
              <a:defRPr b="0" sz="1800"/>
            </a:pPr>
            <a:r>
              <a:rPr b="1" sz="1400"/>
              <a:t>Participation conditions</a:t>
            </a:r>
          </a:p>
        </p:txBody>
      </p:sp>
      <p:sp>
        <p:nvSpPr>
          <p:cNvPr id="154" name="Shape 154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Investment proposal</a:t>
            </a:r>
          </a:p>
        </p:txBody>
      </p:sp>
      <p:sp>
        <p:nvSpPr>
          <p:cNvPr id="155" name="Shape 155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156" name="Shape 156"/>
          <p:cNvSpPr/>
          <p:nvPr/>
        </p:nvSpPr>
        <p:spPr>
          <a:xfrm>
            <a:off x="511746" y="3655781"/>
            <a:ext cx="9095059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b="1" sz="1400"/>
            </a:lvl1pPr>
          </a:lstStyle>
          <a:p>
            <a:pPr lvl="0">
              <a:defRPr b="0" sz="1800"/>
            </a:pPr>
            <a:r>
              <a:rPr b="1" sz="1400"/>
              <a:t>Indicators</a:t>
            </a:r>
          </a:p>
        </p:txBody>
      </p:sp>
      <p:sp>
        <p:nvSpPr>
          <p:cNvPr id="157" name="Shape 157"/>
          <p:cNvSpPr/>
          <p:nvPr/>
        </p:nvSpPr>
        <p:spPr>
          <a:xfrm>
            <a:off x="511739" y="2926962"/>
            <a:ext cx="909507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Investor equity share</a:t>
            </a:r>
          </a:p>
        </p:txBody>
      </p:sp>
      <p:sp>
        <p:nvSpPr>
          <p:cNvPr id="158" name="Shape 158"/>
          <p:cNvSpPr/>
          <p:nvPr/>
        </p:nvSpPr>
        <p:spPr>
          <a:xfrm>
            <a:off x="513239" y="4038929"/>
            <a:ext cx="909207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Annual revenue in 3 years</a:t>
            </a:r>
          </a:p>
        </p:txBody>
      </p:sp>
      <p:sp>
        <p:nvSpPr>
          <p:cNvPr id="159" name="Shape 159"/>
          <p:cNvSpPr/>
          <p:nvPr/>
        </p:nvSpPr>
        <p:spPr>
          <a:xfrm>
            <a:off x="4321555" y="3702022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160" name="Shape 160"/>
          <p:cNvSpPr/>
          <p:nvPr/>
        </p:nvSpPr>
        <p:spPr>
          <a:xfrm>
            <a:off x="4320583" y="4035120"/>
            <a:ext cx="472223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ct val="90000"/>
              </a:lnSpc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161" name="Shape 161"/>
          <p:cNvSpPr/>
          <p:nvPr/>
        </p:nvSpPr>
        <p:spPr>
          <a:xfrm>
            <a:off x="511745" y="4417363"/>
            <a:ext cx="909506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Estimated EV in 3 years</a:t>
            </a:r>
          </a:p>
        </p:txBody>
      </p:sp>
      <p:sp>
        <p:nvSpPr>
          <p:cNvPr id="162" name="Shape 162"/>
          <p:cNvSpPr/>
          <p:nvPr/>
        </p:nvSpPr>
        <p:spPr>
          <a:xfrm>
            <a:off x="511746" y="2552069"/>
            <a:ext cx="909505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Investment required</a:t>
            </a:r>
          </a:p>
        </p:txBody>
      </p:sp>
      <p:sp>
        <p:nvSpPr>
          <p:cNvPr id="163" name="Shape 163"/>
          <p:cNvSpPr/>
          <p:nvPr/>
        </p:nvSpPr>
        <p:spPr>
          <a:xfrm>
            <a:off x="4321555" y="4403567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164" name="Shape 164"/>
          <p:cNvSpPr/>
          <p:nvPr/>
        </p:nvSpPr>
        <p:spPr>
          <a:xfrm>
            <a:off x="511739" y="2180082"/>
            <a:ext cx="909507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Estimated EV</a:t>
            </a:r>
          </a:p>
        </p:txBody>
      </p:sp>
      <p:sp>
        <p:nvSpPr>
          <p:cNvPr id="165" name="Shape 165"/>
          <p:cNvSpPr/>
          <p:nvPr/>
        </p:nvSpPr>
        <p:spPr>
          <a:xfrm>
            <a:off x="4289591" y="2184493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166" name="Shape 166"/>
          <p:cNvSpPr/>
          <p:nvPr/>
        </p:nvSpPr>
        <p:spPr>
          <a:xfrm>
            <a:off x="4290783" y="2553100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167" name="Shape 167"/>
          <p:cNvSpPr/>
          <p:nvPr/>
        </p:nvSpPr>
        <p:spPr>
          <a:xfrm>
            <a:off x="4291023" y="2930727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168" name="Shape 168"/>
          <p:cNvSpPr/>
          <p:nvPr/>
        </p:nvSpPr>
        <p:spPr>
          <a:xfrm>
            <a:off x="4727121" y="2082058"/>
            <a:ext cx="3909159" cy="2758463"/>
          </a:xfrm>
          <a:prstGeom prst="rect">
            <a:avLst/>
          </a:prstGeom>
          <a:ln w="12700"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69" name="Shape 169"/>
          <p:cNvSpPr/>
          <p:nvPr/>
        </p:nvSpPr>
        <p:spPr>
          <a:xfrm>
            <a:off x="4867375" y="1824943"/>
            <a:ext cx="3628650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85000"/>
              </a:lnSpc>
              <a:defRPr b="1" spc="-52" sz="1300"/>
            </a:lvl1pPr>
          </a:lstStyle>
          <a:p>
            <a:pPr lvl="0">
              <a:defRPr b="0" spc="0" sz="1800"/>
            </a:pPr>
            <a:r>
              <a:rPr b="1" spc="-52" sz="1300"/>
              <a:t>Project</a:t>
            </a:r>
          </a:p>
        </p:txBody>
      </p:sp>
      <p:sp>
        <p:nvSpPr>
          <p:cNvPr id="170" name="Shape 170"/>
          <p:cNvSpPr/>
          <p:nvPr/>
        </p:nvSpPr>
        <p:spPr>
          <a:xfrm>
            <a:off x="372287" y="973875"/>
            <a:ext cx="6552113" cy="505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80975" indent="-180975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/>
          </a:p>
          <a:p>
            <a:pPr lvl="0" marL="180975" indent="-180975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</p:txBody>
      </p:sp>
      <p:grpSp>
        <p:nvGrpSpPr>
          <p:cNvPr id="174" name="Group 174"/>
          <p:cNvGrpSpPr/>
          <p:nvPr/>
        </p:nvGrpSpPr>
        <p:grpSpPr>
          <a:xfrm>
            <a:off x="6178062" y="868780"/>
            <a:ext cx="3510039" cy="596370"/>
            <a:chOff x="0" y="0"/>
            <a:chExt cx="3510038" cy="596368"/>
          </a:xfrm>
        </p:grpSpPr>
        <p:sp>
          <p:nvSpPr>
            <p:cNvPr id="171" name="Shape 171"/>
            <p:cNvSpPr/>
            <p:nvPr/>
          </p:nvSpPr>
          <p:spPr>
            <a:xfrm>
              <a:off x="-1" y="0"/>
              <a:ext cx="3510040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76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72" name="Shape 172"/>
            <p:cNvSpPr/>
            <p:nvPr/>
          </p:nvSpPr>
          <p:spPr>
            <a:xfrm>
              <a:off x="3211853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73" name="Shape 173"/>
            <p:cNvSpPr/>
            <p:nvPr/>
          </p:nvSpPr>
          <p:spPr>
            <a:xfrm>
              <a:off x="-1" y="0"/>
              <a:ext cx="3510040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Details of investment proposal</a:t>
              </a:r>
            </a:p>
          </p:txBody>
        </p:sp>
      </p:grp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177" name="Shape 177"/>
          <p:cNvSpPr/>
          <p:nvPr/>
        </p:nvSpPr>
        <p:spPr>
          <a:xfrm>
            <a:off x="3632467" y="2710179"/>
            <a:ext cx="264106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/>
            </a:lvl1pPr>
          </a:lstStyle>
          <a:p>
            <a:pPr lvl="0">
              <a:defRPr b="0"/>
            </a:pPr>
            <a:r>
              <a:rPr b="1"/>
              <a:t>Спасибо за внимание!</a:t>
            </a:r>
          </a:p>
        </p:txBody>
      </p:sp>
      <p:sp>
        <p:nvSpPr>
          <p:cNvPr id="178" name="Shape 178"/>
          <p:cNvSpPr/>
          <p:nvPr/>
        </p:nvSpPr>
        <p:spPr>
          <a:xfrm>
            <a:off x="3312252" y="4130662"/>
            <a:ext cx="3281496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/>
            <a:r>
              <a:rPr sz="1200"/>
              <a:t>Имя Фамилия</a:t>
            </a:r>
            <a:endParaRPr sz="1200"/>
          </a:p>
          <a:p>
            <a:pPr lvl="0" algn="ctr"/>
            <a:r>
              <a:rPr sz="1200"/>
              <a:t>E-mail@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