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906000" cy="6858000" type="A4"/>
  <p:notesSz cx="6858000" cy="9144000"/>
  <p:defaultTextStyle>
    <a:lvl1pPr>
      <a:defRPr>
        <a:latin typeface="+mn-lt"/>
        <a:ea typeface="+mn-ea"/>
        <a:cs typeface="+mn-cs"/>
        <a:sym typeface="Helvetica"/>
      </a:defRPr>
    </a:lvl1pPr>
    <a:lvl2pPr indent="457200">
      <a:defRPr>
        <a:latin typeface="+mn-lt"/>
        <a:ea typeface="+mn-ea"/>
        <a:cs typeface="+mn-cs"/>
        <a:sym typeface="Helvetica"/>
      </a:defRPr>
    </a:lvl2pPr>
    <a:lvl3pPr indent="914400">
      <a:defRPr>
        <a:latin typeface="+mn-lt"/>
        <a:ea typeface="+mn-ea"/>
        <a:cs typeface="+mn-cs"/>
        <a:sym typeface="Helvetica"/>
      </a:defRPr>
    </a:lvl3pPr>
    <a:lvl4pPr indent="1371600">
      <a:defRPr>
        <a:latin typeface="+mn-lt"/>
        <a:ea typeface="+mn-ea"/>
        <a:cs typeface="+mn-cs"/>
        <a:sym typeface="Helvetica"/>
      </a:defRPr>
    </a:lvl4pPr>
    <a:lvl5pPr indent="1828800">
      <a:defRPr>
        <a:latin typeface="+mn-lt"/>
        <a:ea typeface="+mn-ea"/>
        <a:cs typeface="+mn-cs"/>
        <a:sym typeface="Helvetica"/>
      </a:defRPr>
    </a:lvl5pPr>
    <a:lvl6pPr indent="2286000">
      <a:defRPr>
        <a:latin typeface="+mn-lt"/>
        <a:ea typeface="+mn-ea"/>
        <a:cs typeface="+mn-cs"/>
        <a:sym typeface="Helvetica"/>
      </a:defRPr>
    </a:lvl6pPr>
    <a:lvl7pPr indent="2743200">
      <a:defRPr>
        <a:latin typeface="+mn-lt"/>
        <a:ea typeface="+mn-ea"/>
        <a:cs typeface="+mn-cs"/>
        <a:sym typeface="Helvetica"/>
      </a:defRPr>
    </a:lvl7pPr>
    <a:lvl8pPr indent="3200400">
      <a:defRPr>
        <a:latin typeface="+mn-lt"/>
        <a:ea typeface="+mn-ea"/>
        <a:cs typeface="+mn-cs"/>
        <a:sym typeface="Helvetica"/>
      </a:defRPr>
    </a:lvl8pPr>
    <a:lvl9pPr indent="3657600">
      <a:defRPr>
        <a:latin typeface="+mn-lt"/>
        <a:ea typeface="+mn-ea"/>
        <a:cs typeface="+mn-cs"/>
        <a:sym typeface="Helvetic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E3F9"/>
          </a:solidFill>
        </a:fill>
      </a:tcStyle>
    </a:wholeTbl>
    <a:band2H>
      <a:tcTxStyle/>
      <a:tcStyle>
        <a:tcBdr/>
        <a:fill>
          <a:solidFill>
            <a:srgbClr val="E6F2FC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firstRow>
  </a:tblStyle>
  <a:tblStyle styleId="{C7B018BB-80A7-4F77-B60F-C8B233D01FF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Row>
  </a:tblStyle>
  <a:tblStyle styleId="{EEE7283C-3CF3-47DC-8721-378D4A62B22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Row>
  </a:tblStyle>
  <a:tblStyle styleId="{CF821DB8-F4EB-4A41-A1BA-3FCAFE7338EE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B0F0"/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B0F0"/>
          </a:solidFill>
        </a:fill>
      </a:tcStyle>
    </a:firstRow>
  </a:tblStyle>
  <a:tblStyle styleId="{33BA23B1-9221-436E-865A-0063620EA4FD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2" d="100"/>
          <a:sy n="132" d="100"/>
        </p:scale>
        <p:origin x="-1800" y="-11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7" name="Shape 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83130654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Титульный слайд">
    <p:bg>
      <p:bgPr>
        <a:solidFill>
          <a:srgbClr val="ECF0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asted-image.pdf"/>
          <p:cNvPicPr/>
          <p:nvPr/>
        </p:nvPicPr>
        <p:blipFill>
          <a:blip r:embed="rId2">
            <a:extLst/>
          </a:blip>
          <a:srcRect l="68795"/>
          <a:stretch>
            <a:fillRect/>
          </a:stretch>
        </p:blipFill>
        <p:spPr>
          <a:xfrm>
            <a:off x="6200638" y="0"/>
            <a:ext cx="3801291" cy="6858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.jpg"/>
          <p:cNvPicPr/>
          <p:nvPr/>
        </p:nvPicPr>
        <p:blipFill>
          <a:blip r:embed="rId4">
            <a:extLst/>
          </a:blip>
          <a:srcRect l="3726" r="16151"/>
          <a:stretch>
            <a:fillRect/>
          </a:stretch>
        </p:blipFill>
        <p:spPr>
          <a:xfrm rot="10800000" flipH="1">
            <a:off x="-4567" y="-51473"/>
            <a:ext cx="9915134" cy="6960946"/>
          </a:xfrm>
          <a:prstGeom prst="rect">
            <a:avLst/>
          </a:prstGeom>
          <a:ln w="12700">
            <a:round/>
          </a:ln>
        </p:spPr>
      </p:pic>
      <p:sp>
        <p:nvSpPr>
          <p:cNvPr id="3" name="Shape 3"/>
          <p:cNvSpPr/>
          <p:nvPr/>
        </p:nvSpPr>
        <p:spPr>
          <a:xfrm>
            <a:off x="197695" y="6416957"/>
            <a:ext cx="66603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900" spc="-36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 spc="0"/>
            </a:pPr>
            <a:r>
              <a:rPr sz="900" spc="-36"/>
              <a:t>powered by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913394" y="6491233"/>
            <a:ext cx="817630" cy="107990"/>
            <a:chOff x="0" y="0"/>
            <a:chExt cx="817628" cy="107988"/>
          </a:xfrm>
        </p:grpSpPr>
        <p:sp>
          <p:nvSpPr>
            <p:cNvPr id="4" name="Shape 4"/>
            <p:cNvSpPr/>
            <p:nvPr/>
          </p:nvSpPr>
          <p:spPr>
            <a:xfrm>
              <a:off x="0" y="7713"/>
              <a:ext cx="817629" cy="92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75" y="148"/>
                  </a:moveTo>
                  <a:lnTo>
                    <a:pt x="6456" y="9176"/>
                  </a:lnTo>
                  <a:lnTo>
                    <a:pt x="5834" y="148"/>
                  </a:lnTo>
                  <a:lnTo>
                    <a:pt x="5275" y="148"/>
                  </a:lnTo>
                  <a:lnTo>
                    <a:pt x="5275" y="21452"/>
                  </a:lnTo>
                  <a:lnTo>
                    <a:pt x="5785" y="21452"/>
                  </a:lnTo>
                  <a:lnTo>
                    <a:pt x="5785" y="7651"/>
                  </a:lnTo>
                  <a:lnTo>
                    <a:pt x="6377" y="15769"/>
                  </a:lnTo>
                  <a:lnTo>
                    <a:pt x="6521" y="15769"/>
                  </a:lnTo>
                  <a:lnTo>
                    <a:pt x="7121" y="7553"/>
                  </a:lnTo>
                  <a:lnTo>
                    <a:pt x="7121" y="21452"/>
                  </a:lnTo>
                  <a:lnTo>
                    <a:pt x="7636" y="21452"/>
                  </a:lnTo>
                  <a:lnTo>
                    <a:pt x="7636" y="148"/>
                  </a:lnTo>
                  <a:lnTo>
                    <a:pt x="7075" y="148"/>
                  </a:lnTo>
                  <a:close/>
                  <a:moveTo>
                    <a:pt x="1543" y="21452"/>
                  </a:moveTo>
                  <a:lnTo>
                    <a:pt x="2064" y="21452"/>
                  </a:lnTo>
                  <a:lnTo>
                    <a:pt x="1527" y="10111"/>
                  </a:lnTo>
                  <a:lnTo>
                    <a:pt x="1996" y="148"/>
                  </a:lnTo>
                  <a:lnTo>
                    <a:pt x="1478" y="148"/>
                  </a:lnTo>
                  <a:lnTo>
                    <a:pt x="1099" y="8143"/>
                  </a:lnTo>
                  <a:lnTo>
                    <a:pt x="521" y="8143"/>
                  </a:lnTo>
                  <a:lnTo>
                    <a:pt x="521" y="148"/>
                  </a:lnTo>
                  <a:lnTo>
                    <a:pt x="0" y="148"/>
                  </a:lnTo>
                  <a:lnTo>
                    <a:pt x="0" y="21452"/>
                  </a:lnTo>
                  <a:lnTo>
                    <a:pt x="521" y="21452"/>
                  </a:lnTo>
                  <a:lnTo>
                    <a:pt x="521" y="12227"/>
                  </a:lnTo>
                  <a:lnTo>
                    <a:pt x="1107" y="12227"/>
                  </a:lnTo>
                  <a:lnTo>
                    <a:pt x="1543" y="21452"/>
                  </a:lnTo>
                  <a:close/>
                  <a:moveTo>
                    <a:pt x="18176" y="148"/>
                  </a:moveTo>
                  <a:lnTo>
                    <a:pt x="18732" y="148"/>
                  </a:lnTo>
                  <a:lnTo>
                    <a:pt x="19168" y="14589"/>
                  </a:lnTo>
                  <a:lnTo>
                    <a:pt x="19673" y="98"/>
                  </a:lnTo>
                  <a:lnTo>
                    <a:pt x="20117" y="98"/>
                  </a:lnTo>
                  <a:lnTo>
                    <a:pt x="20621" y="14589"/>
                  </a:lnTo>
                  <a:lnTo>
                    <a:pt x="21057" y="148"/>
                  </a:lnTo>
                  <a:lnTo>
                    <a:pt x="21600" y="148"/>
                  </a:lnTo>
                  <a:lnTo>
                    <a:pt x="20848" y="21600"/>
                  </a:lnTo>
                  <a:lnTo>
                    <a:pt x="20395" y="21600"/>
                  </a:lnTo>
                  <a:lnTo>
                    <a:pt x="19888" y="7676"/>
                  </a:lnTo>
                  <a:lnTo>
                    <a:pt x="19381" y="21600"/>
                  </a:lnTo>
                  <a:lnTo>
                    <a:pt x="18928" y="21600"/>
                  </a:lnTo>
                  <a:lnTo>
                    <a:pt x="18176" y="148"/>
                  </a:lnTo>
                  <a:close/>
                  <a:moveTo>
                    <a:pt x="13339" y="148"/>
                  </a:moveTo>
                  <a:lnTo>
                    <a:pt x="13860" y="148"/>
                  </a:lnTo>
                  <a:lnTo>
                    <a:pt x="13860" y="17196"/>
                  </a:lnTo>
                  <a:lnTo>
                    <a:pt x="15035" y="17196"/>
                  </a:lnTo>
                  <a:lnTo>
                    <a:pt x="15035" y="21452"/>
                  </a:lnTo>
                  <a:lnTo>
                    <a:pt x="13339" y="21452"/>
                  </a:lnTo>
                  <a:lnTo>
                    <a:pt x="13339" y="148"/>
                  </a:lnTo>
                  <a:close/>
                  <a:moveTo>
                    <a:pt x="10995" y="148"/>
                  </a:moveTo>
                  <a:lnTo>
                    <a:pt x="12792" y="148"/>
                  </a:lnTo>
                  <a:lnTo>
                    <a:pt x="12792" y="4428"/>
                  </a:lnTo>
                  <a:lnTo>
                    <a:pt x="11513" y="4428"/>
                  </a:lnTo>
                  <a:lnTo>
                    <a:pt x="11513" y="8955"/>
                  </a:lnTo>
                  <a:lnTo>
                    <a:pt x="12563" y="8955"/>
                  </a:lnTo>
                  <a:lnTo>
                    <a:pt x="12563" y="13211"/>
                  </a:lnTo>
                  <a:lnTo>
                    <a:pt x="11513" y="13211"/>
                  </a:lnTo>
                  <a:lnTo>
                    <a:pt x="11513" y="21452"/>
                  </a:lnTo>
                  <a:lnTo>
                    <a:pt x="10995" y="21452"/>
                  </a:lnTo>
                  <a:lnTo>
                    <a:pt x="10995" y="148"/>
                  </a:lnTo>
                  <a:close/>
                  <a:moveTo>
                    <a:pt x="9629" y="12547"/>
                  </a:moveTo>
                  <a:lnTo>
                    <a:pt x="9316" y="5634"/>
                  </a:lnTo>
                  <a:lnTo>
                    <a:pt x="9002" y="12547"/>
                  </a:lnTo>
                  <a:lnTo>
                    <a:pt x="9629" y="12547"/>
                  </a:lnTo>
                  <a:close/>
                  <a:moveTo>
                    <a:pt x="9081" y="0"/>
                  </a:moveTo>
                  <a:lnTo>
                    <a:pt x="9561" y="0"/>
                  </a:lnTo>
                  <a:lnTo>
                    <a:pt x="10572" y="21452"/>
                  </a:lnTo>
                  <a:lnTo>
                    <a:pt x="10030" y="21452"/>
                  </a:lnTo>
                  <a:lnTo>
                    <a:pt x="9814" y="16680"/>
                  </a:lnTo>
                  <a:lnTo>
                    <a:pt x="8817" y="16680"/>
                  </a:lnTo>
                  <a:lnTo>
                    <a:pt x="8599" y="21452"/>
                  </a:lnTo>
                  <a:lnTo>
                    <a:pt x="8070" y="21452"/>
                  </a:lnTo>
                  <a:lnTo>
                    <a:pt x="9081" y="0"/>
                  </a:lnTo>
                  <a:close/>
                  <a:moveTo>
                    <a:pt x="3896" y="12547"/>
                  </a:moveTo>
                  <a:lnTo>
                    <a:pt x="3582" y="5634"/>
                  </a:lnTo>
                  <a:lnTo>
                    <a:pt x="3269" y="12547"/>
                  </a:lnTo>
                  <a:lnTo>
                    <a:pt x="3896" y="12547"/>
                  </a:lnTo>
                  <a:close/>
                  <a:moveTo>
                    <a:pt x="3351" y="0"/>
                  </a:moveTo>
                  <a:lnTo>
                    <a:pt x="3830" y="0"/>
                  </a:lnTo>
                  <a:lnTo>
                    <a:pt x="4842" y="21452"/>
                  </a:lnTo>
                  <a:lnTo>
                    <a:pt x="4299" y="21452"/>
                  </a:lnTo>
                  <a:lnTo>
                    <a:pt x="4081" y="16680"/>
                  </a:lnTo>
                  <a:lnTo>
                    <a:pt x="3083" y="16680"/>
                  </a:lnTo>
                  <a:lnTo>
                    <a:pt x="2868" y="21452"/>
                  </a:lnTo>
                  <a:lnTo>
                    <a:pt x="2339" y="21452"/>
                  </a:lnTo>
                  <a:lnTo>
                    <a:pt x="3351" y="0"/>
                  </a:lnTo>
                  <a:close/>
                </a:path>
              </a:pathLst>
            </a:custGeom>
            <a:solidFill>
              <a:srgbClr val="4D4D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" name="Shape 5"/>
            <p:cNvSpPr/>
            <p:nvPr/>
          </p:nvSpPr>
          <p:spPr>
            <a:xfrm>
              <a:off x="573973" y="0"/>
              <a:ext cx="109804" cy="107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212" y="10107"/>
                  </a:moveTo>
                  <a:cubicBezTo>
                    <a:pt x="10212" y="9960"/>
                    <a:pt x="10071" y="9896"/>
                    <a:pt x="9949" y="9896"/>
                  </a:cubicBezTo>
                  <a:cubicBezTo>
                    <a:pt x="9888" y="9896"/>
                    <a:pt x="9807" y="9918"/>
                    <a:pt x="9767" y="9960"/>
                  </a:cubicBezTo>
                  <a:cubicBezTo>
                    <a:pt x="8997" y="10443"/>
                    <a:pt x="8085" y="10611"/>
                    <a:pt x="7214" y="10401"/>
                  </a:cubicBezTo>
                  <a:cubicBezTo>
                    <a:pt x="6910" y="10338"/>
                    <a:pt x="6707" y="10023"/>
                    <a:pt x="6788" y="9707"/>
                  </a:cubicBezTo>
                  <a:cubicBezTo>
                    <a:pt x="6849" y="9392"/>
                    <a:pt x="7173" y="9182"/>
                    <a:pt x="7457" y="9245"/>
                  </a:cubicBezTo>
                  <a:cubicBezTo>
                    <a:pt x="8044" y="9392"/>
                    <a:pt x="8652" y="9287"/>
                    <a:pt x="9159" y="8951"/>
                  </a:cubicBezTo>
                  <a:cubicBezTo>
                    <a:pt x="9848" y="8489"/>
                    <a:pt x="10212" y="7921"/>
                    <a:pt x="10212" y="7270"/>
                  </a:cubicBezTo>
                  <a:cubicBezTo>
                    <a:pt x="10212" y="6409"/>
                    <a:pt x="10192" y="3614"/>
                    <a:pt x="10192" y="3614"/>
                  </a:cubicBezTo>
                  <a:cubicBezTo>
                    <a:pt x="10192" y="1618"/>
                    <a:pt x="8632" y="0"/>
                    <a:pt x="6687" y="0"/>
                  </a:cubicBezTo>
                  <a:cubicBezTo>
                    <a:pt x="4336" y="0"/>
                    <a:pt x="3202" y="1492"/>
                    <a:pt x="3141" y="2879"/>
                  </a:cubicBezTo>
                  <a:cubicBezTo>
                    <a:pt x="3100" y="4034"/>
                    <a:pt x="3465" y="4833"/>
                    <a:pt x="4235" y="5337"/>
                  </a:cubicBezTo>
                  <a:cubicBezTo>
                    <a:pt x="4721" y="5673"/>
                    <a:pt x="5329" y="5778"/>
                    <a:pt x="5917" y="5631"/>
                  </a:cubicBezTo>
                  <a:cubicBezTo>
                    <a:pt x="6221" y="5568"/>
                    <a:pt x="6525" y="5778"/>
                    <a:pt x="6585" y="6093"/>
                  </a:cubicBezTo>
                  <a:cubicBezTo>
                    <a:pt x="6626" y="6240"/>
                    <a:pt x="6606" y="6409"/>
                    <a:pt x="6525" y="6535"/>
                  </a:cubicBezTo>
                  <a:cubicBezTo>
                    <a:pt x="6444" y="6661"/>
                    <a:pt x="6302" y="6766"/>
                    <a:pt x="6160" y="6787"/>
                  </a:cubicBezTo>
                  <a:cubicBezTo>
                    <a:pt x="5289" y="6997"/>
                    <a:pt x="4377" y="6829"/>
                    <a:pt x="3607" y="6346"/>
                  </a:cubicBezTo>
                  <a:cubicBezTo>
                    <a:pt x="3505" y="6261"/>
                    <a:pt x="3384" y="6177"/>
                    <a:pt x="3242" y="6072"/>
                  </a:cubicBezTo>
                  <a:cubicBezTo>
                    <a:pt x="2817" y="5736"/>
                    <a:pt x="2209" y="5274"/>
                    <a:pt x="1702" y="5274"/>
                  </a:cubicBezTo>
                  <a:cubicBezTo>
                    <a:pt x="1479" y="5274"/>
                    <a:pt x="1317" y="5337"/>
                    <a:pt x="1155" y="5505"/>
                  </a:cubicBezTo>
                  <a:cubicBezTo>
                    <a:pt x="405" y="6219"/>
                    <a:pt x="0" y="7165"/>
                    <a:pt x="0" y="8195"/>
                  </a:cubicBezTo>
                  <a:cubicBezTo>
                    <a:pt x="0" y="9350"/>
                    <a:pt x="263" y="9960"/>
                    <a:pt x="790" y="9960"/>
                  </a:cubicBezTo>
                  <a:cubicBezTo>
                    <a:pt x="912" y="9960"/>
                    <a:pt x="1054" y="9918"/>
                    <a:pt x="1216" y="9854"/>
                  </a:cubicBezTo>
                  <a:cubicBezTo>
                    <a:pt x="1641" y="9686"/>
                    <a:pt x="2087" y="9602"/>
                    <a:pt x="2513" y="9602"/>
                  </a:cubicBezTo>
                  <a:cubicBezTo>
                    <a:pt x="2675" y="9602"/>
                    <a:pt x="2817" y="9665"/>
                    <a:pt x="2938" y="9791"/>
                  </a:cubicBezTo>
                  <a:cubicBezTo>
                    <a:pt x="3039" y="9896"/>
                    <a:pt x="3100" y="10044"/>
                    <a:pt x="3100" y="10212"/>
                  </a:cubicBezTo>
                  <a:cubicBezTo>
                    <a:pt x="3100" y="10527"/>
                    <a:pt x="2837" y="10800"/>
                    <a:pt x="2533" y="10800"/>
                  </a:cubicBezTo>
                  <a:lnTo>
                    <a:pt x="2513" y="10800"/>
                  </a:lnTo>
                  <a:cubicBezTo>
                    <a:pt x="1135" y="10800"/>
                    <a:pt x="41" y="11956"/>
                    <a:pt x="20" y="13342"/>
                  </a:cubicBezTo>
                  <a:cubicBezTo>
                    <a:pt x="20" y="13384"/>
                    <a:pt x="20" y="13426"/>
                    <a:pt x="20" y="13447"/>
                  </a:cubicBezTo>
                  <a:cubicBezTo>
                    <a:pt x="61" y="15128"/>
                    <a:pt x="1236" y="16557"/>
                    <a:pt x="2837" y="16893"/>
                  </a:cubicBezTo>
                  <a:cubicBezTo>
                    <a:pt x="3060" y="16368"/>
                    <a:pt x="3404" y="15864"/>
                    <a:pt x="3789" y="15507"/>
                  </a:cubicBezTo>
                  <a:cubicBezTo>
                    <a:pt x="4235" y="15107"/>
                    <a:pt x="4032" y="14624"/>
                    <a:pt x="3971" y="14477"/>
                  </a:cubicBezTo>
                  <a:cubicBezTo>
                    <a:pt x="3890" y="14330"/>
                    <a:pt x="3830" y="14225"/>
                    <a:pt x="3728" y="14120"/>
                  </a:cubicBezTo>
                  <a:cubicBezTo>
                    <a:pt x="3526" y="13889"/>
                    <a:pt x="3546" y="13511"/>
                    <a:pt x="3789" y="13279"/>
                  </a:cubicBezTo>
                  <a:cubicBezTo>
                    <a:pt x="4012" y="13090"/>
                    <a:pt x="4377" y="13111"/>
                    <a:pt x="4579" y="13342"/>
                  </a:cubicBezTo>
                  <a:cubicBezTo>
                    <a:pt x="4863" y="13658"/>
                    <a:pt x="5066" y="14015"/>
                    <a:pt x="5167" y="14414"/>
                  </a:cubicBezTo>
                  <a:cubicBezTo>
                    <a:pt x="5228" y="14603"/>
                    <a:pt x="5289" y="14603"/>
                    <a:pt x="5329" y="14603"/>
                  </a:cubicBezTo>
                  <a:cubicBezTo>
                    <a:pt x="5370" y="14603"/>
                    <a:pt x="5410" y="14582"/>
                    <a:pt x="5491" y="14561"/>
                  </a:cubicBezTo>
                  <a:cubicBezTo>
                    <a:pt x="5836" y="14456"/>
                    <a:pt x="6241" y="14435"/>
                    <a:pt x="6687" y="14456"/>
                  </a:cubicBezTo>
                  <a:cubicBezTo>
                    <a:pt x="6829" y="14456"/>
                    <a:pt x="6970" y="14540"/>
                    <a:pt x="7072" y="14645"/>
                  </a:cubicBezTo>
                  <a:cubicBezTo>
                    <a:pt x="7173" y="14771"/>
                    <a:pt x="7234" y="14918"/>
                    <a:pt x="7214" y="15086"/>
                  </a:cubicBezTo>
                  <a:cubicBezTo>
                    <a:pt x="7193" y="15402"/>
                    <a:pt x="6950" y="15633"/>
                    <a:pt x="6646" y="15633"/>
                  </a:cubicBezTo>
                  <a:lnTo>
                    <a:pt x="6606" y="15633"/>
                  </a:lnTo>
                  <a:cubicBezTo>
                    <a:pt x="6545" y="15633"/>
                    <a:pt x="6484" y="15633"/>
                    <a:pt x="6444" y="15633"/>
                  </a:cubicBezTo>
                  <a:cubicBezTo>
                    <a:pt x="5755" y="15633"/>
                    <a:pt x="5086" y="15885"/>
                    <a:pt x="4579" y="16368"/>
                  </a:cubicBezTo>
                  <a:cubicBezTo>
                    <a:pt x="4032" y="16872"/>
                    <a:pt x="3688" y="17566"/>
                    <a:pt x="3647" y="18364"/>
                  </a:cubicBezTo>
                  <a:cubicBezTo>
                    <a:pt x="3586" y="19268"/>
                    <a:pt x="3830" y="20045"/>
                    <a:pt x="4356" y="20633"/>
                  </a:cubicBezTo>
                  <a:cubicBezTo>
                    <a:pt x="4924" y="21264"/>
                    <a:pt x="5775" y="21600"/>
                    <a:pt x="6747" y="21600"/>
                  </a:cubicBezTo>
                  <a:cubicBezTo>
                    <a:pt x="7680" y="21600"/>
                    <a:pt x="8551" y="21222"/>
                    <a:pt x="9220" y="20549"/>
                  </a:cubicBezTo>
                  <a:cubicBezTo>
                    <a:pt x="9888" y="19856"/>
                    <a:pt x="10233" y="18953"/>
                    <a:pt x="10233" y="17965"/>
                  </a:cubicBezTo>
                  <a:cubicBezTo>
                    <a:pt x="10233" y="17965"/>
                    <a:pt x="10212" y="10443"/>
                    <a:pt x="10212" y="10107"/>
                  </a:cubicBezTo>
                  <a:close/>
                  <a:moveTo>
                    <a:pt x="17993" y="15275"/>
                  </a:moveTo>
                  <a:cubicBezTo>
                    <a:pt x="17244" y="14771"/>
                    <a:pt x="16311" y="14603"/>
                    <a:pt x="15440" y="14813"/>
                  </a:cubicBezTo>
                  <a:cubicBezTo>
                    <a:pt x="15136" y="14876"/>
                    <a:pt x="14934" y="15212"/>
                    <a:pt x="15015" y="15528"/>
                  </a:cubicBezTo>
                  <a:cubicBezTo>
                    <a:pt x="15075" y="15801"/>
                    <a:pt x="15298" y="15990"/>
                    <a:pt x="15562" y="15990"/>
                  </a:cubicBezTo>
                  <a:cubicBezTo>
                    <a:pt x="15602" y="15990"/>
                    <a:pt x="15663" y="15969"/>
                    <a:pt x="15704" y="15969"/>
                  </a:cubicBezTo>
                  <a:cubicBezTo>
                    <a:pt x="16271" y="15843"/>
                    <a:pt x="16879" y="15948"/>
                    <a:pt x="17385" y="16263"/>
                  </a:cubicBezTo>
                  <a:cubicBezTo>
                    <a:pt x="18155" y="16767"/>
                    <a:pt x="18500" y="17587"/>
                    <a:pt x="18459" y="18742"/>
                  </a:cubicBezTo>
                  <a:cubicBezTo>
                    <a:pt x="18398" y="20129"/>
                    <a:pt x="17284" y="21600"/>
                    <a:pt x="14913" y="21600"/>
                  </a:cubicBezTo>
                  <a:cubicBezTo>
                    <a:pt x="12988" y="21600"/>
                    <a:pt x="11408" y="19982"/>
                    <a:pt x="11408" y="17986"/>
                  </a:cubicBezTo>
                  <a:cubicBezTo>
                    <a:pt x="11408" y="17986"/>
                    <a:pt x="11388" y="15212"/>
                    <a:pt x="11388" y="14351"/>
                  </a:cubicBezTo>
                  <a:cubicBezTo>
                    <a:pt x="11388" y="13679"/>
                    <a:pt x="11752" y="13111"/>
                    <a:pt x="12462" y="12649"/>
                  </a:cubicBezTo>
                  <a:cubicBezTo>
                    <a:pt x="12806" y="12418"/>
                    <a:pt x="13232" y="12292"/>
                    <a:pt x="13657" y="12292"/>
                  </a:cubicBezTo>
                  <a:cubicBezTo>
                    <a:pt x="13819" y="12292"/>
                    <a:pt x="13981" y="12313"/>
                    <a:pt x="14143" y="12355"/>
                  </a:cubicBezTo>
                  <a:cubicBezTo>
                    <a:pt x="14447" y="12418"/>
                    <a:pt x="14751" y="12229"/>
                    <a:pt x="14832" y="11914"/>
                  </a:cubicBezTo>
                  <a:cubicBezTo>
                    <a:pt x="14893" y="11598"/>
                    <a:pt x="14711" y="11262"/>
                    <a:pt x="14386" y="11199"/>
                  </a:cubicBezTo>
                  <a:cubicBezTo>
                    <a:pt x="13515" y="10989"/>
                    <a:pt x="12603" y="11157"/>
                    <a:pt x="11854" y="11661"/>
                  </a:cubicBezTo>
                  <a:cubicBezTo>
                    <a:pt x="11732" y="11725"/>
                    <a:pt x="11550" y="11725"/>
                    <a:pt x="11469" y="11661"/>
                  </a:cubicBezTo>
                  <a:cubicBezTo>
                    <a:pt x="11408" y="11619"/>
                    <a:pt x="11388" y="11556"/>
                    <a:pt x="11388" y="11493"/>
                  </a:cubicBezTo>
                  <a:cubicBezTo>
                    <a:pt x="11388" y="11178"/>
                    <a:pt x="11367" y="3635"/>
                    <a:pt x="11367" y="3635"/>
                  </a:cubicBezTo>
                  <a:cubicBezTo>
                    <a:pt x="11367" y="2668"/>
                    <a:pt x="11732" y="1744"/>
                    <a:pt x="12380" y="1072"/>
                  </a:cubicBezTo>
                  <a:cubicBezTo>
                    <a:pt x="13049" y="378"/>
                    <a:pt x="13920" y="0"/>
                    <a:pt x="14853" y="0"/>
                  </a:cubicBezTo>
                  <a:cubicBezTo>
                    <a:pt x="15845" y="0"/>
                    <a:pt x="16696" y="357"/>
                    <a:pt x="17264" y="988"/>
                  </a:cubicBezTo>
                  <a:cubicBezTo>
                    <a:pt x="17770" y="1555"/>
                    <a:pt x="18034" y="2353"/>
                    <a:pt x="17973" y="3257"/>
                  </a:cubicBezTo>
                  <a:cubicBezTo>
                    <a:pt x="17912" y="4034"/>
                    <a:pt x="17588" y="4749"/>
                    <a:pt x="17021" y="5253"/>
                  </a:cubicBezTo>
                  <a:cubicBezTo>
                    <a:pt x="16514" y="5715"/>
                    <a:pt x="15845" y="5988"/>
                    <a:pt x="15177" y="5988"/>
                  </a:cubicBezTo>
                  <a:cubicBezTo>
                    <a:pt x="15116" y="5988"/>
                    <a:pt x="15055" y="5967"/>
                    <a:pt x="14994" y="5967"/>
                  </a:cubicBezTo>
                  <a:lnTo>
                    <a:pt x="14974" y="5967"/>
                  </a:lnTo>
                  <a:cubicBezTo>
                    <a:pt x="14670" y="5967"/>
                    <a:pt x="14407" y="6219"/>
                    <a:pt x="14386" y="6535"/>
                  </a:cubicBezTo>
                  <a:cubicBezTo>
                    <a:pt x="14366" y="6850"/>
                    <a:pt x="14609" y="7144"/>
                    <a:pt x="14934" y="7165"/>
                  </a:cubicBezTo>
                  <a:cubicBezTo>
                    <a:pt x="15015" y="7165"/>
                    <a:pt x="15096" y="7165"/>
                    <a:pt x="15177" y="7165"/>
                  </a:cubicBezTo>
                  <a:cubicBezTo>
                    <a:pt x="15521" y="7165"/>
                    <a:pt x="15825" y="7123"/>
                    <a:pt x="16109" y="7039"/>
                  </a:cubicBezTo>
                  <a:cubicBezTo>
                    <a:pt x="16190" y="7018"/>
                    <a:pt x="16230" y="7018"/>
                    <a:pt x="16271" y="7018"/>
                  </a:cubicBezTo>
                  <a:cubicBezTo>
                    <a:pt x="16332" y="7018"/>
                    <a:pt x="16372" y="7018"/>
                    <a:pt x="16433" y="7207"/>
                  </a:cubicBezTo>
                  <a:cubicBezTo>
                    <a:pt x="16555" y="7585"/>
                    <a:pt x="16737" y="7942"/>
                    <a:pt x="17021" y="8258"/>
                  </a:cubicBezTo>
                  <a:cubicBezTo>
                    <a:pt x="17223" y="8510"/>
                    <a:pt x="17608" y="8531"/>
                    <a:pt x="17831" y="8321"/>
                  </a:cubicBezTo>
                  <a:cubicBezTo>
                    <a:pt x="18054" y="8111"/>
                    <a:pt x="18074" y="7732"/>
                    <a:pt x="17872" y="7480"/>
                  </a:cubicBezTo>
                  <a:cubicBezTo>
                    <a:pt x="17791" y="7375"/>
                    <a:pt x="17710" y="7270"/>
                    <a:pt x="17649" y="7123"/>
                  </a:cubicBezTo>
                  <a:cubicBezTo>
                    <a:pt x="17568" y="6997"/>
                    <a:pt x="17365" y="6514"/>
                    <a:pt x="17831" y="6093"/>
                  </a:cubicBezTo>
                  <a:cubicBezTo>
                    <a:pt x="18196" y="5757"/>
                    <a:pt x="18561" y="5232"/>
                    <a:pt x="18783" y="4728"/>
                  </a:cubicBezTo>
                  <a:cubicBezTo>
                    <a:pt x="20364" y="5043"/>
                    <a:pt x="21539" y="6472"/>
                    <a:pt x="21580" y="8153"/>
                  </a:cubicBezTo>
                  <a:cubicBezTo>
                    <a:pt x="21580" y="8195"/>
                    <a:pt x="21580" y="8237"/>
                    <a:pt x="21580" y="8258"/>
                  </a:cubicBezTo>
                  <a:cubicBezTo>
                    <a:pt x="21580" y="9665"/>
                    <a:pt x="20465" y="10800"/>
                    <a:pt x="19108" y="10821"/>
                  </a:cubicBezTo>
                  <a:lnTo>
                    <a:pt x="19087" y="10821"/>
                  </a:lnTo>
                  <a:cubicBezTo>
                    <a:pt x="18763" y="10821"/>
                    <a:pt x="18500" y="11073"/>
                    <a:pt x="18500" y="11409"/>
                  </a:cubicBezTo>
                  <a:cubicBezTo>
                    <a:pt x="18500" y="11556"/>
                    <a:pt x="18561" y="11704"/>
                    <a:pt x="18682" y="11830"/>
                  </a:cubicBezTo>
                  <a:cubicBezTo>
                    <a:pt x="18783" y="11935"/>
                    <a:pt x="18925" y="11998"/>
                    <a:pt x="19087" y="11998"/>
                  </a:cubicBezTo>
                  <a:cubicBezTo>
                    <a:pt x="19533" y="11998"/>
                    <a:pt x="19959" y="11914"/>
                    <a:pt x="20405" y="11746"/>
                  </a:cubicBezTo>
                  <a:cubicBezTo>
                    <a:pt x="20546" y="11682"/>
                    <a:pt x="20688" y="11661"/>
                    <a:pt x="20810" y="11661"/>
                  </a:cubicBezTo>
                  <a:cubicBezTo>
                    <a:pt x="21337" y="11661"/>
                    <a:pt x="21600" y="12250"/>
                    <a:pt x="21600" y="13405"/>
                  </a:cubicBezTo>
                  <a:cubicBezTo>
                    <a:pt x="21600" y="14435"/>
                    <a:pt x="21195" y="15402"/>
                    <a:pt x="20445" y="16116"/>
                  </a:cubicBezTo>
                  <a:cubicBezTo>
                    <a:pt x="20303" y="16263"/>
                    <a:pt x="20121" y="16326"/>
                    <a:pt x="19918" y="16326"/>
                  </a:cubicBezTo>
                  <a:cubicBezTo>
                    <a:pt x="19391" y="16326"/>
                    <a:pt x="18804" y="15885"/>
                    <a:pt x="18358" y="15549"/>
                  </a:cubicBezTo>
                  <a:cubicBezTo>
                    <a:pt x="18236" y="15444"/>
                    <a:pt x="18095" y="15339"/>
                    <a:pt x="17993" y="15275"/>
                  </a:cubicBezTo>
                  <a:close/>
                </a:path>
              </a:pathLst>
            </a:custGeom>
            <a:solidFill>
              <a:srgbClr val="5AA8D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7" name="Shape 7"/>
          <p:cNvSpPr/>
          <p:nvPr/>
        </p:nvSpPr>
        <p:spPr>
          <a:xfrm>
            <a:off x="7915399" y="202613"/>
            <a:ext cx="1431219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500" b="1" spc="-59">
                <a:solidFill>
                  <a:srgbClr val="054D7E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500" b="1" spc="-59">
                <a:solidFill>
                  <a:srgbClr val="054D7E"/>
                </a:solidFill>
              </a:rPr>
              <a:t>Company name</a:t>
            </a:r>
          </a:p>
        </p:txBody>
      </p:sp>
      <p:grpSp>
        <p:nvGrpSpPr>
          <p:cNvPr id="10" name="Group 10"/>
          <p:cNvGrpSpPr/>
          <p:nvPr/>
        </p:nvGrpSpPr>
        <p:grpSpPr>
          <a:xfrm>
            <a:off x="9323051" y="120945"/>
            <a:ext cx="503310" cy="503309"/>
            <a:chOff x="0" y="19931"/>
            <a:chExt cx="503308" cy="503308"/>
          </a:xfrm>
        </p:grpSpPr>
        <p:sp>
          <p:nvSpPr>
            <p:cNvPr id="8" name="Shape 8"/>
            <p:cNvSpPr/>
            <p:nvPr/>
          </p:nvSpPr>
          <p:spPr>
            <a:xfrm>
              <a:off x="76166" y="76246"/>
              <a:ext cx="363560" cy="363560"/>
            </a:xfrm>
            <a:prstGeom prst="roundRect">
              <a:avLst>
                <a:gd name="adj" fmla="val 15000"/>
              </a:avLst>
            </a:prstGeom>
            <a:solidFill>
              <a:srgbClr val="A7A7A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" name="Shape 9"/>
            <p:cNvSpPr/>
            <p:nvPr/>
          </p:nvSpPr>
          <p:spPr>
            <a:xfrm rot="2700000">
              <a:off x="212423" y="-45077"/>
              <a:ext cx="78463" cy="63332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3F4F9"/>
                </a:gs>
                <a:gs pos="100000">
                  <a:srgbClr val="E1E2E4"/>
                </a:gs>
              </a:gsLst>
              <a:lin ang="162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11" name="Shape 11"/>
          <p:cNvSpPr>
            <a:spLocks noGrp="1"/>
          </p:cNvSpPr>
          <p:nvPr>
            <p:ph type="sldNum" sz="quarter" idx="2"/>
          </p:nvPr>
        </p:nvSpPr>
        <p:spPr>
          <a:xfrm>
            <a:off x="9376109" y="6469027"/>
            <a:ext cx="397193" cy="15240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>
            <a:spAutoFit/>
          </a:bodyPr>
          <a:lstStyle>
            <a:lvl1pPr algn="ctr">
              <a:defRPr sz="1000" b="1"/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xmlns:p14="http://schemas.microsoft.com/office/powerpoint/2010/main" spd="med"/>
  <p:txStyles>
    <p:titleStyle>
      <a:lvl1pPr algn="ctr">
        <a:defRPr sz="4400">
          <a:latin typeface="+mn-lt"/>
          <a:ea typeface="+mn-ea"/>
          <a:cs typeface="+mn-cs"/>
          <a:sym typeface="Helvetica"/>
        </a:defRPr>
      </a:lvl1pPr>
      <a:lvl2pPr algn="ctr">
        <a:defRPr sz="4400">
          <a:latin typeface="+mn-lt"/>
          <a:ea typeface="+mn-ea"/>
          <a:cs typeface="+mn-cs"/>
          <a:sym typeface="Helvetica"/>
        </a:defRPr>
      </a:lvl2pPr>
      <a:lvl3pPr algn="ctr">
        <a:defRPr sz="4400">
          <a:latin typeface="+mn-lt"/>
          <a:ea typeface="+mn-ea"/>
          <a:cs typeface="+mn-cs"/>
          <a:sym typeface="Helvetica"/>
        </a:defRPr>
      </a:lvl3pPr>
      <a:lvl4pPr algn="ctr">
        <a:defRPr sz="4400">
          <a:latin typeface="+mn-lt"/>
          <a:ea typeface="+mn-ea"/>
          <a:cs typeface="+mn-cs"/>
          <a:sym typeface="Helvetica"/>
        </a:defRPr>
      </a:lvl4pPr>
      <a:lvl5pPr algn="ctr">
        <a:defRPr sz="4400">
          <a:latin typeface="+mn-lt"/>
          <a:ea typeface="+mn-ea"/>
          <a:cs typeface="+mn-cs"/>
          <a:sym typeface="Helvetica"/>
        </a:defRPr>
      </a:lvl5pPr>
      <a:lvl6pPr algn="ctr">
        <a:defRPr sz="4400">
          <a:latin typeface="+mn-lt"/>
          <a:ea typeface="+mn-ea"/>
          <a:cs typeface="+mn-cs"/>
          <a:sym typeface="Helvetica"/>
        </a:defRPr>
      </a:lvl6pPr>
      <a:lvl7pPr algn="ctr">
        <a:defRPr sz="4400">
          <a:latin typeface="+mn-lt"/>
          <a:ea typeface="+mn-ea"/>
          <a:cs typeface="+mn-cs"/>
          <a:sym typeface="Helvetica"/>
        </a:defRPr>
      </a:lvl7pPr>
      <a:lvl8pPr algn="ctr">
        <a:defRPr sz="4400">
          <a:latin typeface="+mn-lt"/>
          <a:ea typeface="+mn-ea"/>
          <a:cs typeface="+mn-cs"/>
          <a:sym typeface="Helvetica"/>
        </a:defRPr>
      </a:lvl8pPr>
      <a:lvl9pPr algn="ctr">
        <a:defRPr sz="4400">
          <a:latin typeface="+mn-lt"/>
          <a:ea typeface="+mn-ea"/>
          <a:cs typeface="+mn-cs"/>
          <a:sym typeface="Helvetica"/>
        </a:defRPr>
      </a:lvl9pPr>
    </p:titleStyle>
    <p:bodyStyle>
      <a:lvl1pPr>
        <a:spcBef>
          <a:spcPts val="400"/>
        </a:spcBef>
        <a:defRPr sz="2000" b="1">
          <a:latin typeface="+mn-lt"/>
          <a:ea typeface="+mn-ea"/>
          <a:cs typeface="+mn-cs"/>
          <a:sym typeface="Helvetica"/>
        </a:defRPr>
      </a:lvl1pPr>
      <a:lvl2pPr marL="661307" indent="-204107">
        <a:spcBef>
          <a:spcPts val="400"/>
        </a:spcBef>
        <a:buSzPct val="100000"/>
        <a:buChar char="–"/>
        <a:defRPr sz="2000" b="1">
          <a:latin typeface="+mn-lt"/>
          <a:ea typeface="+mn-ea"/>
          <a:cs typeface="+mn-cs"/>
          <a:sym typeface="Helvetica"/>
        </a:defRPr>
      </a:lvl2pPr>
      <a:lvl3pPr marL="1104900" indent="-190500">
        <a:spcBef>
          <a:spcPts val="400"/>
        </a:spcBef>
        <a:buSzPct val="100000"/>
        <a:buChar char="•"/>
        <a:defRPr sz="2000" b="1">
          <a:latin typeface="+mn-lt"/>
          <a:ea typeface="+mn-ea"/>
          <a:cs typeface="+mn-cs"/>
          <a:sym typeface="Helvetica"/>
        </a:defRPr>
      </a:lvl3pPr>
      <a:lvl4pPr marL="1600200" indent="-228600">
        <a:spcBef>
          <a:spcPts val="400"/>
        </a:spcBef>
        <a:buSzPct val="100000"/>
        <a:buChar char="–"/>
        <a:defRPr sz="2000" b="1">
          <a:latin typeface="+mn-lt"/>
          <a:ea typeface="+mn-ea"/>
          <a:cs typeface="+mn-cs"/>
          <a:sym typeface="Helvetica"/>
        </a:defRPr>
      </a:lvl4pPr>
      <a:lvl5pPr marL="2057400" indent="-228600">
        <a:spcBef>
          <a:spcPts val="400"/>
        </a:spcBef>
        <a:buSzPct val="100000"/>
        <a:buChar char="»"/>
        <a:defRPr sz="2000" b="1">
          <a:latin typeface="+mn-lt"/>
          <a:ea typeface="+mn-ea"/>
          <a:cs typeface="+mn-cs"/>
          <a:sym typeface="Helvetica"/>
        </a:defRPr>
      </a:lvl5pPr>
      <a:lvl6pPr marL="2514600" indent="-228600">
        <a:spcBef>
          <a:spcPts val="400"/>
        </a:spcBef>
        <a:buSzPct val="100000"/>
        <a:buChar char="•"/>
        <a:defRPr sz="2000" b="1">
          <a:latin typeface="+mn-lt"/>
          <a:ea typeface="+mn-ea"/>
          <a:cs typeface="+mn-cs"/>
          <a:sym typeface="Helvetica"/>
        </a:defRPr>
      </a:lvl6pPr>
      <a:lvl7pPr marL="2971800" indent="-228600">
        <a:spcBef>
          <a:spcPts val="400"/>
        </a:spcBef>
        <a:buSzPct val="100000"/>
        <a:buChar char="•"/>
        <a:defRPr sz="2000" b="1">
          <a:latin typeface="+mn-lt"/>
          <a:ea typeface="+mn-ea"/>
          <a:cs typeface="+mn-cs"/>
          <a:sym typeface="Helvetica"/>
        </a:defRPr>
      </a:lvl7pPr>
      <a:lvl8pPr marL="3429000" indent="-228600">
        <a:spcBef>
          <a:spcPts val="400"/>
        </a:spcBef>
        <a:buSzPct val="100000"/>
        <a:buChar char="•"/>
        <a:defRPr sz="2000" b="1">
          <a:latin typeface="+mn-lt"/>
          <a:ea typeface="+mn-ea"/>
          <a:cs typeface="+mn-cs"/>
          <a:sym typeface="Helvetica"/>
        </a:defRPr>
      </a:lvl8pPr>
      <a:lvl9pPr marL="3886200" indent="-228600">
        <a:spcBef>
          <a:spcPts val="400"/>
        </a:spcBef>
        <a:buSzPct val="100000"/>
        <a:buChar char="•"/>
        <a:defRPr sz="2000" b="1">
          <a:latin typeface="+mn-lt"/>
          <a:ea typeface="+mn-ea"/>
          <a:cs typeface="+mn-cs"/>
          <a:sym typeface="Helvetica"/>
        </a:defRPr>
      </a:lvl9pPr>
    </p:bodyStyle>
    <p:otherStyle>
      <a:lvl1pPr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1pPr>
      <a:lvl2pPr indent="457200"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2pPr>
      <a:lvl3pPr indent="914400"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3pPr>
      <a:lvl4pPr indent="1371600"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4pPr>
      <a:lvl5pPr indent="1828800"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5pPr>
      <a:lvl6pPr indent="2286000"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6pPr>
      <a:lvl7pPr indent="2743200"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7pPr>
      <a:lvl8pPr indent="3200400"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8pPr>
      <a:lvl9pPr indent="3657600"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6.emf"/><Relationship Id="rId5" Type="http://schemas.openxmlformats.org/officeDocument/2006/relationships/image" Target="../media/image7.emf"/><Relationship Id="rId6" Type="http://schemas.openxmlformats.org/officeDocument/2006/relationships/image" Target="../media/image8.emf"/><Relationship Id="rId7" Type="http://schemas.openxmlformats.org/officeDocument/2006/relationships/image" Target="../media/image9.emf"/><Relationship Id="rId8" Type="http://schemas.openxmlformats.org/officeDocument/2006/relationships/image" Target="../media/image10.emf"/><Relationship Id="rId9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563738" y="4869511"/>
            <a:ext cx="9663377" cy="44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85000"/>
              </a:lnSpc>
              <a:defRPr sz="2300" b="1" spc="-91"/>
            </a:lvl1pPr>
          </a:lstStyle>
          <a:p>
            <a:pPr lvl="0">
              <a:defRPr sz="1800" b="0" spc="0"/>
            </a:pPr>
            <a:r>
              <a:rPr sz="2300" b="1" spc="-91"/>
              <a:t>Name of the service</a:t>
            </a:r>
          </a:p>
        </p:txBody>
      </p:sp>
      <p:sp>
        <p:nvSpPr>
          <p:cNvPr id="20" name="Shape 20"/>
          <p:cNvSpPr/>
          <p:nvPr/>
        </p:nvSpPr>
        <p:spPr>
          <a:xfrm>
            <a:off x="567916" y="5264483"/>
            <a:ext cx="2792858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5000"/>
              </a:lnSpc>
              <a:defRPr sz="1500" spc="-59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 spc="0"/>
            </a:pPr>
            <a:r>
              <a:rPr sz="1500" spc="-59"/>
              <a:t>Executive Summary [3 examples]*</a:t>
            </a:r>
          </a:p>
        </p:txBody>
      </p:sp>
      <p:sp>
        <p:nvSpPr>
          <p:cNvPr id="21" name="Shape 21"/>
          <p:cNvSpPr/>
          <p:nvPr/>
        </p:nvSpPr>
        <p:spPr>
          <a:xfrm>
            <a:off x="8414061" y="6417063"/>
            <a:ext cx="1290194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0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/>
            </a:pPr>
            <a:r>
              <a:rPr sz="1000"/>
              <a:t>* Use one to choose </a:t>
            </a:r>
          </a:p>
        </p:txBody>
      </p:sp>
      <p:sp>
        <p:nvSpPr>
          <p:cNvPr id="22" name="Shape 22"/>
          <p:cNvSpPr/>
          <p:nvPr/>
        </p:nvSpPr>
        <p:spPr>
          <a:xfrm>
            <a:off x="781589" y="2949982"/>
            <a:ext cx="2984114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5000"/>
              </a:lnSpc>
              <a:defRPr sz="2400" b="1">
                <a:solidFill>
                  <a:srgbClr val="054D7E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2400" b="1">
                <a:solidFill>
                  <a:srgbClr val="054D7E"/>
                </a:solidFill>
              </a:rPr>
              <a:t>Name of the service</a:t>
            </a:r>
          </a:p>
        </p:txBody>
      </p:sp>
      <p:sp>
        <p:nvSpPr>
          <p:cNvPr id="23" name="Shape 23"/>
          <p:cNvSpPr/>
          <p:nvPr/>
        </p:nvSpPr>
        <p:spPr>
          <a:xfrm>
            <a:off x="2987403" y="3263879"/>
            <a:ext cx="735306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pc="-72">
                <a:solidFill>
                  <a:srgbClr val="A7A7A7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pc="0">
                <a:solidFill>
                  <a:srgbClr val="000000"/>
                </a:solidFill>
              </a:defRPr>
            </a:pPr>
            <a:r>
              <a:rPr spc="-72">
                <a:solidFill>
                  <a:srgbClr val="A7A7A7"/>
                </a:solidFill>
              </a:rPr>
              <a:t>slogan</a:t>
            </a:r>
          </a:p>
        </p:txBody>
      </p:sp>
      <p:sp>
        <p:nvSpPr>
          <p:cNvPr id="24" name="Shape 24"/>
          <p:cNvSpPr/>
          <p:nvPr/>
        </p:nvSpPr>
        <p:spPr>
          <a:xfrm>
            <a:off x="3885491" y="2833512"/>
            <a:ext cx="1007580" cy="1007580"/>
          </a:xfrm>
          <a:prstGeom prst="roundRect">
            <a:avLst>
              <a:gd name="adj" fmla="val 15000"/>
            </a:avLst>
          </a:prstGeom>
          <a:solidFill>
            <a:srgbClr val="A7A7A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5" name="Shape 25"/>
          <p:cNvSpPr/>
          <p:nvPr/>
        </p:nvSpPr>
        <p:spPr>
          <a:xfrm rot="2700000">
            <a:off x="4290735" y="2430598"/>
            <a:ext cx="217454" cy="1833332"/>
          </a:xfrm>
          <a:prstGeom prst="roundRect">
            <a:avLst>
              <a:gd name="adj" fmla="val 50000"/>
            </a:avLst>
          </a:prstGeom>
          <a:solidFill>
            <a:srgbClr val="ECF0F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6" name="Shape 26"/>
          <p:cNvSpPr/>
          <p:nvPr/>
        </p:nvSpPr>
        <p:spPr>
          <a:xfrm>
            <a:off x="600595" y="6417063"/>
            <a:ext cx="718948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5000"/>
              </a:lnSpc>
              <a:defRPr sz="1000" spc="-39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 spc="0"/>
            </a:pPr>
            <a:r>
              <a:rPr sz="1000" spc="-39"/>
              <a:t>Place, 2014</a:t>
            </a:r>
          </a:p>
        </p:txBody>
      </p:sp>
      <p:pic>
        <p:nvPicPr>
          <p:cNvPr id="27" name="logo_black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86183" y="222769"/>
            <a:ext cx="1145951" cy="32004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sldNum" sz="quarter" idx="2"/>
          </p:nvPr>
        </p:nvSpPr>
        <p:spPr>
          <a:xfrm>
            <a:off x="9376109" y="6374751"/>
            <a:ext cx="397193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/>
          </a:bodyPr>
          <a:lstStyle/>
          <a:p>
            <a:pPr lvl="0">
              <a:defRPr sz="1800" b="0"/>
            </a:pPr>
            <a:fld id="{86CB4B4D-7CA3-9044-876B-883B54F8677D}" type="slidenum">
              <a:rPr sz="1000" b="1"/>
              <a:t>2</a:t>
            </a:fld>
            <a:endParaRPr sz="1000" b="1"/>
          </a:p>
        </p:txBody>
      </p:sp>
      <p:sp>
        <p:nvSpPr>
          <p:cNvPr id="30" name="Shape 30"/>
          <p:cNvSpPr/>
          <p:nvPr/>
        </p:nvSpPr>
        <p:spPr>
          <a:xfrm>
            <a:off x="254000" y="1158239"/>
            <a:ext cx="2159000" cy="352425"/>
          </a:xfrm>
          <a:prstGeom prst="rect">
            <a:avLst/>
          </a:prstGeom>
          <a:solidFill>
            <a:srgbClr val="43C7F4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1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1" name="Shape 31"/>
          <p:cNvSpPr/>
          <p:nvPr/>
        </p:nvSpPr>
        <p:spPr>
          <a:xfrm>
            <a:off x="254000" y="1180781"/>
            <a:ext cx="2159000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ctr"/>
            <a:r>
              <a:rPr sz="1400" b="1">
                <a:solidFill>
                  <a:srgbClr val="FFFFFF"/>
                </a:solidFill>
              </a:rPr>
              <a:t>    Product / Service</a:t>
            </a:r>
          </a:p>
        </p:txBody>
      </p:sp>
      <p:sp>
        <p:nvSpPr>
          <p:cNvPr id="32" name="Shape 32"/>
          <p:cNvSpPr/>
          <p:nvPr/>
        </p:nvSpPr>
        <p:spPr>
          <a:xfrm>
            <a:off x="254000" y="1154964"/>
            <a:ext cx="2159000" cy="2352140"/>
          </a:xfrm>
          <a:prstGeom prst="rect">
            <a:avLst/>
          </a:prstGeom>
          <a:ln w="3175">
            <a:solidFill/>
            <a:miter lim="400000"/>
          </a:ln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400"/>
              </a:spcBef>
              <a:defRPr sz="1000"/>
            </a:pPr>
            <a:endParaRPr/>
          </a:p>
        </p:txBody>
      </p:sp>
      <p:sp>
        <p:nvSpPr>
          <p:cNvPr id="33" name="Shape 33"/>
          <p:cNvSpPr/>
          <p:nvPr/>
        </p:nvSpPr>
        <p:spPr>
          <a:xfrm>
            <a:off x="405741" y="1852123"/>
            <a:ext cx="1832935" cy="4231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51152" lvl="0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lang="en-US" sz="1000" dirty="0" smtClean="0"/>
              <a:t> </a:t>
            </a:r>
            <a:r>
              <a:rPr sz="1000" dirty="0" smtClean="0"/>
              <a:t>…</a:t>
            </a:r>
            <a:endParaRPr dirty="0">
              <a:solidFill>
                <a:srgbClr val="FFFFFF"/>
              </a:solidFill>
            </a:endParaRPr>
          </a:p>
          <a:p>
            <a:pPr marL="51152" lvl="0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lang="en-US" sz="1000" dirty="0" smtClean="0"/>
              <a:t> </a:t>
            </a:r>
            <a:r>
              <a:rPr sz="1000" dirty="0" smtClean="0"/>
              <a:t>…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34" name="Shape 34"/>
          <p:cNvSpPr/>
          <p:nvPr/>
        </p:nvSpPr>
        <p:spPr>
          <a:xfrm>
            <a:off x="2667000" y="1158241"/>
            <a:ext cx="2159000" cy="352425"/>
          </a:xfrm>
          <a:prstGeom prst="rect">
            <a:avLst/>
          </a:prstGeom>
          <a:solidFill>
            <a:srgbClr val="4AA3F4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1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5" name="Shape 35"/>
          <p:cNvSpPr/>
          <p:nvPr/>
        </p:nvSpPr>
        <p:spPr>
          <a:xfrm>
            <a:off x="2667000" y="1180783"/>
            <a:ext cx="2159000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400" b="1">
                <a:solidFill>
                  <a:srgbClr val="FFFFFF"/>
                </a:solidFill>
              </a:rPr>
              <a:t>Market</a:t>
            </a:r>
          </a:p>
        </p:txBody>
      </p:sp>
      <p:sp>
        <p:nvSpPr>
          <p:cNvPr id="36" name="Shape 36"/>
          <p:cNvSpPr/>
          <p:nvPr/>
        </p:nvSpPr>
        <p:spPr>
          <a:xfrm>
            <a:off x="5080000" y="1158241"/>
            <a:ext cx="2159000" cy="352425"/>
          </a:xfrm>
          <a:prstGeom prst="rect">
            <a:avLst/>
          </a:prstGeom>
          <a:solidFill>
            <a:srgbClr val="2383C6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1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7" name="Shape 37"/>
          <p:cNvSpPr/>
          <p:nvPr/>
        </p:nvSpPr>
        <p:spPr>
          <a:xfrm>
            <a:off x="5080000" y="1180783"/>
            <a:ext cx="2159000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400" b="1">
                <a:solidFill>
                  <a:srgbClr val="FFFFFF"/>
                </a:solidFill>
              </a:rPr>
              <a:t>Competitors</a:t>
            </a:r>
          </a:p>
        </p:txBody>
      </p:sp>
      <p:sp>
        <p:nvSpPr>
          <p:cNvPr id="38" name="Shape 38"/>
          <p:cNvSpPr/>
          <p:nvPr/>
        </p:nvSpPr>
        <p:spPr>
          <a:xfrm>
            <a:off x="7493000" y="1158239"/>
            <a:ext cx="2162175" cy="352425"/>
          </a:xfrm>
          <a:prstGeom prst="rect">
            <a:avLst/>
          </a:prstGeom>
          <a:solidFill>
            <a:srgbClr val="005AA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1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7332992" y="1206279"/>
            <a:ext cx="2482191" cy="237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defRPr sz="1100" b="1">
                <a:solidFill>
                  <a:srgbClr val="FFFFFF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100" b="1" dirty="0">
                <a:solidFill>
                  <a:srgbClr val="FFFFFF"/>
                </a:solidFill>
              </a:rPr>
              <a:t>     Key Success Factors</a:t>
            </a:r>
          </a:p>
        </p:txBody>
      </p:sp>
      <p:sp>
        <p:nvSpPr>
          <p:cNvPr id="40" name="Shape 40"/>
          <p:cNvSpPr/>
          <p:nvPr/>
        </p:nvSpPr>
        <p:spPr>
          <a:xfrm>
            <a:off x="254000" y="3819526"/>
            <a:ext cx="2159000" cy="352425"/>
          </a:xfrm>
          <a:prstGeom prst="rect">
            <a:avLst/>
          </a:prstGeom>
          <a:solidFill>
            <a:srgbClr val="43C7F4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1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1" name="Shape 41"/>
          <p:cNvSpPr/>
          <p:nvPr/>
        </p:nvSpPr>
        <p:spPr>
          <a:xfrm>
            <a:off x="292100" y="3842068"/>
            <a:ext cx="2159000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400" b="1">
                <a:solidFill>
                  <a:srgbClr val="FFFFFF"/>
                </a:solidFill>
              </a:rPr>
              <a:t>Status / Traction</a:t>
            </a:r>
          </a:p>
        </p:txBody>
      </p:sp>
      <p:sp>
        <p:nvSpPr>
          <p:cNvPr id="42" name="Shape 42"/>
          <p:cNvSpPr/>
          <p:nvPr/>
        </p:nvSpPr>
        <p:spPr>
          <a:xfrm>
            <a:off x="254000" y="3816249"/>
            <a:ext cx="2159000" cy="2352140"/>
          </a:xfrm>
          <a:prstGeom prst="rect">
            <a:avLst/>
          </a:prstGeom>
          <a:ln w="3175">
            <a:solidFill/>
            <a:miter lim="400000"/>
          </a:ln>
        </p:spPr>
        <p:txBody>
          <a:bodyPr lIns="0" tIns="0" rIns="0" bIns="0"/>
          <a:lstStyle/>
          <a:p>
            <a:pPr lvl="0">
              <a:lnSpc>
                <a:spcPct val="80000"/>
              </a:lnSpc>
              <a:spcBef>
                <a:spcPts val="400"/>
              </a:spcBef>
              <a:defRPr sz="1000"/>
            </a:pPr>
            <a:endParaRPr/>
          </a:p>
        </p:txBody>
      </p:sp>
      <p:sp>
        <p:nvSpPr>
          <p:cNvPr id="43" name="Shape 43"/>
          <p:cNvSpPr/>
          <p:nvPr/>
        </p:nvSpPr>
        <p:spPr>
          <a:xfrm>
            <a:off x="2667000" y="3819526"/>
            <a:ext cx="2159000" cy="352425"/>
          </a:xfrm>
          <a:prstGeom prst="rect">
            <a:avLst/>
          </a:prstGeom>
          <a:solidFill>
            <a:srgbClr val="4AA3F4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1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4" name="Shape 44"/>
          <p:cNvSpPr/>
          <p:nvPr/>
        </p:nvSpPr>
        <p:spPr>
          <a:xfrm>
            <a:off x="2667000" y="3842068"/>
            <a:ext cx="2159000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400" b="1">
                <a:solidFill>
                  <a:srgbClr val="FFFFFF"/>
                </a:solidFill>
              </a:rPr>
              <a:t>Investment</a:t>
            </a:r>
          </a:p>
        </p:txBody>
      </p:sp>
      <p:sp>
        <p:nvSpPr>
          <p:cNvPr id="45" name="Shape 45"/>
          <p:cNvSpPr/>
          <p:nvPr/>
        </p:nvSpPr>
        <p:spPr>
          <a:xfrm>
            <a:off x="2667000" y="3816249"/>
            <a:ext cx="2159000" cy="2352140"/>
          </a:xfrm>
          <a:prstGeom prst="rect">
            <a:avLst/>
          </a:prstGeom>
          <a:ln w="3175">
            <a:solidFill/>
            <a:miter lim="400000"/>
          </a:ln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400"/>
              </a:spcBef>
              <a:defRPr sz="1000"/>
            </a:pPr>
            <a:endParaRPr/>
          </a:p>
        </p:txBody>
      </p:sp>
      <p:sp>
        <p:nvSpPr>
          <p:cNvPr id="46" name="Shape 46"/>
          <p:cNvSpPr/>
          <p:nvPr/>
        </p:nvSpPr>
        <p:spPr>
          <a:xfrm>
            <a:off x="5080000" y="3819526"/>
            <a:ext cx="2159000" cy="352425"/>
          </a:xfrm>
          <a:prstGeom prst="rect">
            <a:avLst/>
          </a:prstGeom>
          <a:solidFill>
            <a:srgbClr val="2383C6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1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7" name="Shape 47"/>
          <p:cNvSpPr/>
          <p:nvPr/>
        </p:nvSpPr>
        <p:spPr>
          <a:xfrm>
            <a:off x="5080000" y="3842068"/>
            <a:ext cx="2159000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400" b="1">
                <a:solidFill>
                  <a:srgbClr val="FFFFFF"/>
                </a:solidFill>
              </a:rPr>
              <a:t>Team</a:t>
            </a:r>
          </a:p>
        </p:txBody>
      </p:sp>
      <p:sp>
        <p:nvSpPr>
          <p:cNvPr id="48" name="Shape 48"/>
          <p:cNvSpPr/>
          <p:nvPr/>
        </p:nvSpPr>
        <p:spPr>
          <a:xfrm>
            <a:off x="7490069" y="3822127"/>
            <a:ext cx="2198033" cy="352425"/>
          </a:xfrm>
          <a:prstGeom prst="rect">
            <a:avLst/>
          </a:prstGeom>
          <a:solidFill>
            <a:srgbClr val="005AA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1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9" name="Shape 49"/>
          <p:cNvSpPr/>
          <p:nvPr/>
        </p:nvSpPr>
        <p:spPr>
          <a:xfrm>
            <a:off x="7490069" y="3854389"/>
            <a:ext cx="2198033" cy="287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defRPr sz="1400" b="1" spc="-84">
                <a:solidFill>
                  <a:srgbClr val="FFFFFF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400" b="1" spc="-84">
                <a:solidFill>
                  <a:srgbClr val="FFFFFF"/>
                </a:solidFill>
              </a:rPr>
              <a:t>RoadMap</a:t>
            </a:r>
          </a:p>
        </p:txBody>
      </p:sp>
      <p:sp>
        <p:nvSpPr>
          <p:cNvPr id="50" name="Shape 50"/>
          <p:cNvSpPr/>
          <p:nvPr/>
        </p:nvSpPr>
        <p:spPr>
          <a:xfrm>
            <a:off x="7487563" y="3825086"/>
            <a:ext cx="2203046" cy="2343303"/>
          </a:xfrm>
          <a:prstGeom prst="rect">
            <a:avLst/>
          </a:prstGeom>
          <a:ln w="3175">
            <a:solidFill/>
            <a:miter lim="400000"/>
          </a:ln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400"/>
              </a:spcBef>
              <a:defRPr sz="1200"/>
            </a:pPr>
            <a:endParaRPr/>
          </a:p>
        </p:txBody>
      </p:sp>
      <p:sp>
        <p:nvSpPr>
          <p:cNvPr id="51" name="Shape 51"/>
          <p:cNvSpPr/>
          <p:nvPr/>
        </p:nvSpPr>
        <p:spPr>
          <a:xfrm rot="5400000">
            <a:off x="7470957" y="4457552"/>
            <a:ext cx="598522" cy="3905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7558" y="0"/>
                </a:lnTo>
                <a:lnTo>
                  <a:pt x="21600" y="10800"/>
                </a:lnTo>
                <a:lnTo>
                  <a:pt x="17558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558ED5"/>
          </a:solidFill>
          <a:ln w="12700">
            <a:solidFill>
              <a:srgbClr val="FFFFFF"/>
            </a:solidFill>
            <a:round/>
          </a:ln>
        </p:spPr>
        <p:txBody>
          <a:bodyPr lIns="0" tIns="0" rIns="0" bIns="0" anchor="b"/>
          <a:lstStyle/>
          <a:p>
            <a:pPr lvl="0" algn="ctr">
              <a:defRPr sz="12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2" name="Shape 52"/>
          <p:cNvSpPr/>
          <p:nvPr/>
        </p:nvSpPr>
        <p:spPr>
          <a:xfrm>
            <a:off x="7667626" y="4462717"/>
            <a:ext cx="205185" cy="309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 anchor="b">
            <a:sp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400" b="1">
                <a:solidFill>
                  <a:srgbClr val="FFFFFF"/>
                </a:solidFill>
              </a:rPr>
              <a:t>1</a:t>
            </a:r>
          </a:p>
        </p:txBody>
      </p:sp>
      <p:sp>
        <p:nvSpPr>
          <p:cNvPr id="53" name="Shape 53"/>
          <p:cNvSpPr/>
          <p:nvPr/>
        </p:nvSpPr>
        <p:spPr>
          <a:xfrm rot="5400000">
            <a:off x="7456130" y="4965894"/>
            <a:ext cx="628176" cy="392567"/>
          </a:xfrm>
          <a:prstGeom prst="chevron">
            <a:avLst>
              <a:gd name="adj" fmla="val 29500"/>
            </a:avLst>
          </a:prstGeom>
          <a:solidFill>
            <a:srgbClr val="558ED5"/>
          </a:solidFill>
          <a:ln w="1270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algn="ctr">
              <a:defRPr sz="8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4" name="Shape 54"/>
          <p:cNvSpPr/>
          <p:nvPr/>
        </p:nvSpPr>
        <p:spPr>
          <a:xfrm>
            <a:off x="7667626" y="5007421"/>
            <a:ext cx="205185" cy="309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400" b="1">
                <a:solidFill>
                  <a:srgbClr val="FFFFFF"/>
                </a:solidFill>
              </a:rPr>
              <a:t>2</a:t>
            </a:r>
          </a:p>
        </p:txBody>
      </p:sp>
      <p:sp>
        <p:nvSpPr>
          <p:cNvPr id="55" name="Shape 55"/>
          <p:cNvSpPr/>
          <p:nvPr/>
        </p:nvSpPr>
        <p:spPr>
          <a:xfrm>
            <a:off x="5080000" y="3820667"/>
            <a:ext cx="2159000" cy="2343304"/>
          </a:xfrm>
          <a:prstGeom prst="rect">
            <a:avLst/>
          </a:prstGeom>
          <a:ln w="3175">
            <a:solidFill/>
            <a:miter lim="400000"/>
          </a:ln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400"/>
              </a:spcBef>
              <a:defRPr sz="1200"/>
            </a:pPr>
            <a:endParaRPr/>
          </a:p>
        </p:txBody>
      </p:sp>
      <p:sp>
        <p:nvSpPr>
          <p:cNvPr id="56" name="Shape 56"/>
          <p:cNvSpPr/>
          <p:nvPr/>
        </p:nvSpPr>
        <p:spPr>
          <a:xfrm>
            <a:off x="2665412" y="1154964"/>
            <a:ext cx="2159001" cy="2352140"/>
          </a:xfrm>
          <a:prstGeom prst="rect">
            <a:avLst/>
          </a:prstGeom>
          <a:ln w="3175">
            <a:solidFill/>
            <a:miter lim="400000"/>
          </a:ln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400"/>
              </a:spcBef>
              <a:defRPr sz="1000"/>
            </a:pPr>
            <a:endParaRPr/>
          </a:p>
        </p:txBody>
      </p:sp>
      <p:sp>
        <p:nvSpPr>
          <p:cNvPr id="57" name="Shape 57"/>
          <p:cNvSpPr/>
          <p:nvPr/>
        </p:nvSpPr>
        <p:spPr>
          <a:xfrm>
            <a:off x="5080000" y="1154964"/>
            <a:ext cx="2159000" cy="2352140"/>
          </a:xfrm>
          <a:prstGeom prst="rect">
            <a:avLst/>
          </a:prstGeom>
          <a:ln w="3175">
            <a:solidFill/>
            <a:miter lim="400000"/>
          </a:ln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400"/>
              </a:spcBef>
              <a:defRPr sz="1000"/>
            </a:pPr>
            <a:endParaRPr/>
          </a:p>
        </p:txBody>
      </p:sp>
      <p:sp>
        <p:nvSpPr>
          <p:cNvPr id="58" name="Shape 58"/>
          <p:cNvSpPr/>
          <p:nvPr/>
        </p:nvSpPr>
        <p:spPr>
          <a:xfrm>
            <a:off x="7494587" y="1154964"/>
            <a:ext cx="2159001" cy="2352140"/>
          </a:xfrm>
          <a:prstGeom prst="rect">
            <a:avLst/>
          </a:prstGeom>
          <a:ln w="3175">
            <a:solidFill/>
            <a:miter lim="400000"/>
          </a:ln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400"/>
              </a:spcBef>
              <a:defRPr sz="1000"/>
            </a:pPr>
            <a:endParaRPr/>
          </a:p>
        </p:txBody>
      </p:sp>
      <p:grpSp>
        <p:nvGrpSpPr>
          <p:cNvPr id="84" name="Group 84"/>
          <p:cNvGrpSpPr/>
          <p:nvPr/>
        </p:nvGrpSpPr>
        <p:grpSpPr>
          <a:xfrm>
            <a:off x="5300338" y="4564021"/>
            <a:ext cx="2063692" cy="1196303"/>
            <a:chOff x="0" y="0"/>
            <a:chExt cx="2063691" cy="1196302"/>
          </a:xfrm>
        </p:grpSpPr>
        <p:sp>
          <p:nvSpPr>
            <p:cNvPr id="72" name="Shape 72"/>
            <p:cNvSpPr/>
            <p:nvPr/>
          </p:nvSpPr>
          <p:spPr>
            <a:xfrm>
              <a:off x="611542" y="119147"/>
              <a:ext cx="1422009" cy="193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spcBef>
                  <a:spcPts val="200"/>
                </a:spcBef>
                <a:defRPr sz="700" spc="-28">
                  <a:solidFill>
                    <a:srgbClr val="404040"/>
                  </a:solidFill>
                </a:defRPr>
              </a:lvl1pPr>
            </a:lstStyle>
            <a:p>
              <a:pPr lvl="0">
                <a:defRPr sz="1800" spc="0">
                  <a:solidFill>
                    <a:srgbClr val="000000"/>
                  </a:solidFill>
                </a:defRPr>
              </a:pPr>
              <a:r>
                <a:rPr sz="700" spc="-28" dirty="0">
                  <a:solidFill>
                    <a:srgbClr val="404040"/>
                  </a:solidFill>
                </a:rPr>
                <a:t>Role</a:t>
              </a:r>
            </a:p>
          </p:txBody>
        </p:sp>
        <p:sp>
          <p:nvSpPr>
            <p:cNvPr id="73" name="Shape 73"/>
            <p:cNvSpPr/>
            <p:nvPr/>
          </p:nvSpPr>
          <p:spPr>
            <a:xfrm>
              <a:off x="606758" y="0"/>
              <a:ext cx="1456933" cy="139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defRPr sz="900" b="1">
                  <a:solidFill>
                    <a:srgbClr val="1F497D"/>
                  </a:solid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900" b="1">
                  <a:solidFill>
                    <a:srgbClr val="1F497D"/>
                  </a:solidFill>
                </a:rPr>
                <a:t>Name</a:t>
              </a:r>
            </a:p>
          </p:txBody>
        </p:sp>
        <p:grpSp>
          <p:nvGrpSpPr>
            <p:cNvPr id="76" name="Group 76"/>
            <p:cNvGrpSpPr/>
            <p:nvPr/>
          </p:nvGrpSpPr>
          <p:grpSpPr>
            <a:xfrm>
              <a:off x="0" y="0"/>
              <a:ext cx="541867" cy="541867"/>
              <a:chOff x="0" y="0"/>
              <a:chExt cx="541866" cy="541866"/>
            </a:xfrm>
          </p:grpSpPr>
          <p:sp>
            <p:nvSpPr>
              <p:cNvPr id="74" name="Shape 74"/>
              <p:cNvSpPr/>
              <p:nvPr/>
            </p:nvSpPr>
            <p:spPr>
              <a:xfrm>
                <a:off x="-1" y="-1"/>
                <a:ext cx="541868" cy="541868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A6A6A6"/>
                </a:solidFill>
                <a:prstDash val="solid"/>
                <a:bevel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ctr">
                  <a:defRPr sz="1100">
                    <a:solidFill>
                      <a:srgbClr val="A6A6A6"/>
                    </a:solidFill>
                  </a:defRPr>
                </a:pPr>
                <a:endParaRPr/>
              </a:p>
            </p:txBody>
          </p:sp>
          <p:sp>
            <p:nvSpPr>
              <p:cNvPr id="75" name="Shape 75"/>
              <p:cNvSpPr/>
              <p:nvPr/>
            </p:nvSpPr>
            <p:spPr>
              <a:xfrm>
                <a:off x="-1" y="142663"/>
                <a:ext cx="541868" cy="25654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100">
                    <a:solidFill>
                      <a:srgbClr val="A6A6A6"/>
                    </a:solidFill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1100">
                    <a:solidFill>
                      <a:srgbClr val="A6A6A6"/>
                    </a:solidFill>
                  </a:rPr>
                  <a:t>Фото</a:t>
                </a:r>
              </a:p>
            </p:txBody>
          </p:sp>
        </p:grpSp>
        <p:sp>
          <p:nvSpPr>
            <p:cNvPr id="77" name="Shape 77"/>
            <p:cNvSpPr/>
            <p:nvPr/>
          </p:nvSpPr>
          <p:spPr>
            <a:xfrm>
              <a:off x="627560" y="276761"/>
              <a:ext cx="1042410" cy="266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marL="92074" lvl="0" indent="-92074">
                <a:lnSpc>
                  <a:spcPct val="40000"/>
                </a:lnSpc>
                <a:spcBef>
                  <a:spcPts val="400"/>
                </a:spcBef>
                <a:buClr>
                  <a:srgbClr val="4AA3F4"/>
                </a:buClr>
                <a:buSzPct val="100000"/>
                <a:buFont typeface="Wingdings"/>
                <a:buChar char="•"/>
              </a:pPr>
              <a:r>
                <a:rPr sz="600" dirty="0"/>
                <a:t>…</a:t>
              </a:r>
              <a:endParaRPr sz="600" dirty="0">
                <a:solidFill>
                  <a:srgbClr val="FFFFFF"/>
                </a:solidFill>
              </a:endParaRPr>
            </a:p>
            <a:p>
              <a:pPr marL="92074" lvl="0" indent="-92074">
                <a:lnSpc>
                  <a:spcPct val="40000"/>
                </a:lnSpc>
                <a:spcBef>
                  <a:spcPts val="400"/>
                </a:spcBef>
                <a:buClr>
                  <a:srgbClr val="4AA3F4"/>
                </a:buClr>
                <a:buSzPct val="100000"/>
                <a:buFont typeface="Wingdings"/>
                <a:buChar char="•"/>
              </a:pPr>
              <a:r>
                <a:rPr sz="600" dirty="0"/>
                <a:t>…</a:t>
              </a:r>
            </a:p>
          </p:txBody>
        </p:sp>
        <p:sp>
          <p:nvSpPr>
            <p:cNvPr id="78" name="Shape 78"/>
            <p:cNvSpPr/>
            <p:nvPr/>
          </p:nvSpPr>
          <p:spPr>
            <a:xfrm>
              <a:off x="611542" y="771988"/>
              <a:ext cx="1422009" cy="193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spcBef>
                  <a:spcPts val="200"/>
                </a:spcBef>
                <a:defRPr sz="700" spc="-28">
                  <a:solidFill>
                    <a:srgbClr val="404040"/>
                  </a:solidFill>
                </a:defRPr>
              </a:lvl1pPr>
            </a:lstStyle>
            <a:p>
              <a:pPr lvl="0">
                <a:defRPr sz="1800" spc="0">
                  <a:solidFill>
                    <a:srgbClr val="000000"/>
                  </a:solidFill>
                </a:defRPr>
              </a:pPr>
              <a:r>
                <a:rPr sz="700" spc="-28">
                  <a:solidFill>
                    <a:srgbClr val="404040"/>
                  </a:solidFill>
                </a:rPr>
                <a:t>Role</a:t>
              </a:r>
            </a:p>
          </p:txBody>
        </p:sp>
        <p:sp>
          <p:nvSpPr>
            <p:cNvPr id="79" name="Shape 79"/>
            <p:cNvSpPr/>
            <p:nvPr/>
          </p:nvSpPr>
          <p:spPr>
            <a:xfrm>
              <a:off x="606758" y="680522"/>
              <a:ext cx="1456933" cy="139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defRPr sz="900" b="1">
                  <a:solidFill>
                    <a:srgbClr val="1F497D"/>
                  </a:solid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900" b="1">
                  <a:solidFill>
                    <a:srgbClr val="1F497D"/>
                  </a:solidFill>
                </a:rPr>
                <a:t>Name</a:t>
              </a:r>
            </a:p>
          </p:txBody>
        </p:sp>
        <p:grpSp>
          <p:nvGrpSpPr>
            <p:cNvPr id="82" name="Group 82"/>
            <p:cNvGrpSpPr/>
            <p:nvPr/>
          </p:nvGrpSpPr>
          <p:grpSpPr>
            <a:xfrm>
              <a:off x="0" y="652840"/>
              <a:ext cx="541867" cy="541867"/>
              <a:chOff x="0" y="0"/>
              <a:chExt cx="541866" cy="541866"/>
            </a:xfrm>
          </p:grpSpPr>
          <p:sp>
            <p:nvSpPr>
              <p:cNvPr id="80" name="Shape 80"/>
              <p:cNvSpPr/>
              <p:nvPr/>
            </p:nvSpPr>
            <p:spPr>
              <a:xfrm>
                <a:off x="-1" y="-1"/>
                <a:ext cx="541868" cy="541868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A6A6A6"/>
                </a:solidFill>
                <a:prstDash val="solid"/>
                <a:bevel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ctr">
                  <a:defRPr sz="1100">
                    <a:solidFill>
                      <a:srgbClr val="A6A6A6"/>
                    </a:solidFill>
                  </a:defRPr>
                </a:pPr>
                <a:endParaRPr/>
              </a:p>
            </p:txBody>
          </p:sp>
          <p:sp>
            <p:nvSpPr>
              <p:cNvPr id="81" name="Shape 81"/>
              <p:cNvSpPr/>
              <p:nvPr/>
            </p:nvSpPr>
            <p:spPr>
              <a:xfrm>
                <a:off x="-1" y="142663"/>
                <a:ext cx="541868" cy="25654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100">
                    <a:solidFill>
                      <a:srgbClr val="A6A6A6"/>
                    </a:solidFill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1100">
                    <a:solidFill>
                      <a:srgbClr val="A6A6A6"/>
                    </a:solidFill>
                  </a:rPr>
                  <a:t>Фото</a:t>
                </a:r>
              </a:p>
            </p:txBody>
          </p:sp>
        </p:grpSp>
        <p:sp>
          <p:nvSpPr>
            <p:cNvPr id="83" name="Shape 83"/>
            <p:cNvSpPr/>
            <p:nvPr/>
          </p:nvSpPr>
          <p:spPr>
            <a:xfrm>
              <a:off x="627560" y="929601"/>
              <a:ext cx="1042410" cy="266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marL="92074" lvl="0" indent="-92074">
                <a:lnSpc>
                  <a:spcPct val="40000"/>
                </a:lnSpc>
                <a:spcBef>
                  <a:spcPts val="400"/>
                </a:spcBef>
                <a:buClr>
                  <a:srgbClr val="4AA3F4"/>
                </a:buClr>
                <a:buSzPct val="100000"/>
                <a:buFont typeface="Wingdings"/>
                <a:buChar char="•"/>
              </a:pPr>
              <a:r>
                <a:rPr sz="600"/>
                <a:t>…</a:t>
              </a:r>
              <a:endParaRPr sz="600">
                <a:solidFill>
                  <a:srgbClr val="FFFFFF"/>
                </a:solidFill>
              </a:endParaRPr>
            </a:p>
            <a:p>
              <a:pPr marL="92074" lvl="0" indent="-92074">
                <a:lnSpc>
                  <a:spcPct val="40000"/>
                </a:lnSpc>
                <a:spcBef>
                  <a:spcPts val="400"/>
                </a:spcBef>
                <a:buClr>
                  <a:srgbClr val="4AA3F4"/>
                </a:buClr>
                <a:buSzPct val="100000"/>
                <a:buFont typeface="Wingdings"/>
                <a:buChar char="•"/>
              </a:pPr>
              <a:r>
                <a:rPr sz="600"/>
                <a:t>…</a:t>
              </a:r>
            </a:p>
          </p:txBody>
        </p:sp>
      </p:grpSp>
      <p:sp>
        <p:nvSpPr>
          <p:cNvPr id="86" name="Shape 86"/>
          <p:cNvSpPr/>
          <p:nvPr/>
        </p:nvSpPr>
        <p:spPr>
          <a:xfrm rot="5400000">
            <a:off x="7456130" y="5490083"/>
            <a:ext cx="628176" cy="392567"/>
          </a:xfrm>
          <a:prstGeom prst="chevron">
            <a:avLst>
              <a:gd name="adj" fmla="val 29500"/>
            </a:avLst>
          </a:prstGeom>
          <a:solidFill>
            <a:srgbClr val="558ED5"/>
          </a:solidFill>
          <a:ln w="1270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algn="ctr">
              <a:defRPr sz="8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7" name="Shape 87"/>
          <p:cNvSpPr/>
          <p:nvPr/>
        </p:nvSpPr>
        <p:spPr>
          <a:xfrm>
            <a:off x="7667626" y="5531610"/>
            <a:ext cx="205184" cy="309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400" b="1">
                <a:solidFill>
                  <a:srgbClr val="FFFFFF"/>
                </a:solidFill>
              </a:rPr>
              <a:t>3</a:t>
            </a:r>
          </a:p>
        </p:txBody>
      </p:sp>
      <p:sp>
        <p:nvSpPr>
          <p:cNvPr id="90" name="Shape 90"/>
          <p:cNvSpPr>
            <a:spLocks noGrp="1"/>
          </p:cNvSpPr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 b="0"/>
            </a:pPr>
            <a:r>
              <a:rPr sz="2000" b="1"/>
              <a:t>EXECUTIVE SUMMARY (ex 1 – Kama Flow Approach)</a:t>
            </a:r>
          </a:p>
        </p:txBody>
      </p:sp>
      <p:sp>
        <p:nvSpPr>
          <p:cNvPr id="91" name="Shape 33"/>
          <p:cNvSpPr/>
          <p:nvPr/>
        </p:nvSpPr>
        <p:spPr>
          <a:xfrm>
            <a:off x="405741" y="4584228"/>
            <a:ext cx="1832935" cy="4231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51152" lvl="0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lang="en-US" sz="1000" dirty="0" smtClean="0"/>
              <a:t> </a:t>
            </a:r>
            <a:r>
              <a:rPr sz="1000" dirty="0" smtClean="0"/>
              <a:t>…</a:t>
            </a:r>
            <a:endParaRPr dirty="0">
              <a:solidFill>
                <a:srgbClr val="FFFFFF"/>
              </a:solidFill>
            </a:endParaRPr>
          </a:p>
          <a:p>
            <a:pPr marL="51152" lvl="0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lang="en-US" sz="1000" dirty="0" smtClean="0"/>
              <a:t> </a:t>
            </a:r>
            <a:r>
              <a:rPr sz="1000" dirty="0" smtClean="0"/>
              <a:t>…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92" name="Shape 33"/>
          <p:cNvSpPr/>
          <p:nvPr/>
        </p:nvSpPr>
        <p:spPr>
          <a:xfrm>
            <a:off x="2818741" y="1852123"/>
            <a:ext cx="1832935" cy="4231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51152" lvl="0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lang="en-US" sz="1000" dirty="0" smtClean="0"/>
              <a:t> </a:t>
            </a:r>
            <a:r>
              <a:rPr sz="1000" dirty="0" smtClean="0"/>
              <a:t>…</a:t>
            </a:r>
            <a:endParaRPr dirty="0">
              <a:solidFill>
                <a:srgbClr val="FFFFFF"/>
              </a:solidFill>
            </a:endParaRPr>
          </a:p>
          <a:p>
            <a:pPr marL="51152" lvl="0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lang="en-US" sz="1000" dirty="0" smtClean="0"/>
              <a:t> </a:t>
            </a:r>
            <a:r>
              <a:rPr sz="1000" dirty="0" smtClean="0"/>
              <a:t>…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93" name="Shape 33"/>
          <p:cNvSpPr/>
          <p:nvPr/>
        </p:nvSpPr>
        <p:spPr>
          <a:xfrm>
            <a:off x="2818741" y="4584228"/>
            <a:ext cx="1832935" cy="4231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51152" lvl="0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lang="en-US" sz="1000" dirty="0" smtClean="0"/>
              <a:t> </a:t>
            </a:r>
            <a:r>
              <a:rPr sz="1000" dirty="0" smtClean="0"/>
              <a:t>…</a:t>
            </a:r>
            <a:endParaRPr dirty="0">
              <a:solidFill>
                <a:srgbClr val="FFFFFF"/>
              </a:solidFill>
            </a:endParaRPr>
          </a:p>
          <a:p>
            <a:pPr marL="51152" lvl="0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lang="en-US" sz="1000" dirty="0" smtClean="0"/>
              <a:t> </a:t>
            </a:r>
            <a:r>
              <a:rPr sz="1000" dirty="0" smtClean="0"/>
              <a:t>…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94" name="Shape 33"/>
          <p:cNvSpPr/>
          <p:nvPr/>
        </p:nvSpPr>
        <p:spPr>
          <a:xfrm>
            <a:off x="5231741" y="1852123"/>
            <a:ext cx="1832935" cy="4231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51152" lvl="0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lang="en-US" sz="1000" dirty="0" smtClean="0"/>
              <a:t> </a:t>
            </a:r>
            <a:r>
              <a:rPr sz="1000" dirty="0" smtClean="0"/>
              <a:t>…</a:t>
            </a:r>
            <a:endParaRPr dirty="0">
              <a:solidFill>
                <a:srgbClr val="FFFFFF"/>
              </a:solidFill>
            </a:endParaRPr>
          </a:p>
          <a:p>
            <a:pPr marL="51152" lvl="0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lang="en-US" sz="1000" dirty="0" smtClean="0"/>
              <a:t> </a:t>
            </a:r>
            <a:r>
              <a:rPr sz="1000" dirty="0" smtClean="0"/>
              <a:t>…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95" name="Shape 33"/>
          <p:cNvSpPr/>
          <p:nvPr/>
        </p:nvSpPr>
        <p:spPr>
          <a:xfrm>
            <a:off x="7667626" y="1852123"/>
            <a:ext cx="1832935" cy="4231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51152" lvl="0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lang="en-US" sz="1000" dirty="0" smtClean="0"/>
              <a:t> </a:t>
            </a:r>
            <a:r>
              <a:rPr sz="1000" dirty="0" smtClean="0"/>
              <a:t>…</a:t>
            </a:r>
            <a:endParaRPr dirty="0">
              <a:solidFill>
                <a:srgbClr val="FFFFFF"/>
              </a:solidFill>
            </a:endParaRPr>
          </a:p>
          <a:p>
            <a:pPr marL="51152" lvl="0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lang="en-US" sz="1000" dirty="0" smtClean="0"/>
              <a:t> </a:t>
            </a:r>
            <a:r>
              <a:rPr sz="1000" dirty="0" smtClean="0"/>
              <a:t>…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96" name="Shape 33"/>
          <p:cNvSpPr/>
          <p:nvPr/>
        </p:nvSpPr>
        <p:spPr>
          <a:xfrm>
            <a:off x="8058105" y="4353553"/>
            <a:ext cx="1832935" cy="4231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51152" lvl="0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lang="en-US" sz="1000" dirty="0" smtClean="0"/>
              <a:t> </a:t>
            </a:r>
            <a:r>
              <a:rPr sz="1000" dirty="0" smtClean="0"/>
              <a:t>…</a:t>
            </a:r>
            <a:endParaRPr dirty="0">
              <a:solidFill>
                <a:srgbClr val="FFFFFF"/>
              </a:solidFill>
            </a:endParaRPr>
          </a:p>
          <a:p>
            <a:pPr marL="51152" lvl="0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lang="en-US" sz="1000" dirty="0" smtClean="0"/>
              <a:t> </a:t>
            </a:r>
            <a:r>
              <a:rPr sz="1000" dirty="0" smtClean="0"/>
              <a:t>…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97" name="Shape 33"/>
          <p:cNvSpPr/>
          <p:nvPr/>
        </p:nvSpPr>
        <p:spPr>
          <a:xfrm>
            <a:off x="8058105" y="4871273"/>
            <a:ext cx="1832935" cy="4231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51152" lvl="0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lang="en-US" sz="1000" dirty="0" smtClean="0"/>
              <a:t> </a:t>
            </a:r>
            <a:r>
              <a:rPr sz="1000" dirty="0" smtClean="0"/>
              <a:t>…</a:t>
            </a:r>
            <a:endParaRPr dirty="0">
              <a:solidFill>
                <a:srgbClr val="FFFFFF"/>
              </a:solidFill>
            </a:endParaRPr>
          </a:p>
          <a:p>
            <a:pPr marL="51152" lvl="0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lang="en-US" sz="1000" dirty="0" smtClean="0"/>
              <a:t> </a:t>
            </a:r>
            <a:r>
              <a:rPr sz="1000" dirty="0" smtClean="0"/>
              <a:t>…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98" name="Shape 33"/>
          <p:cNvSpPr/>
          <p:nvPr/>
        </p:nvSpPr>
        <p:spPr>
          <a:xfrm>
            <a:off x="8058105" y="5417918"/>
            <a:ext cx="1832935" cy="4231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51152" lvl="0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lang="en-US" sz="1000" dirty="0" smtClean="0"/>
              <a:t> </a:t>
            </a:r>
            <a:r>
              <a:rPr sz="1000" dirty="0" smtClean="0"/>
              <a:t>…</a:t>
            </a:r>
            <a:endParaRPr dirty="0">
              <a:solidFill>
                <a:srgbClr val="FFFFFF"/>
              </a:solidFill>
            </a:endParaRPr>
          </a:p>
          <a:p>
            <a:pPr marL="51152" lvl="0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lang="en-US" sz="1000" dirty="0" smtClean="0"/>
              <a:t> </a:t>
            </a:r>
            <a:r>
              <a:rPr sz="1000" dirty="0" smtClean="0"/>
              <a:t>…</a:t>
            </a:r>
            <a:endParaRPr dirty="0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499" y="1220709"/>
            <a:ext cx="228600" cy="2159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257" y="3883255"/>
            <a:ext cx="215900" cy="215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9878" y="1230331"/>
            <a:ext cx="215900" cy="2159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89878" y="3883255"/>
            <a:ext cx="215900" cy="241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31741" y="1215901"/>
            <a:ext cx="215900" cy="2159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31741" y="3883255"/>
            <a:ext cx="279400" cy="2159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74955" y="1209640"/>
            <a:ext cx="228600" cy="2159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74955" y="3883255"/>
            <a:ext cx="228600" cy="2286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/>
          </p:cNvSpPr>
          <p:nvPr>
            <p:ph type="sldNum" sz="quarter" idx="2"/>
          </p:nvPr>
        </p:nvSpPr>
        <p:spPr>
          <a:xfrm>
            <a:off x="9489503" y="6560400"/>
            <a:ext cx="397193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/>
          </a:bodyPr>
          <a:lstStyle/>
          <a:p>
            <a:pPr lvl="0">
              <a:defRPr sz="1800" b="0"/>
            </a:pPr>
            <a:fld id="{86CB4B4D-7CA3-9044-876B-883B54F8677D}" type="slidenum">
              <a:rPr sz="1000" b="1"/>
              <a:t>3</a:t>
            </a:fld>
            <a:endParaRPr sz="1000" b="1"/>
          </a:p>
        </p:txBody>
      </p:sp>
      <p:sp>
        <p:nvSpPr>
          <p:cNvPr id="93" name="Shape 93"/>
          <p:cNvSpPr/>
          <p:nvPr/>
        </p:nvSpPr>
        <p:spPr>
          <a:xfrm>
            <a:off x="350364" y="1201162"/>
            <a:ext cx="1701521" cy="3642870"/>
          </a:xfrm>
          <a:prstGeom prst="rect">
            <a:avLst/>
          </a:prstGeom>
          <a:ln w="12700">
            <a:solidFill>
              <a:srgbClr val="008DC0"/>
            </a:solidFill>
            <a:prstDash val="sysDot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4" name="Shape 94"/>
          <p:cNvSpPr/>
          <p:nvPr/>
        </p:nvSpPr>
        <p:spPr>
          <a:xfrm>
            <a:off x="672685" y="1298528"/>
            <a:ext cx="96272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200" b="1" spc="-48">
                <a:solidFill>
                  <a:srgbClr val="005878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200" b="1" spc="-48">
                <a:solidFill>
                  <a:srgbClr val="005878"/>
                </a:solidFill>
              </a:rPr>
              <a:t>Key partners</a:t>
            </a:r>
          </a:p>
        </p:txBody>
      </p:sp>
      <p:sp>
        <p:nvSpPr>
          <p:cNvPr id="95" name="Shape 95"/>
          <p:cNvSpPr/>
          <p:nvPr/>
        </p:nvSpPr>
        <p:spPr>
          <a:xfrm>
            <a:off x="2733504" y="1298528"/>
            <a:ext cx="720796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200" b="1" spc="-48">
                <a:solidFill>
                  <a:srgbClr val="005878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200" b="1" spc="-48">
                <a:solidFill>
                  <a:srgbClr val="005878"/>
                </a:solidFill>
              </a:rPr>
              <a:t>Activities</a:t>
            </a:r>
          </a:p>
        </p:txBody>
      </p:sp>
      <p:sp>
        <p:nvSpPr>
          <p:cNvPr id="96" name="Shape 96"/>
          <p:cNvSpPr/>
          <p:nvPr/>
        </p:nvSpPr>
        <p:spPr>
          <a:xfrm>
            <a:off x="4143735" y="1302457"/>
            <a:ext cx="169370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lnSpc>
                <a:spcPct val="80000"/>
              </a:lnSpc>
              <a:defRPr sz="1200" b="1" spc="-48">
                <a:solidFill>
                  <a:srgbClr val="005878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200" b="1" spc="-48">
                <a:solidFill>
                  <a:srgbClr val="005878"/>
                </a:solidFill>
              </a:rPr>
              <a:t>Value proposition</a:t>
            </a:r>
          </a:p>
        </p:txBody>
      </p:sp>
      <p:sp>
        <p:nvSpPr>
          <p:cNvPr id="97" name="Shape 97"/>
          <p:cNvSpPr/>
          <p:nvPr/>
        </p:nvSpPr>
        <p:spPr>
          <a:xfrm>
            <a:off x="6068238" y="1302457"/>
            <a:ext cx="1647825" cy="411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lnSpc>
                <a:spcPct val="80000"/>
              </a:lnSpc>
              <a:defRPr sz="1200" b="1" spc="-48">
                <a:solidFill>
                  <a:srgbClr val="005878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200" b="1" spc="-48">
                <a:solidFill>
                  <a:srgbClr val="005878"/>
                </a:solidFill>
              </a:rPr>
              <a:t>Customer relationships</a:t>
            </a:r>
          </a:p>
        </p:txBody>
      </p:sp>
      <p:sp>
        <p:nvSpPr>
          <p:cNvPr id="98" name="Shape 98"/>
          <p:cNvSpPr/>
          <p:nvPr/>
        </p:nvSpPr>
        <p:spPr>
          <a:xfrm>
            <a:off x="7870924" y="1302457"/>
            <a:ext cx="1685882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lnSpc>
                <a:spcPct val="80000"/>
              </a:lnSpc>
              <a:defRPr sz="1200" b="1" spc="-48">
                <a:solidFill>
                  <a:srgbClr val="005878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200" b="1" spc="-48">
                <a:solidFill>
                  <a:srgbClr val="005878"/>
                </a:solidFill>
              </a:rPr>
              <a:t>Customer segments</a:t>
            </a:r>
          </a:p>
        </p:txBody>
      </p:sp>
      <p:sp>
        <p:nvSpPr>
          <p:cNvPr id="99" name="Shape 99"/>
          <p:cNvSpPr/>
          <p:nvPr/>
        </p:nvSpPr>
        <p:spPr>
          <a:xfrm>
            <a:off x="6407317" y="3125834"/>
            <a:ext cx="886007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200" b="1" spc="-48">
                <a:solidFill>
                  <a:srgbClr val="005878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200" b="1" spc="-48">
                <a:solidFill>
                  <a:srgbClr val="005878"/>
                </a:solidFill>
              </a:rPr>
              <a:t>Distribution</a:t>
            </a:r>
          </a:p>
        </p:txBody>
      </p:sp>
      <p:sp>
        <p:nvSpPr>
          <p:cNvPr id="100" name="Shape 100"/>
          <p:cNvSpPr/>
          <p:nvPr/>
        </p:nvSpPr>
        <p:spPr>
          <a:xfrm>
            <a:off x="2672470" y="3126076"/>
            <a:ext cx="828615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200" b="1" spc="-48">
                <a:solidFill>
                  <a:srgbClr val="005878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200" b="1" spc="-48">
                <a:solidFill>
                  <a:srgbClr val="005878"/>
                </a:solidFill>
              </a:rPr>
              <a:t>Resources</a:t>
            </a:r>
          </a:p>
        </p:txBody>
      </p:sp>
      <p:sp>
        <p:nvSpPr>
          <p:cNvPr id="101" name="Shape 101"/>
          <p:cNvSpPr/>
          <p:nvPr/>
        </p:nvSpPr>
        <p:spPr>
          <a:xfrm>
            <a:off x="2096620" y="5118364"/>
            <a:ext cx="1060371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 spc="-48">
                <a:solidFill>
                  <a:srgbClr val="005878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200" b="1" spc="-48">
                <a:solidFill>
                  <a:srgbClr val="005878"/>
                </a:solidFill>
              </a:rPr>
              <a:t>Cost structure</a:t>
            </a:r>
          </a:p>
        </p:txBody>
      </p:sp>
      <p:sp>
        <p:nvSpPr>
          <p:cNvPr id="102" name="Shape 102"/>
          <p:cNvSpPr/>
          <p:nvPr/>
        </p:nvSpPr>
        <p:spPr>
          <a:xfrm>
            <a:off x="6781834" y="5123152"/>
            <a:ext cx="1274913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 spc="-48">
                <a:solidFill>
                  <a:srgbClr val="005878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200" b="1" spc="-48">
                <a:solidFill>
                  <a:srgbClr val="005878"/>
                </a:solidFill>
              </a:rPr>
              <a:t>Revenue streams</a:t>
            </a:r>
          </a:p>
        </p:txBody>
      </p:sp>
      <p:sp>
        <p:nvSpPr>
          <p:cNvPr id="103" name="Shape 103"/>
          <p:cNvSpPr/>
          <p:nvPr/>
        </p:nvSpPr>
        <p:spPr>
          <a:xfrm>
            <a:off x="375377" y="1827788"/>
            <a:ext cx="1668691" cy="1018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171450" lvl="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Key partners</a:t>
            </a:r>
          </a:p>
          <a:p>
            <a:pPr marL="171450" lvl="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Key suppliers</a:t>
            </a:r>
          </a:p>
          <a:p>
            <a:pPr marL="171450" lvl="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Resources obtained from partners</a:t>
            </a:r>
          </a:p>
          <a:p>
            <a:pPr marL="171450" lvl="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Activities of partners</a:t>
            </a:r>
          </a:p>
        </p:txBody>
      </p:sp>
      <p:sp>
        <p:nvSpPr>
          <p:cNvPr id="104" name="Shape 104"/>
          <p:cNvSpPr/>
          <p:nvPr/>
        </p:nvSpPr>
        <p:spPr>
          <a:xfrm>
            <a:off x="2249776" y="1803511"/>
            <a:ext cx="1671832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171450" lvl="0" indent="-1714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900"/>
              <a:t>What key activities do Value proposition require?</a:t>
            </a:r>
          </a:p>
        </p:txBody>
      </p:sp>
      <p:sp>
        <p:nvSpPr>
          <p:cNvPr id="105" name="Shape 105"/>
          <p:cNvSpPr/>
          <p:nvPr/>
        </p:nvSpPr>
        <p:spPr>
          <a:xfrm>
            <a:off x="4143733" y="1816488"/>
            <a:ext cx="1767556" cy="1221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171450" lvl="0" indent="-1714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900"/>
              <a:t>What value do the project deliver to the customer?</a:t>
            </a:r>
          </a:p>
          <a:p>
            <a:pPr marL="171450" lvl="0" indent="-1714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900"/>
              <a:t>What customer needs and problems do the project solve?</a:t>
            </a:r>
          </a:p>
          <a:p>
            <a:pPr marL="171450" lvl="0" indent="-1714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900"/>
              <a:t>What is the set of products / services?</a:t>
            </a:r>
          </a:p>
        </p:txBody>
      </p:sp>
      <p:sp>
        <p:nvSpPr>
          <p:cNvPr id="106" name="Shape 106"/>
          <p:cNvSpPr/>
          <p:nvPr/>
        </p:nvSpPr>
        <p:spPr>
          <a:xfrm>
            <a:off x="6008372" y="1814744"/>
            <a:ext cx="1696043" cy="866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171450" lvl="0" indent="-1714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900"/>
              <a:t>What types of communications are planned to be built for each segment of consumers? </a:t>
            </a:r>
          </a:p>
          <a:p>
            <a:pPr marL="171450" lvl="0" indent="-1714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900"/>
              <a:t>What is the service level?</a:t>
            </a:r>
          </a:p>
        </p:txBody>
      </p:sp>
      <p:sp>
        <p:nvSpPr>
          <p:cNvPr id="107" name="Shape 107"/>
          <p:cNvSpPr/>
          <p:nvPr/>
        </p:nvSpPr>
        <p:spPr>
          <a:xfrm>
            <a:off x="7896269" y="1827788"/>
            <a:ext cx="1693700" cy="586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171450" lvl="0" indent="-1714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900"/>
              <a:t>Target customer segments</a:t>
            </a:r>
          </a:p>
          <a:p>
            <a:pPr marL="171450" lvl="0" indent="-1714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900"/>
              <a:t>Most attractive customer segments</a:t>
            </a:r>
          </a:p>
        </p:txBody>
      </p:sp>
      <p:sp>
        <p:nvSpPr>
          <p:cNvPr id="108" name="Shape 108"/>
          <p:cNvSpPr/>
          <p:nvPr/>
        </p:nvSpPr>
        <p:spPr>
          <a:xfrm>
            <a:off x="5998850" y="3527878"/>
            <a:ext cx="1715088" cy="802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171450" lvl="0" indent="-1714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900"/>
              <a:t>Sales channels</a:t>
            </a:r>
          </a:p>
          <a:p>
            <a:pPr marL="171450" lvl="0" indent="-1714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900"/>
              <a:t>Sales channels acquisition costs</a:t>
            </a:r>
          </a:p>
          <a:p>
            <a:pPr marL="171450" lvl="0" indent="-1714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900"/>
              <a:t>Sales channels prioritization</a:t>
            </a:r>
          </a:p>
        </p:txBody>
      </p:sp>
      <p:sp>
        <p:nvSpPr>
          <p:cNvPr id="109" name="Shape 109"/>
          <p:cNvSpPr/>
          <p:nvPr/>
        </p:nvSpPr>
        <p:spPr>
          <a:xfrm>
            <a:off x="2283278" y="3528248"/>
            <a:ext cx="1767556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171450" lvl="0" indent="-1714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900"/>
              <a:t>What resources do value proposition require?</a:t>
            </a:r>
          </a:p>
        </p:txBody>
      </p:sp>
      <p:sp>
        <p:nvSpPr>
          <p:cNvPr id="110" name="Shape 110"/>
          <p:cNvSpPr/>
          <p:nvPr/>
        </p:nvSpPr>
        <p:spPr>
          <a:xfrm>
            <a:off x="892114" y="5472687"/>
            <a:ext cx="3072961" cy="44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171450" lvl="0" indent="-1714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900"/>
              <a:t>Fixed costs, variable cost</a:t>
            </a:r>
          </a:p>
          <a:p>
            <a:pPr marL="171450" lvl="0" indent="-1714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900"/>
              <a:t>Which resources are the most expensive?</a:t>
            </a:r>
          </a:p>
        </p:txBody>
      </p:sp>
      <p:sp>
        <p:nvSpPr>
          <p:cNvPr id="111" name="Shape 111"/>
          <p:cNvSpPr/>
          <p:nvPr/>
        </p:nvSpPr>
        <p:spPr>
          <a:xfrm>
            <a:off x="5349518" y="5420940"/>
            <a:ext cx="4134851" cy="662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171450" lvl="0" indent="-1714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900"/>
              <a:t>For what value are customers really willing to pay?</a:t>
            </a:r>
          </a:p>
          <a:p>
            <a:pPr marL="171450" lvl="0" indent="-1714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900"/>
              <a:t>What payment methods are considered?</a:t>
            </a:r>
          </a:p>
          <a:p>
            <a:pPr marL="171450" lvl="0" indent="-1714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900"/>
              <a:t>Which of the payment methods are the most attractive?</a:t>
            </a:r>
          </a:p>
        </p:txBody>
      </p:sp>
      <p:sp>
        <p:nvSpPr>
          <p:cNvPr id="112" name="Shape 112"/>
          <p:cNvSpPr/>
          <p:nvPr/>
        </p:nvSpPr>
        <p:spPr>
          <a:xfrm>
            <a:off x="2239080" y="1199979"/>
            <a:ext cx="1701522" cy="1738332"/>
          </a:xfrm>
          <a:prstGeom prst="rect">
            <a:avLst/>
          </a:prstGeom>
          <a:ln w="12700">
            <a:solidFill>
              <a:srgbClr val="008DC0"/>
            </a:solidFill>
            <a:prstDash val="sysDot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3" name="Shape 113"/>
          <p:cNvSpPr/>
          <p:nvPr/>
        </p:nvSpPr>
        <p:spPr>
          <a:xfrm>
            <a:off x="2234931" y="3058974"/>
            <a:ext cx="1701522" cy="1785058"/>
          </a:xfrm>
          <a:prstGeom prst="rect">
            <a:avLst/>
          </a:prstGeom>
          <a:ln w="12700">
            <a:solidFill>
              <a:srgbClr val="008DC0"/>
            </a:solidFill>
            <a:prstDash val="sysDot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4" name="Shape 114"/>
          <p:cNvSpPr/>
          <p:nvPr/>
        </p:nvSpPr>
        <p:spPr>
          <a:xfrm>
            <a:off x="4135918" y="1201162"/>
            <a:ext cx="1701522" cy="3642870"/>
          </a:xfrm>
          <a:prstGeom prst="rect">
            <a:avLst/>
          </a:prstGeom>
          <a:ln w="12700">
            <a:solidFill>
              <a:srgbClr val="008DC0"/>
            </a:solidFill>
            <a:prstDash val="sysDot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5" name="Shape 115"/>
          <p:cNvSpPr/>
          <p:nvPr/>
        </p:nvSpPr>
        <p:spPr>
          <a:xfrm>
            <a:off x="6005633" y="1199979"/>
            <a:ext cx="1701521" cy="1738332"/>
          </a:xfrm>
          <a:prstGeom prst="rect">
            <a:avLst/>
          </a:prstGeom>
          <a:ln w="12700">
            <a:solidFill>
              <a:srgbClr val="008DC0"/>
            </a:solidFill>
            <a:prstDash val="sysDot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6" name="Shape 116"/>
          <p:cNvSpPr/>
          <p:nvPr/>
        </p:nvSpPr>
        <p:spPr>
          <a:xfrm>
            <a:off x="6002637" y="3058974"/>
            <a:ext cx="1701522" cy="1785058"/>
          </a:xfrm>
          <a:prstGeom prst="rect">
            <a:avLst/>
          </a:prstGeom>
          <a:ln w="12700">
            <a:solidFill>
              <a:srgbClr val="008DC0"/>
            </a:solidFill>
            <a:prstDash val="sysDot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7" name="Shape 117"/>
          <p:cNvSpPr/>
          <p:nvPr/>
        </p:nvSpPr>
        <p:spPr>
          <a:xfrm>
            <a:off x="7881111" y="1201162"/>
            <a:ext cx="1701522" cy="3642870"/>
          </a:xfrm>
          <a:prstGeom prst="rect">
            <a:avLst/>
          </a:prstGeom>
          <a:ln w="12700">
            <a:solidFill>
              <a:srgbClr val="008DC0"/>
            </a:solidFill>
            <a:prstDash val="sysDot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8" name="Shape 118"/>
          <p:cNvSpPr/>
          <p:nvPr/>
        </p:nvSpPr>
        <p:spPr>
          <a:xfrm>
            <a:off x="350364" y="5020271"/>
            <a:ext cx="4552884" cy="1145541"/>
          </a:xfrm>
          <a:prstGeom prst="rect">
            <a:avLst/>
          </a:prstGeom>
          <a:ln w="12700">
            <a:solidFill>
              <a:srgbClr val="008DC0"/>
            </a:solidFill>
            <a:prstDash val="sysDot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9" name="Shape 119"/>
          <p:cNvSpPr/>
          <p:nvPr/>
        </p:nvSpPr>
        <p:spPr>
          <a:xfrm>
            <a:off x="5034770" y="5020271"/>
            <a:ext cx="4552884" cy="1145541"/>
          </a:xfrm>
          <a:prstGeom prst="rect">
            <a:avLst/>
          </a:prstGeom>
          <a:ln w="12700">
            <a:solidFill>
              <a:srgbClr val="008DC0"/>
            </a:solidFill>
            <a:prstDash val="sysDot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0" name="Shape 120"/>
          <p:cNvSpPr>
            <a:spLocks noGrp="1"/>
          </p:cNvSpPr>
          <p:nvPr>
            <p:ph type="body" idx="4294967295"/>
          </p:nvPr>
        </p:nvSpPr>
        <p:spPr>
          <a:xfrm>
            <a:off x="301441" y="536576"/>
            <a:ext cx="9446802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 b="0"/>
            </a:pPr>
            <a:r>
              <a:rPr sz="2000" b="1"/>
              <a:t>EXECUTIVE SUMMARY (ex 2 – Canvas)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/>
          </p:cNvSpPr>
          <p:nvPr>
            <p:ph type="sldNum" sz="quarter" idx="2"/>
          </p:nvPr>
        </p:nvSpPr>
        <p:spPr>
          <a:xfrm>
            <a:off x="9489503" y="6560400"/>
            <a:ext cx="397193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/>
          </a:bodyPr>
          <a:lstStyle/>
          <a:p>
            <a:pPr lvl="0">
              <a:defRPr sz="1800" b="0"/>
            </a:pPr>
            <a:fld id="{86CB4B4D-7CA3-9044-876B-883B54F8677D}" type="slidenum">
              <a:rPr sz="1000" b="1"/>
              <a:t>4</a:t>
            </a:fld>
            <a:endParaRPr sz="1000" b="1"/>
          </a:p>
        </p:txBody>
      </p:sp>
      <p:sp>
        <p:nvSpPr>
          <p:cNvPr id="123" name="Shape 123"/>
          <p:cNvSpPr/>
          <p:nvPr/>
        </p:nvSpPr>
        <p:spPr>
          <a:xfrm>
            <a:off x="740335" y="1209628"/>
            <a:ext cx="707389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 spc="-48">
                <a:solidFill>
                  <a:srgbClr val="005878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200" b="1" spc="-48">
                <a:solidFill>
                  <a:srgbClr val="005878"/>
                </a:solidFill>
              </a:rPr>
              <a:t>Contacts</a:t>
            </a:r>
          </a:p>
        </p:txBody>
      </p:sp>
      <p:sp>
        <p:nvSpPr>
          <p:cNvPr id="124" name="Shape 124"/>
          <p:cNvSpPr/>
          <p:nvPr/>
        </p:nvSpPr>
        <p:spPr>
          <a:xfrm>
            <a:off x="734813" y="2105168"/>
            <a:ext cx="1441114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 spc="-48">
                <a:solidFill>
                  <a:srgbClr val="005878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200" b="1" spc="-48">
                <a:solidFill>
                  <a:srgbClr val="005878"/>
                </a:solidFill>
              </a:rPr>
              <a:t>Offer for an Investor</a:t>
            </a:r>
          </a:p>
        </p:txBody>
      </p:sp>
      <p:sp>
        <p:nvSpPr>
          <p:cNvPr id="125" name="Shape 125"/>
          <p:cNvSpPr/>
          <p:nvPr/>
        </p:nvSpPr>
        <p:spPr>
          <a:xfrm>
            <a:off x="652775" y="1472629"/>
            <a:ext cx="1767556" cy="472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95250" lvl="0" indent="-952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Cell</a:t>
            </a:r>
          </a:p>
          <a:p>
            <a:pPr marL="95250" lvl="0" indent="-952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E-mail</a:t>
            </a:r>
          </a:p>
        </p:txBody>
      </p:sp>
      <p:sp>
        <p:nvSpPr>
          <p:cNvPr id="126" name="Shape 126"/>
          <p:cNvSpPr/>
          <p:nvPr/>
        </p:nvSpPr>
        <p:spPr>
          <a:xfrm>
            <a:off x="652775" y="2500941"/>
            <a:ext cx="1767556" cy="1158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95250" lvl="0" indent="-952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Raising</a:t>
            </a:r>
          </a:p>
          <a:p>
            <a:pPr marL="95250" lvl="0" indent="-952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Share</a:t>
            </a:r>
          </a:p>
          <a:p>
            <a:pPr marL="95250" lvl="0" indent="-952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Budget structure</a:t>
            </a:r>
          </a:p>
          <a:p>
            <a:pPr marL="95250" lvl="0" indent="-952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KPIs</a:t>
            </a:r>
          </a:p>
          <a:p>
            <a:pPr marL="95250" lvl="0" indent="-952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Deadline (interest, closing)</a:t>
            </a:r>
          </a:p>
        </p:txBody>
      </p:sp>
      <p:sp>
        <p:nvSpPr>
          <p:cNvPr id="127" name="Shape 127"/>
          <p:cNvSpPr/>
          <p:nvPr/>
        </p:nvSpPr>
        <p:spPr>
          <a:xfrm>
            <a:off x="736578" y="3890145"/>
            <a:ext cx="1221185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 spc="-48">
                <a:solidFill>
                  <a:srgbClr val="005878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200" b="1" spc="-48">
                <a:solidFill>
                  <a:srgbClr val="005878"/>
                </a:solidFill>
              </a:rPr>
              <a:t>Team &amp; advisors</a:t>
            </a:r>
          </a:p>
        </p:txBody>
      </p:sp>
      <p:sp>
        <p:nvSpPr>
          <p:cNvPr id="128" name="Shape 128"/>
          <p:cNvSpPr/>
          <p:nvPr/>
        </p:nvSpPr>
        <p:spPr>
          <a:xfrm>
            <a:off x="738700" y="4794803"/>
            <a:ext cx="864936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 spc="-48">
                <a:solidFill>
                  <a:srgbClr val="005878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200" b="1" spc="-48">
                <a:solidFill>
                  <a:srgbClr val="005878"/>
                </a:solidFill>
              </a:rPr>
              <a:t>References</a:t>
            </a:r>
          </a:p>
        </p:txBody>
      </p:sp>
      <p:sp>
        <p:nvSpPr>
          <p:cNvPr id="129" name="Shape 129"/>
          <p:cNvSpPr/>
          <p:nvPr/>
        </p:nvSpPr>
        <p:spPr>
          <a:xfrm>
            <a:off x="4382284" y="1204079"/>
            <a:ext cx="1357753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 spc="-48">
                <a:solidFill>
                  <a:srgbClr val="005878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200" b="1" spc="-48">
                <a:solidFill>
                  <a:srgbClr val="005878"/>
                </a:solidFill>
              </a:rPr>
              <a:t>Mission and vision</a:t>
            </a:r>
          </a:p>
        </p:txBody>
      </p:sp>
      <p:sp>
        <p:nvSpPr>
          <p:cNvPr id="130" name="Shape 130"/>
          <p:cNvSpPr/>
          <p:nvPr/>
        </p:nvSpPr>
        <p:spPr>
          <a:xfrm>
            <a:off x="4286425" y="1403810"/>
            <a:ext cx="2512182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marL="95250" indent="-952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  <a:defRPr sz="1000"/>
            </a:lvl1pPr>
          </a:lstStyle>
          <a:p>
            <a:pPr lvl="0">
              <a:defRPr sz="1800"/>
            </a:pPr>
            <a:r>
              <a:rPr sz="1000"/>
              <a:t>Chronology, the current status and long-term objectives of the project</a:t>
            </a:r>
          </a:p>
        </p:txBody>
      </p:sp>
      <p:sp>
        <p:nvSpPr>
          <p:cNvPr id="131" name="Shape 131"/>
          <p:cNvSpPr/>
          <p:nvPr/>
        </p:nvSpPr>
        <p:spPr>
          <a:xfrm>
            <a:off x="4386248" y="2098668"/>
            <a:ext cx="124060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 spc="-48">
                <a:solidFill>
                  <a:srgbClr val="005878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200" b="1" spc="-48">
                <a:solidFill>
                  <a:srgbClr val="005878"/>
                </a:solidFill>
              </a:rPr>
              <a:t>Market Snapshot</a:t>
            </a:r>
          </a:p>
        </p:txBody>
      </p:sp>
      <p:sp>
        <p:nvSpPr>
          <p:cNvPr id="132" name="Shape 132"/>
          <p:cNvSpPr/>
          <p:nvPr/>
        </p:nvSpPr>
        <p:spPr>
          <a:xfrm>
            <a:off x="4354876" y="2365800"/>
            <a:ext cx="3072961" cy="472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95250" lvl="0" indent="-952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Volume &amp; dynamics</a:t>
            </a:r>
          </a:p>
          <a:p>
            <a:pPr marL="95250" lvl="0" indent="-952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The most attractive industry figures</a:t>
            </a:r>
          </a:p>
        </p:txBody>
      </p:sp>
      <p:sp>
        <p:nvSpPr>
          <p:cNvPr id="133" name="Shape 133"/>
          <p:cNvSpPr/>
          <p:nvPr/>
        </p:nvSpPr>
        <p:spPr>
          <a:xfrm>
            <a:off x="4381967" y="3001504"/>
            <a:ext cx="856229" cy="2692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 spc="-48">
                <a:solidFill>
                  <a:srgbClr val="005878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200" b="1" spc="-48">
                <a:solidFill>
                  <a:srgbClr val="005878"/>
                </a:solidFill>
              </a:rPr>
              <a:t>Challenges</a:t>
            </a:r>
          </a:p>
        </p:txBody>
      </p:sp>
      <p:sp>
        <p:nvSpPr>
          <p:cNvPr id="134" name="Shape 134"/>
          <p:cNvSpPr/>
          <p:nvPr/>
        </p:nvSpPr>
        <p:spPr>
          <a:xfrm>
            <a:off x="4362911" y="3285254"/>
            <a:ext cx="4810595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95250" lvl="0" indent="-952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Problems / needs that the project addresses</a:t>
            </a:r>
          </a:p>
        </p:txBody>
      </p:sp>
      <p:sp>
        <p:nvSpPr>
          <p:cNvPr id="135" name="Shape 135"/>
          <p:cNvSpPr/>
          <p:nvPr/>
        </p:nvSpPr>
        <p:spPr>
          <a:xfrm>
            <a:off x="4377685" y="3887844"/>
            <a:ext cx="1463953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 spc="-48">
                <a:solidFill>
                  <a:srgbClr val="005878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200" b="1" spc="-48">
                <a:solidFill>
                  <a:srgbClr val="005878"/>
                </a:solidFill>
              </a:rPr>
              <a:t>The Project Solution</a:t>
            </a:r>
          </a:p>
        </p:txBody>
      </p:sp>
      <p:sp>
        <p:nvSpPr>
          <p:cNvPr id="136" name="Shape 136"/>
          <p:cNvSpPr/>
          <p:nvPr/>
        </p:nvSpPr>
        <p:spPr>
          <a:xfrm>
            <a:off x="4359012" y="4154977"/>
            <a:ext cx="3932509" cy="472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95250" lvl="0" indent="-952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Functional and technological base of the project</a:t>
            </a:r>
          </a:p>
          <a:p>
            <a:pPr marL="95250" lvl="0" indent="-952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USP</a:t>
            </a:r>
          </a:p>
        </p:txBody>
      </p:sp>
      <p:sp>
        <p:nvSpPr>
          <p:cNvPr id="137" name="Shape 137"/>
          <p:cNvSpPr/>
          <p:nvPr/>
        </p:nvSpPr>
        <p:spPr>
          <a:xfrm>
            <a:off x="4373402" y="4790680"/>
            <a:ext cx="233973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 spc="-48">
                <a:solidFill>
                  <a:srgbClr val="005878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200" b="1" spc="-48">
                <a:solidFill>
                  <a:srgbClr val="005878"/>
                </a:solidFill>
              </a:rPr>
              <a:t>History and achievements to date</a:t>
            </a:r>
          </a:p>
        </p:txBody>
      </p:sp>
      <p:sp>
        <p:nvSpPr>
          <p:cNvPr id="138" name="Shape 138"/>
          <p:cNvSpPr/>
          <p:nvPr/>
        </p:nvSpPr>
        <p:spPr>
          <a:xfrm>
            <a:off x="4354729" y="5050979"/>
            <a:ext cx="3747123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marL="95250" indent="-952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  <a:defRPr sz="1000"/>
            </a:lvl1pPr>
          </a:lstStyle>
          <a:p>
            <a:pPr lvl="0">
              <a:defRPr sz="1800"/>
            </a:pPr>
            <a:r>
              <a:rPr sz="1000"/>
              <a:t>Partners, revenue, contracts, patents, and so on.</a:t>
            </a:r>
          </a:p>
        </p:txBody>
      </p:sp>
      <p:sp>
        <p:nvSpPr>
          <p:cNvPr id="139" name="Shape 139"/>
          <p:cNvSpPr/>
          <p:nvPr/>
        </p:nvSpPr>
        <p:spPr>
          <a:xfrm>
            <a:off x="4369120" y="5701762"/>
            <a:ext cx="202724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 spc="-48">
                <a:solidFill>
                  <a:srgbClr val="005878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200" b="1" spc="-48">
                <a:solidFill>
                  <a:srgbClr val="005878"/>
                </a:solidFill>
              </a:rPr>
              <a:t>Opportunities for an Investor</a:t>
            </a:r>
          </a:p>
        </p:txBody>
      </p:sp>
      <p:sp>
        <p:nvSpPr>
          <p:cNvPr id="140" name="Shape 140"/>
          <p:cNvSpPr/>
          <p:nvPr/>
        </p:nvSpPr>
        <p:spPr>
          <a:xfrm>
            <a:off x="4283047" y="5901492"/>
            <a:ext cx="3072961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marL="95250" indent="-952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  <a:defRPr sz="1000"/>
            </a:lvl1pPr>
          </a:lstStyle>
          <a:p>
            <a:pPr lvl="0">
              <a:defRPr sz="1800"/>
            </a:pPr>
            <a:r>
              <a:rPr sz="1000"/>
              <a:t>Context (why now?) </a:t>
            </a:r>
          </a:p>
        </p:txBody>
      </p:sp>
      <p:sp>
        <p:nvSpPr>
          <p:cNvPr id="141" name="Shape 141"/>
          <p:cNvSpPr>
            <a:spLocks noGrp="1"/>
          </p:cNvSpPr>
          <p:nvPr>
            <p:ph type="body" idx="4294967295"/>
          </p:nvPr>
        </p:nvSpPr>
        <p:spPr>
          <a:xfrm>
            <a:off x="427566" y="536576"/>
            <a:ext cx="9446802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 b="0"/>
            </a:pPr>
            <a:r>
              <a:rPr sz="2000" b="1"/>
              <a:t>EXECUTIVE SUMMARY (ex 3 – Investor Desk)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B0F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B0F0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B0F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B0F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B0F0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B0F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360</Words>
  <Application>Microsoft Macintosh PowerPoint</Application>
  <PresentationFormat>A4 Paper (210x297 mm)</PresentationFormat>
  <Paragraphs>106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Egor Zhebin</cp:lastModifiedBy>
  <cp:revision>3</cp:revision>
  <dcterms:modified xsi:type="dcterms:W3CDTF">2015-01-24T22:37:06Z</dcterms:modified>
</cp:coreProperties>
</file>