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8" name="Shape 8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9" name="Shape 9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11" name="Shape 11"/>
          <p:cNvSpPr/>
          <p:nvPr>
            <p:ph type="sldNum" sz="quarter" idx="2"/>
          </p:nvPr>
        </p:nvSpPr>
        <p:spPr>
          <a:xfrm>
            <a:off x="9376109" y="6469027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Num" sz="quarter" idx="2"/>
          </p:nvPr>
        </p:nvSpPr>
        <p:spPr>
          <a:xfrm>
            <a:off x="9376109" y="6374751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20" name="Shape 20"/>
          <p:cNvSpPr/>
          <p:nvPr>
            <p:ph type="body" idx="4294967295"/>
          </p:nvPr>
        </p:nvSpPr>
        <p:spPr>
          <a:xfrm>
            <a:off x="240295" y="431801"/>
            <a:ext cx="9407439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10560">
              <a:defRPr sz="1900"/>
            </a:lvl1pPr>
          </a:lstStyle>
          <a:p>
            <a:pPr lvl="0">
              <a:defRPr b="0" sz="1800"/>
            </a:pPr>
            <a:r>
              <a:rPr b="1" sz="1900"/>
              <a:t>Стратегия выхода </a:t>
            </a:r>
          </a:p>
        </p:txBody>
      </p:sp>
      <p:sp>
        <p:nvSpPr>
          <p:cNvPr id="21" name="Shape 21"/>
          <p:cNvSpPr/>
          <p:nvPr/>
        </p:nvSpPr>
        <p:spPr>
          <a:xfrm>
            <a:off x="853610" y="1223745"/>
            <a:ext cx="8180809" cy="10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530" tIns="45530" rIns="45530" bIns="45530">
            <a:spAutoFit/>
          </a:bodyPr>
          <a:lstStyle/>
          <a:p>
            <a:pPr lvl="0" marL="180214" indent="-180214" algn="just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Выход из проекта планируется осуществить  посредством (продажа доли стратегическому инвестору/менеджменту компании/ работникам, публичное размещение акций, выкуп доли инвестора учредителями, выкуп доли инвестора самой компанией). </a:t>
            </a:r>
            <a:endParaRPr sz="1200"/>
          </a:p>
          <a:p>
            <a:pPr lvl="0" marL="180214" indent="-180214" algn="just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Ожидаемая стоимость компании на момент сделки</a:t>
            </a:r>
            <a:r>
              <a:rPr sz="1200"/>
              <a:t>: </a:t>
            </a:r>
            <a:r>
              <a:rPr sz="1200"/>
              <a:t>???-???</a:t>
            </a:r>
            <a:endParaRPr sz="1200"/>
          </a:p>
          <a:p>
            <a:pPr lvl="0" marL="180214" indent="-180214" algn="just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Ожидаемая доходность</a:t>
            </a:r>
            <a:r>
              <a:rPr sz="1200"/>
              <a:t>:</a:t>
            </a:r>
            <a:r>
              <a:rPr sz="1200"/>
              <a:t> ???-???</a:t>
            </a:r>
          </a:p>
        </p:txBody>
      </p:sp>
      <p:sp>
        <p:nvSpPr>
          <p:cNvPr id="22" name="Shape 22"/>
          <p:cNvSpPr/>
          <p:nvPr/>
        </p:nvSpPr>
        <p:spPr>
          <a:xfrm>
            <a:off x="996213" y="4805631"/>
            <a:ext cx="9095059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>
                <a:solidFill>
                  <a:srgbClr val="40404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404040"/>
                </a:solidFill>
              </a:rPr>
              <a:t>Покупатель/ Размещение </a:t>
            </a:r>
          </a:p>
        </p:txBody>
      </p:sp>
      <p:sp>
        <p:nvSpPr>
          <p:cNvPr id="23" name="Shape 23"/>
          <p:cNvSpPr/>
          <p:nvPr/>
        </p:nvSpPr>
        <p:spPr>
          <a:xfrm>
            <a:off x="226943" y="2402048"/>
            <a:ext cx="1573779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2" sz="13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2" sz="1300">
                <a:solidFill>
                  <a:srgbClr val="005878"/>
                </a:solidFill>
              </a:rPr>
              <a:t>Параметры сделки</a:t>
            </a:r>
          </a:p>
        </p:txBody>
      </p:sp>
      <p:sp>
        <p:nvSpPr>
          <p:cNvPr id="24" name="Shape 24"/>
          <p:cNvSpPr/>
          <p:nvPr/>
        </p:nvSpPr>
        <p:spPr>
          <a:xfrm>
            <a:off x="996206" y="4057762"/>
            <a:ext cx="909507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>
                <a:solidFill>
                  <a:srgbClr val="40404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404040"/>
                </a:solidFill>
              </a:rPr>
              <a:t>Период выхода	</a:t>
            </a:r>
          </a:p>
        </p:txBody>
      </p:sp>
      <p:sp>
        <p:nvSpPr>
          <p:cNvPr id="25" name="Shape 25"/>
          <p:cNvSpPr/>
          <p:nvPr/>
        </p:nvSpPr>
        <p:spPr>
          <a:xfrm>
            <a:off x="997706" y="5169729"/>
            <a:ext cx="909207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>
                <a:solidFill>
                  <a:srgbClr val="40404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404040"/>
                </a:solidFill>
              </a:rPr>
              <a:t>Оценка стоимости компании на момент выхода</a:t>
            </a:r>
          </a:p>
        </p:txBody>
      </p:sp>
      <p:sp>
        <p:nvSpPr>
          <p:cNvPr id="26" name="Shape 26"/>
          <p:cNvSpPr/>
          <p:nvPr/>
        </p:nvSpPr>
        <p:spPr>
          <a:xfrm>
            <a:off x="4774058" y="4797557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27" name="Shape 27"/>
          <p:cNvSpPr/>
          <p:nvPr/>
        </p:nvSpPr>
        <p:spPr>
          <a:xfrm>
            <a:off x="996213" y="4433831"/>
            <a:ext cx="9095059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>
                <a:solidFill>
                  <a:srgbClr val="40404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404040"/>
                </a:solidFill>
              </a:rPr>
              <a:t>Метод/стратегия выхода</a:t>
            </a:r>
          </a:p>
        </p:txBody>
      </p:sp>
      <p:sp>
        <p:nvSpPr>
          <p:cNvPr id="28" name="Shape 28"/>
          <p:cNvSpPr/>
          <p:nvPr/>
        </p:nvSpPr>
        <p:spPr>
          <a:xfrm>
            <a:off x="4773086" y="5130654"/>
            <a:ext cx="4722237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90000"/>
              </a:lnSpc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29" name="Shape 29"/>
          <p:cNvSpPr/>
          <p:nvPr/>
        </p:nvSpPr>
        <p:spPr>
          <a:xfrm>
            <a:off x="996212" y="5548162"/>
            <a:ext cx="909506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>
                <a:solidFill>
                  <a:srgbClr val="40404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404040"/>
                </a:solidFill>
              </a:rPr>
              <a:t>Ожидаемая доходность проекта</a:t>
            </a:r>
          </a:p>
        </p:txBody>
      </p:sp>
      <p:sp>
        <p:nvSpPr>
          <p:cNvPr id="30" name="Shape 30"/>
          <p:cNvSpPr/>
          <p:nvPr/>
        </p:nvSpPr>
        <p:spPr>
          <a:xfrm>
            <a:off x="996213" y="3682868"/>
            <a:ext cx="9095059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100">
                <a:solidFill>
                  <a:srgbClr val="404040"/>
                </a:solidFill>
              </a:rPr>
              <a:t>Ожидаемая доходность</a:t>
            </a:r>
            <a:r>
              <a:rPr sz="1100">
                <a:solidFill>
                  <a:srgbClr val="404040"/>
                </a:solidFill>
              </a:rPr>
              <a:t> </a:t>
            </a:r>
            <a:r>
              <a:rPr sz="1100">
                <a:solidFill>
                  <a:srgbClr val="404040"/>
                </a:solidFill>
              </a:rPr>
              <a:t>инвестиций инвестора</a:t>
            </a:r>
          </a:p>
        </p:txBody>
      </p:sp>
      <p:sp>
        <p:nvSpPr>
          <p:cNvPr id="31" name="Shape 31"/>
          <p:cNvSpPr/>
          <p:nvPr/>
        </p:nvSpPr>
        <p:spPr>
          <a:xfrm>
            <a:off x="4774058" y="4427320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2" name="Shape 32"/>
          <p:cNvSpPr/>
          <p:nvPr/>
        </p:nvSpPr>
        <p:spPr>
          <a:xfrm>
            <a:off x="4774058" y="5499101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3" name="Shape 33"/>
          <p:cNvSpPr/>
          <p:nvPr/>
        </p:nvSpPr>
        <p:spPr>
          <a:xfrm>
            <a:off x="996206" y="3310882"/>
            <a:ext cx="909507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>
                <a:solidFill>
                  <a:srgbClr val="40404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404040"/>
                </a:solidFill>
              </a:rPr>
              <a:t>Стоимость доли инвестора на момент продажи	</a:t>
            </a:r>
          </a:p>
        </p:txBody>
      </p:sp>
      <p:sp>
        <p:nvSpPr>
          <p:cNvPr id="34" name="Shape 34"/>
          <p:cNvSpPr/>
          <p:nvPr/>
        </p:nvSpPr>
        <p:spPr>
          <a:xfrm>
            <a:off x="4774058" y="3308943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5" name="Shape 35"/>
          <p:cNvSpPr/>
          <p:nvPr/>
        </p:nvSpPr>
        <p:spPr>
          <a:xfrm>
            <a:off x="4774058" y="3679406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6" name="Shape 36"/>
          <p:cNvSpPr/>
          <p:nvPr/>
        </p:nvSpPr>
        <p:spPr>
          <a:xfrm>
            <a:off x="4774058" y="4056793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7" name="Shape 37"/>
          <p:cNvSpPr/>
          <p:nvPr/>
        </p:nvSpPr>
        <p:spPr>
          <a:xfrm>
            <a:off x="5179625" y="3177592"/>
            <a:ext cx="3909158" cy="2758463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38" name="Shape 38"/>
          <p:cNvSpPr/>
          <p:nvPr/>
        </p:nvSpPr>
        <p:spPr>
          <a:xfrm>
            <a:off x="5319879" y="2920477"/>
            <a:ext cx="3628650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5000"/>
              </a:lnSpc>
              <a:defRPr b="1" spc="-52" sz="13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2" sz="1300">
                <a:solidFill>
                  <a:srgbClr val="005878"/>
                </a:solidFill>
              </a:rPr>
              <a:t>Значения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41" name="Shape 41"/>
          <p:cNvSpPr/>
          <p:nvPr>
            <p:ph type="body" idx="4294967295"/>
          </p:nvPr>
        </p:nvSpPr>
        <p:spPr>
          <a:xfrm>
            <a:off x="240295" y="444289"/>
            <a:ext cx="9407439" cy="519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10560"/>
          </a:lstStyle>
          <a:p>
            <a:pPr lvl="0">
              <a:defRPr b="0" sz="1800"/>
            </a:pPr>
            <a:r>
              <a:rPr b="1" sz="2000"/>
              <a:t>Основные стратегии выхода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5051960" y="1631082"/>
            <a:ext cx="4573566" cy="365558"/>
            <a:chOff x="0" y="0"/>
            <a:chExt cx="4573564" cy="365556"/>
          </a:xfrm>
        </p:grpSpPr>
        <p:sp>
          <p:nvSpPr>
            <p:cNvPr id="42" name="Shape 42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3" name="Shape 43"/>
            <p:cNvSpPr/>
            <p:nvPr/>
          </p:nvSpPr>
          <p:spPr>
            <a:xfrm>
              <a:off x="71445" y="35458"/>
              <a:ext cx="4430674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3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300">
                  <a:solidFill>
                    <a:srgbClr val="FFFFFF"/>
                  </a:solidFill>
                </a:rPr>
                <a:t>Внешний покупатель</a:t>
              </a:r>
            </a:p>
          </p:txBody>
        </p:sp>
      </p:grpSp>
      <p:sp>
        <p:nvSpPr>
          <p:cNvPr id="45" name="Shape 45"/>
          <p:cNvSpPr/>
          <p:nvPr/>
        </p:nvSpPr>
        <p:spPr>
          <a:xfrm flipH="1" rot="16200000">
            <a:off x="5539223" y="2258371"/>
            <a:ext cx="788189" cy="1821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6" name="Shape 46"/>
          <p:cNvSpPr/>
          <p:nvPr/>
        </p:nvSpPr>
        <p:spPr>
          <a:xfrm flipH="1" rot="16200000">
            <a:off x="5137458" y="2489091"/>
            <a:ext cx="1515949" cy="531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7" name="Shape 47"/>
          <p:cNvSpPr/>
          <p:nvPr/>
        </p:nvSpPr>
        <p:spPr>
          <a:xfrm flipH="1" rot="16200000">
            <a:off x="4706708" y="2690826"/>
            <a:ext cx="2307902" cy="873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grpSp>
        <p:nvGrpSpPr>
          <p:cNvPr id="50" name="Group 50"/>
          <p:cNvGrpSpPr/>
          <p:nvPr/>
        </p:nvGrpSpPr>
        <p:grpSpPr>
          <a:xfrm>
            <a:off x="6492235" y="4028888"/>
            <a:ext cx="3435879" cy="504126"/>
            <a:chOff x="0" y="0"/>
            <a:chExt cx="3435878" cy="504124"/>
          </a:xfrm>
        </p:grpSpPr>
        <p:sp>
          <p:nvSpPr>
            <p:cNvPr id="48" name="Shape 48"/>
            <p:cNvSpPr/>
            <p:nvPr/>
          </p:nvSpPr>
          <p:spPr>
            <a:xfrm>
              <a:off x="-1" y="0"/>
              <a:ext cx="3133292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21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79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49" name="Shape 49"/>
            <p:cNvSpPr/>
            <p:nvPr/>
          </p:nvSpPr>
          <p:spPr>
            <a:xfrm>
              <a:off x="386610" y="169512"/>
              <a:ext cx="3049269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Публичное размещение</a:t>
              </a:r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6216189" y="2490796"/>
            <a:ext cx="3662696" cy="504126"/>
            <a:chOff x="0" y="0"/>
            <a:chExt cx="3662694" cy="504124"/>
          </a:xfrm>
        </p:grpSpPr>
        <p:sp>
          <p:nvSpPr>
            <p:cNvPr id="51" name="Shape 51"/>
            <p:cNvSpPr/>
            <p:nvPr/>
          </p:nvSpPr>
          <p:spPr>
            <a:xfrm>
              <a:off x="0" y="0"/>
              <a:ext cx="3409335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68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32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52" name="Shape 52"/>
            <p:cNvSpPr/>
            <p:nvPr/>
          </p:nvSpPr>
          <p:spPr>
            <a:xfrm>
              <a:off x="337382" y="169512"/>
              <a:ext cx="3325313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Продажа стратегическому инвестору</a:t>
              </a:r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6356005" y="3259842"/>
            <a:ext cx="3535187" cy="504126"/>
            <a:chOff x="0" y="0"/>
            <a:chExt cx="3535186" cy="504124"/>
          </a:xfrm>
        </p:grpSpPr>
        <p:sp>
          <p:nvSpPr>
            <p:cNvPr id="54" name="Shape 54"/>
            <p:cNvSpPr/>
            <p:nvPr/>
          </p:nvSpPr>
          <p:spPr>
            <a:xfrm>
              <a:off x="-1" y="0"/>
              <a:ext cx="3269521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4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5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55" name="Shape 55"/>
            <p:cNvSpPr/>
            <p:nvPr/>
          </p:nvSpPr>
          <p:spPr>
            <a:xfrm>
              <a:off x="349689" y="169512"/>
              <a:ext cx="318549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Слияние и поглощение</a:t>
              </a:r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6024391" y="2490796"/>
            <a:ext cx="393275" cy="505486"/>
            <a:chOff x="0" y="0"/>
            <a:chExt cx="393274" cy="505484"/>
          </a:xfrm>
        </p:grpSpPr>
        <p:sp>
          <p:nvSpPr>
            <p:cNvPr id="57" name="Shape 57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8" name="Shape 58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6160953" y="3259842"/>
            <a:ext cx="393275" cy="505486"/>
            <a:chOff x="0" y="0"/>
            <a:chExt cx="393274" cy="505484"/>
          </a:xfrm>
        </p:grpSpPr>
        <p:sp>
          <p:nvSpPr>
            <p:cNvPr id="60" name="Shape 60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1" name="Shape 61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6297512" y="4028888"/>
            <a:ext cx="393275" cy="505486"/>
            <a:chOff x="0" y="0"/>
            <a:chExt cx="393274" cy="505484"/>
          </a:xfrm>
        </p:grpSpPr>
        <p:sp>
          <p:nvSpPr>
            <p:cNvPr id="63" name="Shape 63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4" name="Shape 64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239198" y="1631082"/>
            <a:ext cx="4573566" cy="365558"/>
            <a:chOff x="0" y="0"/>
            <a:chExt cx="4573564" cy="365556"/>
          </a:xfrm>
        </p:grpSpPr>
        <p:sp>
          <p:nvSpPr>
            <p:cNvPr id="66" name="Shape 66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7" name="Shape 67"/>
            <p:cNvSpPr/>
            <p:nvPr/>
          </p:nvSpPr>
          <p:spPr>
            <a:xfrm>
              <a:off x="71445" y="35458"/>
              <a:ext cx="4430674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3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300">
                  <a:solidFill>
                    <a:srgbClr val="FFFFFF"/>
                  </a:solidFill>
                </a:rPr>
                <a:t>Внутренний покупатель</a:t>
              </a:r>
            </a:p>
          </p:txBody>
        </p:sp>
      </p:grpSp>
      <p:sp>
        <p:nvSpPr>
          <p:cNvPr id="69" name="Shape 69"/>
          <p:cNvSpPr/>
          <p:nvPr/>
        </p:nvSpPr>
        <p:spPr>
          <a:xfrm flipH="1" rot="16200000">
            <a:off x="668194" y="2235395"/>
            <a:ext cx="748391" cy="197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0" name="Shape 70"/>
          <p:cNvSpPr/>
          <p:nvPr/>
        </p:nvSpPr>
        <p:spPr>
          <a:xfrm flipH="1" rot="16200000">
            <a:off x="251347" y="2455684"/>
            <a:ext cx="1540034" cy="526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1" name="Shape 71"/>
          <p:cNvSpPr/>
          <p:nvPr/>
        </p:nvSpPr>
        <p:spPr>
          <a:xfrm flipH="1" rot="16200000">
            <a:off x="-160598" y="2682724"/>
            <a:ext cx="2314078" cy="859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grpSp>
        <p:nvGrpSpPr>
          <p:cNvPr id="74" name="Group 74"/>
          <p:cNvGrpSpPr/>
          <p:nvPr/>
        </p:nvGrpSpPr>
        <p:grpSpPr>
          <a:xfrm>
            <a:off x="1680364" y="4017464"/>
            <a:ext cx="3287303" cy="504126"/>
            <a:chOff x="0" y="0"/>
            <a:chExt cx="3287301" cy="504124"/>
          </a:xfrm>
        </p:grpSpPr>
        <p:sp>
          <p:nvSpPr>
            <p:cNvPr id="72" name="Shape 72"/>
            <p:cNvSpPr/>
            <p:nvPr/>
          </p:nvSpPr>
          <p:spPr>
            <a:xfrm>
              <a:off x="-1" y="0"/>
              <a:ext cx="3132400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21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79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73" name="Shape 73"/>
            <p:cNvSpPr/>
            <p:nvPr/>
          </p:nvSpPr>
          <p:spPr>
            <a:xfrm>
              <a:off x="238924" y="169512"/>
              <a:ext cx="304837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Продажа доли работникам</a:t>
              </a:r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1402499" y="2456525"/>
            <a:ext cx="3539679" cy="504126"/>
            <a:chOff x="0" y="0"/>
            <a:chExt cx="3539678" cy="504124"/>
          </a:xfrm>
        </p:grpSpPr>
        <p:sp>
          <p:nvSpPr>
            <p:cNvPr id="75" name="Shape 75"/>
            <p:cNvSpPr/>
            <p:nvPr/>
          </p:nvSpPr>
          <p:spPr>
            <a:xfrm>
              <a:off x="0" y="0"/>
              <a:ext cx="3409390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68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32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76" name="Shape 76"/>
            <p:cNvSpPr/>
            <p:nvPr/>
          </p:nvSpPr>
          <p:spPr>
            <a:xfrm>
              <a:off x="214310" y="169512"/>
              <a:ext cx="3325369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Продажа доли соучредителям</a:t>
              </a:r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1542525" y="3236995"/>
            <a:ext cx="3400525" cy="504126"/>
            <a:chOff x="0" y="0"/>
            <a:chExt cx="3400524" cy="504124"/>
          </a:xfrm>
        </p:grpSpPr>
        <p:sp>
          <p:nvSpPr>
            <p:cNvPr id="78" name="Shape 78"/>
            <p:cNvSpPr/>
            <p:nvPr/>
          </p:nvSpPr>
          <p:spPr>
            <a:xfrm>
              <a:off x="-1" y="0"/>
              <a:ext cx="3270238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4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5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79" name="Shape 79"/>
            <p:cNvSpPr/>
            <p:nvPr/>
          </p:nvSpPr>
          <p:spPr>
            <a:xfrm>
              <a:off x="214310" y="169512"/>
              <a:ext cx="3186215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Продажа доли менеджменту</a:t>
              </a:r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1141384" y="2456525"/>
            <a:ext cx="376055" cy="504127"/>
            <a:chOff x="0" y="0"/>
            <a:chExt cx="376054" cy="504126"/>
          </a:xfrm>
        </p:grpSpPr>
        <p:sp>
          <p:nvSpPr>
            <p:cNvPr id="81" name="Shape 81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2" name="Shape 82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86" name="Group 86"/>
          <p:cNvGrpSpPr/>
          <p:nvPr/>
        </p:nvGrpSpPr>
        <p:grpSpPr>
          <a:xfrm>
            <a:off x="1284720" y="3236994"/>
            <a:ext cx="376056" cy="504127"/>
            <a:chOff x="0" y="0"/>
            <a:chExt cx="376054" cy="504126"/>
          </a:xfrm>
        </p:grpSpPr>
        <p:sp>
          <p:nvSpPr>
            <p:cNvPr id="84" name="Shape 84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5" name="Shape 85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89" name="Group 89"/>
          <p:cNvGrpSpPr/>
          <p:nvPr/>
        </p:nvGrpSpPr>
        <p:grpSpPr>
          <a:xfrm>
            <a:off x="1426205" y="4017464"/>
            <a:ext cx="376055" cy="504127"/>
            <a:chOff x="0" y="0"/>
            <a:chExt cx="376054" cy="504126"/>
          </a:xfrm>
        </p:grpSpPr>
        <p:sp>
          <p:nvSpPr>
            <p:cNvPr id="87" name="Shape 87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8" name="Shape 88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grpSp>
        <p:nvGrpSpPr>
          <p:cNvPr id="92" name="Group 92"/>
          <p:cNvGrpSpPr/>
          <p:nvPr/>
        </p:nvGrpSpPr>
        <p:grpSpPr>
          <a:xfrm>
            <a:off x="6676022" y="4797935"/>
            <a:ext cx="3227476" cy="504126"/>
            <a:chOff x="0" y="0"/>
            <a:chExt cx="3227475" cy="504124"/>
          </a:xfrm>
        </p:grpSpPr>
        <p:sp>
          <p:nvSpPr>
            <p:cNvPr id="90" name="Shape 90"/>
            <p:cNvSpPr/>
            <p:nvPr/>
          </p:nvSpPr>
          <p:spPr>
            <a:xfrm>
              <a:off x="0" y="0"/>
              <a:ext cx="2949501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8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61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91" name="Shape 91"/>
            <p:cNvSpPr/>
            <p:nvPr/>
          </p:nvSpPr>
          <p:spPr>
            <a:xfrm>
              <a:off x="361996" y="169512"/>
              <a:ext cx="2865480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Рекапитализация</a:t>
              </a:r>
            </a:p>
          </p:txBody>
        </p:sp>
      </p:grpSp>
      <p:grpSp>
        <p:nvGrpSpPr>
          <p:cNvPr id="95" name="Group 95"/>
          <p:cNvGrpSpPr/>
          <p:nvPr/>
        </p:nvGrpSpPr>
        <p:grpSpPr>
          <a:xfrm>
            <a:off x="6481302" y="4797935"/>
            <a:ext cx="393275" cy="505486"/>
            <a:chOff x="0" y="0"/>
            <a:chExt cx="393274" cy="505484"/>
          </a:xfrm>
        </p:grpSpPr>
        <p:sp>
          <p:nvSpPr>
            <p:cNvPr id="93" name="Shape 93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94" name="Shape 94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96" name="Shape 96"/>
          <p:cNvSpPr/>
          <p:nvPr/>
        </p:nvSpPr>
        <p:spPr>
          <a:xfrm flipH="1" rot="16200000">
            <a:off x="4302733" y="2872108"/>
            <a:ext cx="3076947" cy="1280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grpSp>
        <p:nvGrpSpPr>
          <p:cNvPr id="99" name="Group 99"/>
          <p:cNvGrpSpPr/>
          <p:nvPr/>
        </p:nvGrpSpPr>
        <p:grpSpPr>
          <a:xfrm>
            <a:off x="1810871" y="4797935"/>
            <a:ext cx="3142466" cy="504126"/>
            <a:chOff x="0" y="0"/>
            <a:chExt cx="3142465" cy="504124"/>
          </a:xfrm>
        </p:grpSpPr>
        <p:sp>
          <p:nvSpPr>
            <p:cNvPr id="97" name="Shape 97"/>
            <p:cNvSpPr/>
            <p:nvPr/>
          </p:nvSpPr>
          <p:spPr>
            <a:xfrm>
              <a:off x="0" y="0"/>
              <a:ext cx="2999870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9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60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98" name="Shape 98"/>
            <p:cNvSpPr/>
            <p:nvPr/>
          </p:nvSpPr>
          <p:spPr>
            <a:xfrm>
              <a:off x="226617" y="169512"/>
              <a:ext cx="2915849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Рефинансирование</a:t>
              </a:r>
            </a:p>
          </p:txBody>
        </p:sp>
      </p:grpSp>
      <p:grpSp>
        <p:nvGrpSpPr>
          <p:cNvPr id="102" name="Group 102"/>
          <p:cNvGrpSpPr/>
          <p:nvPr/>
        </p:nvGrpSpPr>
        <p:grpSpPr>
          <a:xfrm>
            <a:off x="1556710" y="4797935"/>
            <a:ext cx="375812" cy="504127"/>
            <a:chOff x="0" y="0"/>
            <a:chExt cx="375810" cy="504126"/>
          </a:xfrm>
        </p:grpSpPr>
        <p:sp>
          <p:nvSpPr>
            <p:cNvPr id="100" name="Shape 100"/>
            <p:cNvSpPr/>
            <p:nvPr/>
          </p:nvSpPr>
          <p:spPr>
            <a:xfrm>
              <a:off x="0" y="-1"/>
              <a:ext cx="375811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4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1" name="Shape 101"/>
            <p:cNvSpPr/>
            <p:nvPr/>
          </p:nvSpPr>
          <p:spPr>
            <a:xfrm rot="5400000">
              <a:off x="31317" y="137763"/>
              <a:ext cx="313176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103" name="Shape 103"/>
          <p:cNvSpPr/>
          <p:nvPr/>
        </p:nvSpPr>
        <p:spPr>
          <a:xfrm flipH="1" rot="16200000">
            <a:off x="-557667" y="2935621"/>
            <a:ext cx="3053367" cy="11753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