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9906000" cy="6858000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 b="def" i="def"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7" name="Shape 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Титульный слайд">
    <p:bg>
      <p:bgPr>
        <a:solidFill>
          <a:srgbClr val="ECF0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 t="0" r="0" b="0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2">
            <a:extLst/>
          </a:blip>
          <a:srcRect l="3726" t="0" r="16151" b="0"/>
          <a:stretch>
            <a:fillRect/>
          </a:stretch>
        </p:blipFill>
        <p:spPr>
          <a:xfrm flipH="1" rot="10800000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pc="-36" sz="9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6" sz="900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7" name="Shape 7"/>
          <p:cNvSpPr/>
          <p:nvPr/>
        </p:nvSpPr>
        <p:spPr>
          <a:xfrm>
            <a:off x="7879785" y="202613"/>
            <a:ext cx="1431219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9" sz="15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9" sz="1500">
                <a:solidFill>
                  <a:srgbClr val="054D7E"/>
                </a:solidFill>
              </a:rPr>
              <a:t>Company name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8" name="Shape 8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9" name="Shape 9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  <p:sp>
        <p:nvSpPr>
          <p:cNvPr id="11" name="Shape 11"/>
          <p:cNvSpPr/>
          <p:nvPr>
            <p:ph type="sldNum" sz="quarter" idx="2"/>
          </p:nvPr>
        </p:nvSpPr>
        <p:spPr>
          <a:xfrm>
            <a:off x="9376109" y="6469027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b="1" sz="1000"/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</p:sldLayoutIdLst>
  <p:transition spd="med" advClick="1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b="1" sz="2000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b="1" sz="2000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9pPr>
    </p:bodyStyle>
    <p:otherStyle>
      <a:lvl1pPr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sldNum" sz="quarter" idx="2"/>
          </p:nvPr>
        </p:nvSpPr>
        <p:spPr>
          <a:xfrm>
            <a:off x="9376109" y="6374751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20" name="Shape 20"/>
          <p:cNvSpPr/>
          <p:nvPr/>
        </p:nvSpPr>
        <p:spPr>
          <a:xfrm>
            <a:off x="1113754" y="2921376"/>
            <a:ext cx="1346693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2" sz="1300">
                <a:solidFill>
                  <a:srgbClr val="1F497D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2" sz="1300">
                <a:solidFill>
                  <a:srgbClr val="1F497D"/>
                </a:solidFill>
              </a:rPr>
              <a:t>Terms of the deal</a:t>
            </a:r>
          </a:p>
        </p:txBody>
      </p:sp>
      <p:sp>
        <p:nvSpPr>
          <p:cNvPr id="21" name="Shape 21"/>
          <p:cNvSpPr/>
          <p:nvPr/>
        </p:nvSpPr>
        <p:spPr>
          <a:xfrm>
            <a:off x="5179625" y="3279192"/>
            <a:ext cx="3909158" cy="2758463"/>
          </a:xfrm>
          <a:prstGeom prst="rect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2" name="Shape 22"/>
          <p:cNvSpPr/>
          <p:nvPr/>
        </p:nvSpPr>
        <p:spPr>
          <a:xfrm>
            <a:off x="5319879" y="2920477"/>
            <a:ext cx="3628650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85000"/>
              </a:lnSpc>
              <a:defRPr b="1" spc="-52" sz="1300">
                <a:solidFill>
                  <a:srgbClr val="005878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2" sz="1300">
                <a:solidFill>
                  <a:srgbClr val="005878"/>
                </a:solidFill>
              </a:rPr>
              <a:t>Values</a:t>
            </a:r>
          </a:p>
        </p:txBody>
      </p:sp>
      <p:sp>
        <p:nvSpPr>
          <p:cNvPr id="23" name="Shape 23"/>
          <p:cNvSpPr/>
          <p:nvPr>
            <p:ph type="body" idx="4294967295"/>
          </p:nvPr>
        </p:nvSpPr>
        <p:spPr>
          <a:xfrm>
            <a:off x="240295" y="431801"/>
            <a:ext cx="9407439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910560">
              <a:defRPr sz="1900"/>
            </a:lvl1pPr>
          </a:lstStyle>
          <a:p>
            <a:pPr lvl="0">
              <a:defRPr b="0" sz="1800"/>
            </a:pPr>
            <a:r>
              <a:rPr b="1" sz="1900"/>
              <a:t>Exit Strategy</a:t>
            </a:r>
          </a:p>
        </p:txBody>
      </p:sp>
      <p:sp>
        <p:nvSpPr>
          <p:cNvPr id="24" name="Shape 24"/>
          <p:cNvSpPr/>
          <p:nvPr/>
        </p:nvSpPr>
        <p:spPr>
          <a:xfrm>
            <a:off x="1502251" y="1296203"/>
            <a:ext cx="6883527" cy="875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530" tIns="45530" rIns="45530" bIns="45530">
            <a:spAutoFit/>
          </a:bodyPr>
          <a:lstStyle/>
          <a:p>
            <a:pPr lvl="0" marL="180214" indent="-180214" algn="just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Exit strategy option: (IPO, Management</a:t>
            </a:r>
            <a:r>
              <a:rPr sz="1200"/>
              <a:t>/</a:t>
            </a:r>
            <a:r>
              <a:rPr sz="1200"/>
              <a:t>employees buyout, M&amp;A, shareholder buy back, sale to a strategic investor)</a:t>
            </a:r>
            <a:r>
              <a:rPr sz="1200"/>
              <a:t> </a:t>
            </a:r>
            <a:endParaRPr sz="1200"/>
          </a:p>
          <a:p>
            <a:pPr lvl="0" marL="180214" indent="-180214" algn="just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Estimated EV: </a:t>
            </a:r>
            <a:r>
              <a:rPr sz="1200"/>
              <a:t>???-???</a:t>
            </a:r>
            <a:endParaRPr sz="1200"/>
          </a:p>
          <a:p>
            <a:pPr lvl="0" marL="180214" indent="-180214" algn="just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Estimated project’s IRR:</a:t>
            </a:r>
            <a:r>
              <a:rPr sz="1200"/>
              <a:t> ???-???</a:t>
            </a:r>
          </a:p>
        </p:txBody>
      </p:sp>
      <p:sp>
        <p:nvSpPr>
          <p:cNvPr id="25" name="Shape 25"/>
          <p:cNvSpPr/>
          <p:nvPr/>
        </p:nvSpPr>
        <p:spPr>
          <a:xfrm>
            <a:off x="1141884" y="4908101"/>
            <a:ext cx="9232452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100"/>
            </a:lvl1pPr>
          </a:lstStyle>
          <a:p>
            <a:pPr lvl="0">
              <a:defRPr sz="1800"/>
            </a:pPr>
            <a:r>
              <a:rPr sz="1100"/>
              <a:t>Potential buyer</a:t>
            </a:r>
          </a:p>
        </p:txBody>
      </p:sp>
      <p:sp>
        <p:nvSpPr>
          <p:cNvPr id="26" name="Shape 26"/>
          <p:cNvSpPr/>
          <p:nvPr/>
        </p:nvSpPr>
        <p:spPr>
          <a:xfrm>
            <a:off x="1141878" y="4269891"/>
            <a:ext cx="9232463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/>
            <a:r>
              <a:rPr sz="1100"/>
              <a:t>Estimated exit period </a:t>
            </a:r>
            <a:r>
              <a:rPr sz="1100"/>
              <a:t>	</a:t>
            </a:r>
          </a:p>
        </p:txBody>
      </p:sp>
      <p:sp>
        <p:nvSpPr>
          <p:cNvPr id="27" name="Shape 27"/>
          <p:cNvSpPr/>
          <p:nvPr/>
        </p:nvSpPr>
        <p:spPr>
          <a:xfrm>
            <a:off x="1143378" y="5218498"/>
            <a:ext cx="9229463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100"/>
            </a:lvl1pPr>
          </a:lstStyle>
          <a:p>
            <a:pPr lvl="0">
              <a:defRPr sz="1800"/>
            </a:pPr>
            <a:r>
              <a:rPr sz="1100"/>
              <a:t>Estimated EV</a:t>
            </a:r>
          </a:p>
        </p:txBody>
      </p:sp>
      <p:sp>
        <p:nvSpPr>
          <p:cNvPr id="28" name="Shape 28"/>
          <p:cNvSpPr/>
          <p:nvPr/>
        </p:nvSpPr>
        <p:spPr>
          <a:xfrm>
            <a:off x="1141884" y="4595067"/>
            <a:ext cx="9232452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100"/>
            </a:lvl1pPr>
          </a:lstStyle>
          <a:p>
            <a:pPr lvl="0">
              <a:defRPr sz="1800"/>
            </a:pPr>
            <a:r>
              <a:rPr sz="1100"/>
              <a:t>Exit options</a:t>
            </a:r>
          </a:p>
        </p:txBody>
      </p:sp>
      <p:sp>
        <p:nvSpPr>
          <p:cNvPr id="29" name="Shape 29"/>
          <p:cNvSpPr/>
          <p:nvPr/>
        </p:nvSpPr>
        <p:spPr>
          <a:xfrm>
            <a:off x="1141884" y="5506012"/>
            <a:ext cx="9232452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100"/>
            </a:lvl1pPr>
          </a:lstStyle>
          <a:p>
            <a:pPr lvl="0">
              <a:defRPr sz="1800"/>
            </a:pPr>
            <a:r>
              <a:rPr sz="1100"/>
              <a:t>Estimated project’s IRR</a:t>
            </a:r>
          </a:p>
        </p:txBody>
      </p:sp>
      <p:sp>
        <p:nvSpPr>
          <p:cNvPr id="30" name="Shape 30"/>
          <p:cNvSpPr/>
          <p:nvPr/>
        </p:nvSpPr>
        <p:spPr>
          <a:xfrm>
            <a:off x="1141884" y="3965268"/>
            <a:ext cx="9232452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100"/>
            </a:lvl1pPr>
          </a:lstStyle>
          <a:p>
            <a:pPr lvl="0">
              <a:defRPr sz="1800"/>
            </a:pPr>
            <a:r>
              <a:rPr sz="1100"/>
              <a:t>IRR for investor</a:t>
            </a:r>
          </a:p>
        </p:txBody>
      </p:sp>
      <p:sp>
        <p:nvSpPr>
          <p:cNvPr id="31" name="Shape 31"/>
          <p:cNvSpPr/>
          <p:nvPr/>
        </p:nvSpPr>
        <p:spPr>
          <a:xfrm>
            <a:off x="1141878" y="3638608"/>
            <a:ext cx="9232463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Investor’s stock value</a:t>
            </a:r>
          </a:p>
        </p:txBody>
      </p:sp>
      <p:sp>
        <p:nvSpPr>
          <p:cNvPr id="32" name="Shape 32"/>
          <p:cNvSpPr/>
          <p:nvPr/>
        </p:nvSpPr>
        <p:spPr>
          <a:xfrm>
            <a:off x="4774058" y="3640093"/>
            <a:ext cx="4720291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100"/>
            </a:lvl1pPr>
          </a:lstStyle>
          <a:p>
            <a:pPr lvl="0">
              <a:defRPr sz="1800"/>
            </a:pPr>
            <a:r>
              <a:rPr sz="1100"/>
              <a:t>???</a:t>
            </a:r>
          </a:p>
        </p:txBody>
      </p:sp>
      <p:sp>
        <p:nvSpPr>
          <p:cNvPr id="33" name="Shape 33"/>
          <p:cNvSpPr/>
          <p:nvPr/>
        </p:nvSpPr>
        <p:spPr>
          <a:xfrm>
            <a:off x="4774058" y="3957593"/>
            <a:ext cx="4720291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100"/>
            </a:lvl1pPr>
          </a:lstStyle>
          <a:p>
            <a:pPr lvl="0">
              <a:defRPr sz="1800"/>
            </a:pPr>
            <a:r>
              <a:rPr sz="1100"/>
              <a:t>???</a:t>
            </a:r>
          </a:p>
        </p:txBody>
      </p:sp>
      <p:sp>
        <p:nvSpPr>
          <p:cNvPr id="34" name="Shape 34"/>
          <p:cNvSpPr/>
          <p:nvPr/>
        </p:nvSpPr>
        <p:spPr>
          <a:xfrm>
            <a:off x="4774058" y="4279705"/>
            <a:ext cx="4720291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100"/>
            </a:lvl1pPr>
          </a:lstStyle>
          <a:p>
            <a:pPr lvl="0">
              <a:defRPr sz="1800"/>
            </a:pPr>
            <a:r>
              <a:rPr sz="1100"/>
              <a:t>???</a:t>
            </a:r>
          </a:p>
        </p:txBody>
      </p:sp>
      <p:sp>
        <p:nvSpPr>
          <p:cNvPr id="35" name="Shape 35"/>
          <p:cNvSpPr/>
          <p:nvPr/>
        </p:nvSpPr>
        <p:spPr>
          <a:xfrm>
            <a:off x="4774058" y="4588996"/>
            <a:ext cx="4720291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100"/>
            </a:lvl1pPr>
          </a:lstStyle>
          <a:p>
            <a:pPr lvl="0">
              <a:defRPr sz="1800"/>
            </a:pPr>
            <a:r>
              <a:rPr sz="1100"/>
              <a:t>???</a:t>
            </a:r>
          </a:p>
        </p:txBody>
      </p:sp>
      <p:sp>
        <p:nvSpPr>
          <p:cNvPr id="36" name="Shape 36"/>
          <p:cNvSpPr/>
          <p:nvPr/>
        </p:nvSpPr>
        <p:spPr>
          <a:xfrm>
            <a:off x="4774058" y="4919779"/>
            <a:ext cx="4720291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100"/>
            </a:lvl1pPr>
          </a:lstStyle>
          <a:p>
            <a:pPr lvl="0">
              <a:defRPr sz="1800"/>
            </a:pPr>
            <a:r>
              <a:rPr sz="1100"/>
              <a:t>???</a:t>
            </a:r>
          </a:p>
        </p:txBody>
      </p:sp>
      <p:sp>
        <p:nvSpPr>
          <p:cNvPr id="37" name="Shape 37"/>
          <p:cNvSpPr/>
          <p:nvPr/>
        </p:nvSpPr>
        <p:spPr>
          <a:xfrm>
            <a:off x="4774058" y="5208684"/>
            <a:ext cx="4720291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100"/>
            </a:lvl1pPr>
          </a:lstStyle>
          <a:p>
            <a:pPr lvl="0">
              <a:defRPr sz="1800"/>
            </a:pPr>
            <a:r>
              <a:rPr sz="1100"/>
              <a:t>???</a:t>
            </a:r>
          </a:p>
        </p:txBody>
      </p:sp>
      <p:sp>
        <p:nvSpPr>
          <p:cNvPr id="38" name="Shape 38"/>
          <p:cNvSpPr/>
          <p:nvPr/>
        </p:nvSpPr>
        <p:spPr>
          <a:xfrm>
            <a:off x="4774058" y="5506012"/>
            <a:ext cx="4720291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100"/>
            </a:lvl1pPr>
          </a:lstStyle>
          <a:p>
            <a:pPr lvl="0">
              <a:defRPr sz="1800"/>
            </a:pPr>
            <a:r>
              <a:rPr sz="1100"/>
              <a:t>???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grpSp>
        <p:nvGrpSpPr>
          <p:cNvPr id="43" name="Group 43"/>
          <p:cNvGrpSpPr/>
          <p:nvPr/>
        </p:nvGrpSpPr>
        <p:grpSpPr>
          <a:xfrm>
            <a:off x="5051960" y="1631082"/>
            <a:ext cx="4573566" cy="365558"/>
            <a:chOff x="0" y="0"/>
            <a:chExt cx="4573564" cy="365556"/>
          </a:xfrm>
        </p:grpSpPr>
        <p:sp>
          <p:nvSpPr>
            <p:cNvPr id="41" name="Shape 41"/>
            <p:cNvSpPr/>
            <p:nvPr/>
          </p:nvSpPr>
          <p:spPr>
            <a:xfrm>
              <a:off x="-1" y="-1"/>
              <a:ext cx="4573566" cy="365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925" y="0"/>
                  </a:lnTo>
                  <a:lnTo>
                    <a:pt x="21600" y="8443"/>
                  </a:lnTo>
                  <a:lnTo>
                    <a:pt x="21600" y="21600"/>
                  </a:lnTo>
                  <a:lnTo>
                    <a:pt x="675" y="21600"/>
                  </a:lnTo>
                  <a:lnTo>
                    <a:pt x="0" y="13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3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2" name="Shape 42"/>
            <p:cNvSpPr/>
            <p:nvPr/>
          </p:nvSpPr>
          <p:spPr>
            <a:xfrm>
              <a:off x="71445" y="35458"/>
              <a:ext cx="4430674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3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300">
                  <a:solidFill>
                    <a:srgbClr val="FFFFFF"/>
                  </a:solidFill>
                </a:rPr>
                <a:t>External sale</a:t>
              </a:r>
            </a:p>
          </p:txBody>
        </p:sp>
      </p:grpSp>
      <p:sp>
        <p:nvSpPr>
          <p:cNvPr id="44" name="Shape 44"/>
          <p:cNvSpPr/>
          <p:nvPr/>
        </p:nvSpPr>
        <p:spPr>
          <a:xfrm flipH="1" rot="16200000">
            <a:off x="5539223" y="2258371"/>
            <a:ext cx="788189" cy="1821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45" name="Shape 45"/>
          <p:cNvSpPr/>
          <p:nvPr/>
        </p:nvSpPr>
        <p:spPr>
          <a:xfrm flipH="1" rot="16200000">
            <a:off x="5137458" y="2489091"/>
            <a:ext cx="1515949" cy="531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46" name="Shape 46"/>
          <p:cNvSpPr/>
          <p:nvPr/>
        </p:nvSpPr>
        <p:spPr>
          <a:xfrm flipH="1" rot="16200000">
            <a:off x="4706708" y="2690826"/>
            <a:ext cx="2307902" cy="873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grpSp>
        <p:nvGrpSpPr>
          <p:cNvPr id="49" name="Group 49"/>
          <p:cNvGrpSpPr/>
          <p:nvPr/>
        </p:nvGrpSpPr>
        <p:grpSpPr>
          <a:xfrm>
            <a:off x="6492235" y="4028888"/>
            <a:ext cx="3398958" cy="504126"/>
            <a:chOff x="0" y="0"/>
            <a:chExt cx="3398957" cy="504124"/>
          </a:xfrm>
        </p:grpSpPr>
        <p:sp>
          <p:nvSpPr>
            <p:cNvPr id="47" name="Shape 47"/>
            <p:cNvSpPr/>
            <p:nvPr/>
          </p:nvSpPr>
          <p:spPr>
            <a:xfrm>
              <a:off x="-1" y="0"/>
              <a:ext cx="3133292" cy="504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021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579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pPr>
            </a:p>
          </p:txBody>
        </p:sp>
        <p:sp>
          <p:nvSpPr>
            <p:cNvPr id="48" name="Shape 48"/>
            <p:cNvSpPr/>
            <p:nvPr/>
          </p:nvSpPr>
          <p:spPr>
            <a:xfrm>
              <a:off x="349689" y="169512"/>
              <a:ext cx="3049269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>
                  <a:solidFill>
                    <a:srgbClr val="1F497D"/>
                  </a:solidFill>
                </a:rPr>
                <a:t>Initial Public Offer</a:t>
              </a:r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6216189" y="2490796"/>
            <a:ext cx="3621325" cy="504126"/>
            <a:chOff x="0" y="0"/>
            <a:chExt cx="3621323" cy="504124"/>
          </a:xfrm>
        </p:grpSpPr>
        <p:sp>
          <p:nvSpPr>
            <p:cNvPr id="50" name="Shape 50"/>
            <p:cNvSpPr/>
            <p:nvPr/>
          </p:nvSpPr>
          <p:spPr>
            <a:xfrm>
              <a:off x="0" y="0"/>
              <a:ext cx="3409335" cy="504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068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532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pPr>
            </a:p>
          </p:txBody>
        </p:sp>
        <p:sp>
          <p:nvSpPr>
            <p:cNvPr id="51" name="Shape 51"/>
            <p:cNvSpPr/>
            <p:nvPr/>
          </p:nvSpPr>
          <p:spPr>
            <a:xfrm>
              <a:off x="296011" y="169512"/>
              <a:ext cx="3325313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>
                  <a:solidFill>
                    <a:srgbClr val="1F497D"/>
                  </a:solidFill>
                </a:rPr>
                <a:t>Third party sale</a:t>
              </a:r>
            </a:p>
          </p:txBody>
        </p:sp>
      </p:grpSp>
      <p:grpSp>
        <p:nvGrpSpPr>
          <p:cNvPr id="55" name="Group 55"/>
          <p:cNvGrpSpPr/>
          <p:nvPr/>
        </p:nvGrpSpPr>
        <p:grpSpPr>
          <a:xfrm>
            <a:off x="6356005" y="3259842"/>
            <a:ext cx="3522880" cy="504126"/>
            <a:chOff x="0" y="0"/>
            <a:chExt cx="3522879" cy="504124"/>
          </a:xfrm>
        </p:grpSpPr>
        <p:sp>
          <p:nvSpPr>
            <p:cNvPr id="53" name="Shape 53"/>
            <p:cNvSpPr/>
            <p:nvPr/>
          </p:nvSpPr>
          <p:spPr>
            <a:xfrm>
              <a:off x="-1" y="0"/>
              <a:ext cx="3269521" cy="504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045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555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pPr>
            </a:p>
          </p:txBody>
        </p:sp>
        <p:sp>
          <p:nvSpPr>
            <p:cNvPr id="54" name="Shape 54"/>
            <p:cNvSpPr/>
            <p:nvPr/>
          </p:nvSpPr>
          <p:spPr>
            <a:xfrm>
              <a:off x="337381" y="169512"/>
              <a:ext cx="3185499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>
                  <a:solidFill>
                    <a:srgbClr val="1F497D"/>
                  </a:solidFill>
                </a:rPr>
                <a:t>Mergers &amp; Aquisitions</a:t>
              </a:r>
            </a:p>
          </p:txBody>
        </p:sp>
      </p:grpSp>
      <p:grpSp>
        <p:nvGrpSpPr>
          <p:cNvPr id="58" name="Group 58"/>
          <p:cNvGrpSpPr/>
          <p:nvPr/>
        </p:nvGrpSpPr>
        <p:grpSpPr>
          <a:xfrm>
            <a:off x="6024391" y="2490796"/>
            <a:ext cx="393275" cy="505486"/>
            <a:chOff x="0" y="0"/>
            <a:chExt cx="393274" cy="505484"/>
          </a:xfrm>
        </p:grpSpPr>
        <p:sp>
          <p:nvSpPr>
            <p:cNvPr id="56" name="Shape 56"/>
            <p:cNvSpPr/>
            <p:nvPr/>
          </p:nvSpPr>
          <p:spPr>
            <a:xfrm>
              <a:off x="-1" y="0"/>
              <a:ext cx="393276" cy="50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801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7" name="Shape 57"/>
            <p:cNvSpPr/>
            <p:nvPr/>
          </p:nvSpPr>
          <p:spPr>
            <a:xfrm rot="5400000">
              <a:off x="32772" y="138442"/>
              <a:ext cx="32773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</a:t>
              </a:r>
            </a:p>
          </p:txBody>
        </p:sp>
      </p:grpSp>
      <p:grpSp>
        <p:nvGrpSpPr>
          <p:cNvPr id="61" name="Group 61"/>
          <p:cNvGrpSpPr/>
          <p:nvPr/>
        </p:nvGrpSpPr>
        <p:grpSpPr>
          <a:xfrm>
            <a:off x="6160953" y="3259842"/>
            <a:ext cx="393275" cy="505486"/>
            <a:chOff x="0" y="0"/>
            <a:chExt cx="393274" cy="505484"/>
          </a:xfrm>
        </p:grpSpPr>
        <p:sp>
          <p:nvSpPr>
            <p:cNvPr id="59" name="Shape 59"/>
            <p:cNvSpPr/>
            <p:nvPr/>
          </p:nvSpPr>
          <p:spPr>
            <a:xfrm>
              <a:off x="-1" y="0"/>
              <a:ext cx="393276" cy="50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801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60" name="Shape 60"/>
            <p:cNvSpPr/>
            <p:nvPr/>
          </p:nvSpPr>
          <p:spPr>
            <a:xfrm rot="5400000">
              <a:off x="32772" y="138442"/>
              <a:ext cx="32773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</a:t>
              </a:r>
            </a:p>
          </p:txBody>
        </p:sp>
      </p:grpSp>
      <p:grpSp>
        <p:nvGrpSpPr>
          <p:cNvPr id="64" name="Group 64"/>
          <p:cNvGrpSpPr/>
          <p:nvPr/>
        </p:nvGrpSpPr>
        <p:grpSpPr>
          <a:xfrm>
            <a:off x="6297512" y="4028888"/>
            <a:ext cx="393275" cy="505486"/>
            <a:chOff x="0" y="0"/>
            <a:chExt cx="393274" cy="505484"/>
          </a:xfrm>
        </p:grpSpPr>
        <p:sp>
          <p:nvSpPr>
            <p:cNvPr id="62" name="Shape 62"/>
            <p:cNvSpPr/>
            <p:nvPr/>
          </p:nvSpPr>
          <p:spPr>
            <a:xfrm>
              <a:off x="-1" y="0"/>
              <a:ext cx="393276" cy="50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801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63" name="Shape 63"/>
            <p:cNvSpPr/>
            <p:nvPr/>
          </p:nvSpPr>
          <p:spPr>
            <a:xfrm rot="5400000">
              <a:off x="32772" y="138442"/>
              <a:ext cx="32773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III</a:t>
              </a:r>
            </a:p>
          </p:txBody>
        </p:sp>
      </p:grpSp>
      <p:grpSp>
        <p:nvGrpSpPr>
          <p:cNvPr id="67" name="Group 67"/>
          <p:cNvGrpSpPr/>
          <p:nvPr/>
        </p:nvGrpSpPr>
        <p:grpSpPr>
          <a:xfrm>
            <a:off x="239198" y="1631082"/>
            <a:ext cx="4573566" cy="365558"/>
            <a:chOff x="0" y="0"/>
            <a:chExt cx="4573564" cy="365556"/>
          </a:xfrm>
        </p:grpSpPr>
        <p:sp>
          <p:nvSpPr>
            <p:cNvPr id="65" name="Shape 65"/>
            <p:cNvSpPr/>
            <p:nvPr/>
          </p:nvSpPr>
          <p:spPr>
            <a:xfrm>
              <a:off x="-1" y="-1"/>
              <a:ext cx="4573566" cy="365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925" y="0"/>
                  </a:lnTo>
                  <a:lnTo>
                    <a:pt x="21600" y="8443"/>
                  </a:lnTo>
                  <a:lnTo>
                    <a:pt x="21600" y="21600"/>
                  </a:lnTo>
                  <a:lnTo>
                    <a:pt x="675" y="21600"/>
                  </a:lnTo>
                  <a:lnTo>
                    <a:pt x="0" y="13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b="1" sz="13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66" name="Shape 66"/>
            <p:cNvSpPr/>
            <p:nvPr/>
          </p:nvSpPr>
          <p:spPr>
            <a:xfrm>
              <a:off x="71445" y="35458"/>
              <a:ext cx="4430674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b="1" sz="13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300">
                  <a:solidFill>
                    <a:srgbClr val="FFFFFF"/>
                  </a:solidFill>
                </a:rPr>
                <a:t>              Internal sale</a:t>
              </a:r>
            </a:p>
          </p:txBody>
        </p:sp>
      </p:grpSp>
      <p:sp>
        <p:nvSpPr>
          <p:cNvPr id="68" name="Shape 68"/>
          <p:cNvSpPr/>
          <p:nvPr/>
        </p:nvSpPr>
        <p:spPr>
          <a:xfrm flipH="1" rot="16200000">
            <a:off x="668194" y="2235395"/>
            <a:ext cx="748391" cy="197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69" name="Shape 69"/>
          <p:cNvSpPr/>
          <p:nvPr/>
        </p:nvSpPr>
        <p:spPr>
          <a:xfrm flipH="1" rot="16200000">
            <a:off x="251347" y="2455684"/>
            <a:ext cx="1540034" cy="5267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70" name="Shape 70"/>
          <p:cNvSpPr/>
          <p:nvPr/>
        </p:nvSpPr>
        <p:spPr>
          <a:xfrm flipH="1" rot="16200000">
            <a:off x="-160598" y="2682724"/>
            <a:ext cx="2314078" cy="8595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grpSp>
        <p:nvGrpSpPr>
          <p:cNvPr id="73" name="Group 73"/>
          <p:cNvGrpSpPr/>
          <p:nvPr/>
        </p:nvGrpSpPr>
        <p:grpSpPr>
          <a:xfrm>
            <a:off x="1680364" y="4017464"/>
            <a:ext cx="3293589" cy="504126"/>
            <a:chOff x="0" y="0"/>
            <a:chExt cx="3293587" cy="504124"/>
          </a:xfrm>
        </p:grpSpPr>
        <p:sp>
          <p:nvSpPr>
            <p:cNvPr id="71" name="Shape 71"/>
            <p:cNvSpPr/>
            <p:nvPr/>
          </p:nvSpPr>
          <p:spPr>
            <a:xfrm>
              <a:off x="-1" y="0"/>
              <a:ext cx="3132400" cy="504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021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579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70000"/>
                </a:lnSpc>
                <a:defRPr sz="1100">
                  <a:solidFill>
                    <a:srgbClr val="1F497D"/>
                  </a:solidFill>
                </a:defRPr>
              </a:pPr>
            </a:p>
          </p:txBody>
        </p:sp>
        <p:sp>
          <p:nvSpPr>
            <p:cNvPr id="72" name="Shape 72"/>
            <p:cNvSpPr/>
            <p:nvPr/>
          </p:nvSpPr>
          <p:spPr>
            <a:xfrm>
              <a:off x="245210" y="169512"/>
              <a:ext cx="3048378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70000"/>
                </a:lnSpc>
                <a:defRPr sz="1100">
                  <a:solidFill>
                    <a:srgbClr val="1F497D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>
                  <a:solidFill>
                    <a:srgbClr val="1F497D"/>
                  </a:solidFill>
                </a:rPr>
                <a:t>Employees buy-out</a:t>
              </a:r>
            </a:p>
          </p:txBody>
        </p:sp>
      </p:grpSp>
      <p:grpSp>
        <p:nvGrpSpPr>
          <p:cNvPr id="76" name="Group 76"/>
          <p:cNvGrpSpPr/>
          <p:nvPr/>
        </p:nvGrpSpPr>
        <p:grpSpPr>
          <a:xfrm>
            <a:off x="1402499" y="2456525"/>
            <a:ext cx="3519779" cy="504126"/>
            <a:chOff x="0" y="0"/>
            <a:chExt cx="3519778" cy="504124"/>
          </a:xfrm>
        </p:grpSpPr>
        <p:sp>
          <p:nvSpPr>
            <p:cNvPr id="74" name="Shape 74"/>
            <p:cNvSpPr/>
            <p:nvPr/>
          </p:nvSpPr>
          <p:spPr>
            <a:xfrm>
              <a:off x="0" y="0"/>
              <a:ext cx="3409390" cy="504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068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532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pPr>
            </a:p>
          </p:txBody>
        </p:sp>
        <p:sp>
          <p:nvSpPr>
            <p:cNvPr id="75" name="Shape 75"/>
            <p:cNvSpPr/>
            <p:nvPr/>
          </p:nvSpPr>
          <p:spPr>
            <a:xfrm>
              <a:off x="194411" y="169512"/>
              <a:ext cx="3325368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>
                  <a:solidFill>
                    <a:srgbClr val="1F497D"/>
                  </a:solidFill>
                </a:rPr>
                <a:t>Shareholders Buy-Sell agreement</a:t>
              </a:r>
            </a:p>
          </p:txBody>
        </p:sp>
      </p:grpSp>
      <p:grpSp>
        <p:nvGrpSpPr>
          <p:cNvPr id="79" name="Group 79"/>
          <p:cNvGrpSpPr/>
          <p:nvPr/>
        </p:nvGrpSpPr>
        <p:grpSpPr>
          <a:xfrm>
            <a:off x="1542525" y="3236995"/>
            <a:ext cx="3393326" cy="504126"/>
            <a:chOff x="0" y="0"/>
            <a:chExt cx="3393325" cy="504124"/>
          </a:xfrm>
        </p:grpSpPr>
        <p:sp>
          <p:nvSpPr>
            <p:cNvPr id="77" name="Shape 77"/>
            <p:cNvSpPr/>
            <p:nvPr/>
          </p:nvSpPr>
          <p:spPr>
            <a:xfrm>
              <a:off x="-1" y="0"/>
              <a:ext cx="3270238" cy="504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045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555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70000"/>
                </a:lnSpc>
                <a:defRPr sz="1100">
                  <a:solidFill>
                    <a:srgbClr val="1F497D"/>
                  </a:solidFill>
                </a:defRPr>
              </a:pPr>
            </a:p>
          </p:txBody>
        </p:sp>
        <p:sp>
          <p:nvSpPr>
            <p:cNvPr id="78" name="Shape 78"/>
            <p:cNvSpPr/>
            <p:nvPr/>
          </p:nvSpPr>
          <p:spPr>
            <a:xfrm>
              <a:off x="207110" y="169512"/>
              <a:ext cx="3186216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70000"/>
                </a:lnSpc>
                <a:defRPr sz="1100">
                  <a:solidFill>
                    <a:srgbClr val="1F497D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>
                  <a:solidFill>
                    <a:srgbClr val="1F497D"/>
                  </a:solidFill>
                </a:rPr>
                <a:t>Management buy-out</a:t>
              </a:r>
            </a:p>
          </p:txBody>
        </p:sp>
      </p:grpSp>
      <p:grpSp>
        <p:nvGrpSpPr>
          <p:cNvPr id="82" name="Group 82"/>
          <p:cNvGrpSpPr/>
          <p:nvPr/>
        </p:nvGrpSpPr>
        <p:grpSpPr>
          <a:xfrm>
            <a:off x="1141384" y="2456525"/>
            <a:ext cx="376055" cy="504127"/>
            <a:chOff x="0" y="0"/>
            <a:chExt cx="376054" cy="504126"/>
          </a:xfrm>
        </p:grpSpPr>
        <p:sp>
          <p:nvSpPr>
            <p:cNvPr id="80" name="Shape 80"/>
            <p:cNvSpPr/>
            <p:nvPr/>
          </p:nvSpPr>
          <p:spPr>
            <a:xfrm>
              <a:off x="-1" y="-1"/>
              <a:ext cx="376056" cy="504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685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81" name="Shape 81"/>
            <p:cNvSpPr/>
            <p:nvPr/>
          </p:nvSpPr>
          <p:spPr>
            <a:xfrm rot="5400000">
              <a:off x="31337" y="137763"/>
              <a:ext cx="31338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</a:t>
              </a:r>
            </a:p>
          </p:txBody>
        </p:sp>
      </p:grpSp>
      <p:grpSp>
        <p:nvGrpSpPr>
          <p:cNvPr id="85" name="Group 85"/>
          <p:cNvGrpSpPr/>
          <p:nvPr/>
        </p:nvGrpSpPr>
        <p:grpSpPr>
          <a:xfrm>
            <a:off x="1284720" y="3236994"/>
            <a:ext cx="376056" cy="504127"/>
            <a:chOff x="0" y="0"/>
            <a:chExt cx="376054" cy="504126"/>
          </a:xfrm>
        </p:grpSpPr>
        <p:sp>
          <p:nvSpPr>
            <p:cNvPr id="83" name="Shape 83"/>
            <p:cNvSpPr/>
            <p:nvPr/>
          </p:nvSpPr>
          <p:spPr>
            <a:xfrm>
              <a:off x="-1" y="-1"/>
              <a:ext cx="376056" cy="504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685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84" name="Shape 84"/>
            <p:cNvSpPr/>
            <p:nvPr/>
          </p:nvSpPr>
          <p:spPr>
            <a:xfrm rot="5400000">
              <a:off x="31337" y="137763"/>
              <a:ext cx="31338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</a:t>
              </a:r>
            </a:p>
          </p:txBody>
        </p:sp>
      </p:grpSp>
      <p:grpSp>
        <p:nvGrpSpPr>
          <p:cNvPr id="88" name="Group 88"/>
          <p:cNvGrpSpPr/>
          <p:nvPr/>
        </p:nvGrpSpPr>
        <p:grpSpPr>
          <a:xfrm>
            <a:off x="1426205" y="4017464"/>
            <a:ext cx="376055" cy="504127"/>
            <a:chOff x="0" y="0"/>
            <a:chExt cx="376054" cy="504126"/>
          </a:xfrm>
        </p:grpSpPr>
        <p:sp>
          <p:nvSpPr>
            <p:cNvPr id="86" name="Shape 86"/>
            <p:cNvSpPr/>
            <p:nvPr/>
          </p:nvSpPr>
          <p:spPr>
            <a:xfrm>
              <a:off x="-1" y="-1"/>
              <a:ext cx="376056" cy="504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685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87" name="Shape 87"/>
            <p:cNvSpPr/>
            <p:nvPr/>
          </p:nvSpPr>
          <p:spPr>
            <a:xfrm rot="5400000">
              <a:off x="31337" y="137763"/>
              <a:ext cx="31338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III</a:t>
              </a:r>
            </a:p>
          </p:txBody>
        </p:sp>
      </p:grpSp>
      <p:grpSp>
        <p:nvGrpSpPr>
          <p:cNvPr id="91" name="Group 91"/>
          <p:cNvGrpSpPr/>
          <p:nvPr/>
        </p:nvGrpSpPr>
        <p:grpSpPr>
          <a:xfrm>
            <a:off x="6676022" y="4797935"/>
            <a:ext cx="3252091" cy="504126"/>
            <a:chOff x="0" y="0"/>
            <a:chExt cx="3252089" cy="504124"/>
          </a:xfrm>
        </p:grpSpPr>
        <p:sp>
          <p:nvSpPr>
            <p:cNvPr id="89" name="Shape 89"/>
            <p:cNvSpPr/>
            <p:nvPr/>
          </p:nvSpPr>
          <p:spPr>
            <a:xfrm>
              <a:off x="0" y="0"/>
              <a:ext cx="2949501" cy="504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985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615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pPr>
            </a:p>
          </p:txBody>
        </p:sp>
        <p:sp>
          <p:nvSpPr>
            <p:cNvPr id="90" name="Shape 90"/>
            <p:cNvSpPr/>
            <p:nvPr/>
          </p:nvSpPr>
          <p:spPr>
            <a:xfrm>
              <a:off x="386610" y="169512"/>
              <a:ext cx="2865480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80000"/>
                </a:lnSpc>
                <a:defRPr sz="1100">
                  <a:solidFill>
                    <a:srgbClr val="1F497D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>
                  <a:solidFill>
                    <a:srgbClr val="1F497D"/>
                  </a:solidFill>
                </a:rPr>
                <a:t>Recapitalize</a:t>
              </a:r>
            </a:p>
          </p:txBody>
        </p:sp>
      </p:grpSp>
      <p:grpSp>
        <p:nvGrpSpPr>
          <p:cNvPr id="94" name="Group 94"/>
          <p:cNvGrpSpPr/>
          <p:nvPr/>
        </p:nvGrpSpPr>
        <p:grpSpPr>
          <a:xfrm>
            <a:off x="6481302" y="4797935"/>
            <a:ext cx="393275" cy="505486"/>
            <a:chOff x="0" y="0"/>
            <a:chExt cx="393274" cy="505484"/>
          </a:xfrm>
        </p:grpSpPr>
        <p:sp>
          <p:nvSpPr>
            <p:cNvPr id="92" name="Shape 92"/>
            <p:cNvSpPr/>
            <p:nvPr/>
          </p:nvSpPr>
          <p:spPr>
            <a:xfrm>
              <a:off x="-1" y="0"/>
              <a:ext cx="393276" cy="50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801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93" name="Shape 93"/>
            <p:cNvSpPr/>
            <p:nvPr/>
          </p:nvSpPr>
          <p:spPr>
            <a:xfrm rot="5400000">
              <a:off x="32772" y="138442"/>
              <a:ext cx="32773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III</a:t>
              </a:r>
            </a:p>
          </p:txBody>
        </p:sp>
      </p:grpSp>
      <p:sp>
        <p:nvSpPr>
          <p:cNvPr id="95" name="Shape 95"/>
          <p:cNvSpPr/>
          <p:nvPr/>
        </p:nvSpPr>
        <p:spPr>
          <a:xfrm flipH="1" rot="16200000">
            <a:off x="4302733" y="2872108"/>
            <a:ext cx="3076947" cy="1280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grpSp>
        <p:nvGrpSpPr>
          <p:cNvPr id="98" name="Group 98"/>
          <p:cNvGrpSpPr/>
          <p:nvPr/>
        </p:nvGrpSpPr>
        <p:grpSpPr>
          <a:xfrm>
            <a:off x="1810871" y="4797935"/>
            <a:ext cx="3148360" cy="504126"/>
            <a:chOff x="0" y="0"/>
            <a:chExt cx="3148358" cy="504124"/>
          </a:xfrm>
        </p:grpSpPr>
        <p:sp>
          <p:nvSpPr>
            <p:cNvPr id="96" name="Shape 96"/>
            <p:cNvSpPr/>
            <p:nvPr/>
          </p:nvSpPr>
          <p:spPr>
            <a:xfrm>
              <a:off x="0" y="0"/>
              <a:ext cx="2999870" cy="504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995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605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70000"/>
                </a:lnSpc>
                <a:defRPr sz="1100">
                  <a:solidFill>
                    <a:srgbClr val="1F497D"/>
                  </a:solidFill>
                </a:defRPr>
              </a:pPr>
            </a:p>
          </p:txBody>
        </p:sp>
        <p:sp>
          <p:nvSpPr>
            <p:cNvPr id="97" name="Shape 97"/>
            <p:cNvSpPr/>
            <p:nvPr/>
          </p:nvSpPr>
          <p:spPr>
            <a:xfrm>
              <a:off x="232511" y="169512"/>
              <a:ext cx="2915848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lnSpc>
                  <a:spcPct val="70000"/>
                </a:lnSpc>
                <a:defRPr sz="1100">
                  <a:solidFill>
                    <a:srgbClr val="1F497D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>
                  <a:solidFill>
                    <a:srgbClr val="1F497D"/>
                  </a:solidFill>
                </a:rPr>
                <a:t>Refinance</a:t>
              </a:r>
            </a:p>
          </p:txBody>
        </p:sp>
      </p:grpSp>
      <p:grpSp>
        <p:nvGrpSpPr>
          <p:cNvPr id="101" name="Group 101"/>
          <p:cNvGrpSpPr/>
          <p:nvPr/>
        </p:nvGrpSpPr>
        <p:grpSpPr>
          <a:xfrm>
            <a:off x="1556710" y="4797935"/>
            <a:ext cx="375812" cy="504127"/>
            <a:chOff x="0" y="0"/>
            <a:chExt cx="375810" cy="504126"/>
          </a:xfrm>
        </p:grpSpPr>
        <p:sp>
          <p:nvSpPr>
            <p:cNvPr id="99" name="Shape 99"/>
            <p:cNvSpPr/>
            <p:nvPr/>
          </p:nvSpPr>
          <p:spPr>
            <a:xfrm>
              <a:off x="0" y="-1"/>
              <a:ext cx="375811" cy="504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684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9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00" name="Shape 100"/>
            <p:cNvSpPr/>
            <p:nvPr/>
          </p:nvSpPr>
          <p:spPr>
            <a:xfrm rot="5400000">
              <a:off x="31317" y="137763"/>
              <a:ext cx="313176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III</a:t>
              </a:r>
            </a:p>
          </p:txBody>
        </p:sp>
      </p:grpSp>
      <p:sp>
        <p:nvSpPr>
          <p:cNvPr id="102" name="Shape 102"/>
          <p:cNvSpPr/>
          <p:nvPr/>
        </p:nvSpPr>
        <p:spPr>
          <a:xfrm flipH="1" rot="16200000">
            <a:off x="-557667" y="2935621"/>
            <a:ext cx="3053367" cy="11753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03" name="Shape 103"/>
          <p:cNvSpPr/>
          <p:nvPr>
            <p:ph type="body" idx="4294967295"/>
          </p:nvPr>
        </p:nvSpPr>
        <p:spPr>
          <a:xfrm>
            <a:off x="240295" y="444289"/>
            <a:ext cx="9407439" cy="519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910560"/>
          </a:lstStyle>
          <a:p>
            <a:pPr lvl="0">
              <a:defRPr b="0" sz="1800"/>
            </a:pPr>
            <a:r>
              <a:rPr b="1" sz="2000"/>
              <a:t>Exit strategy options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