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</Types>
</file>

<file path=_rels/.rels><?xml version="1.0" encoding="UTF-8" standalone="yes"?>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</p:sldIdLst>
  <p:sldSz cx="9906000" cy="6858000"/>
  <p:notesSz cx="6858000" cy="9144000"/>
  <p:defaultTextStyle>
    <a:lvl1pPr>
      <a:defRPr>
        <a:latin typeface="+mn-lt"/>
        <a:ea typeface="+mn-ea"/>
        <a:cs typeface="+mn-cs"/>
        <a:sym typeface="Helvetica"/>
      </a:defRPr>
    </a:lvl1pPr>
    <a:lvl2pPr indent="457200">
      <a:defRPr>
        <a:latin typeface="+mn-lt"/>
        <a:ea typeface="+mn-ea"/>
        <a:cs typeface="+mn-cs"/>
        <a:sym typeface="Helvetica"/>
      </a:defRPr>
    </a:lvl2pPr>
    <a:lvl3pPr indent="914400">
      <a:defRPr>
        <a:latin typeface="+mn-lt"/>
        <a:ea typeface="+mn-ea"/>
        <a:cs typeface="+mn-cs"/>
        <a:sym typeface="Helvetica"/>
      </a:defRPr>
    </a:lvl3pPr>
    <a:lvl4pPr indent="1371600">
      <a:defRPr>
        <a:latin typeface="+mn-lt"/>
        <a:ea typeface="+mn-ea"/>
        <a:cs typeface="+mn-cs"/>
        <a:sym typeface="Helvetica"/>
      </a:defRPr>
    </a:lvl4pPr>
    <a:lvl5pPr indent="1828800">
      <a:defRPr>
        <a:latin typeface="+mn-lt"/>
        <a:ea typeface="+mn-ea"/>
        <a:cs typeface="+mn-cs"/>
        <a:sym typeface="Helvetica"/>
      </a:defRPr>
    </a:lvl5pPr>
    <a:lvl6pPr indent="2286000">
      <a:defRPr>
        <a:latin typeface="+mn-lt"/>
        <a:ea typeface="+mn-ea"/>
        <a:cs typeface="+mn-cs"/>
        <a:sym typeface="Helvetica"/>
      </a:defRPr>
    </a:lvl6pPr>
    <a:lvl7pPr indent="2743200">
      <a:defRPr>
        <a:latin typeface="+mn-lt"/>
        <a:ea typeface="+mn-ea"/>
        <a:cs typeface="+mn-cs"/>
        <a:sym typeface="Helvetica"/>
      </a:defRPr>
    </a:lvl7pPr>
    <a:lvl8pPr indent="3200400">
      <a:defRPr>
        <a:latin typeface="+mn-lt"/>
        <a:ea typeface="+mn-ea"/>
        <a:cs typeface="+mn-cs"/>
        <a:sym typeface="Helvetica"/>
      </a:defRPr>
    </a:lvl8pPr>
    <a:lvl9pPr indent="3657600">
      <a:defRPr>
        <a:latin typeface="+mn-lt"/>
        <a:ea typeface="+mn-ea"/>
        <a:cs typeface="+mn-cs"/>
        <a:sym typeface="Helvetica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E3F9"/>
          </a:solidFill>
        </a:fill>
      </a:tcStyle>
    </a:wholeTbl>
    <a:band2H>
      <a:tcTxStyle b="def" i="def"/>
      <a:tcStyle>
        <a:tcBdr/>
        <a:fill>
          <a:solidFill>
            <a:srgbClr val="E6F2FC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00B0F0"/>
          </a:solidFill>
        </a:fill>
      </a:tcStyle>
    </a:firstRow>
  </a:tblStyle>
  <a:tblStyle styleId="{C7B018BB-80A7-4F77-B60F-C8B233D01FF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DEE7D0"/>
          </a:solidFill>
        </a:fill>
      </a:tcStyle>
    </a:wholeTbl>
    <a:band2H>
      <a:tcTxStyle b="def" i="def"/>
      <a:tcStyle>
        <a:tcBdr/>
        <a:fill>
          <a:solidFill>
            <a:srgbClr val="EFF3E9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9BBB59"/>
          </a:solidFill>
        </a:fill>
      </a:tcStyle>
    </a:firstRow>
  </a:tblStyle>
  <a:tblStyle styleId="{EEE7283C-3CF3-47DC-8721-378D4A62B228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CDCCE"/>
          </a:solidFill>
        </a:fill>
      </a:tcStyle>
    </a:wholeTbl>
    <a:band2H>
      <a:tcTxStyle b="def" i="def"/>
      <a:tcStyle>
        <a:tcBdr/>
        <a:fill>
          <a:solidFill>
            <a:srgbClr val="FDEEE8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F79646"/>
          </a:solidFill>
        </a:fill>
      </a:tcStyle>
    </a:firstRow>
  </a:tblStyle>
  <a:tblStyle styleId="{CF821DB8-F4EB-4A41-A1BA-3FCAFE7338EE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00B0F0"/>
          </a:solidFill>
        </a:fill>
      </a:tcStyle>
    </a:firstRow>
  </a:tblStyle>
  <a:tblStyle styleId="{33BA23B1-9221-436E-865A-0063620EA4FD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>
            <a:srgbClr val="CACACA"/>
          </a:solidFill>
        </a:fill>
      </a:tcStyle>
    </a:wholeTbl>
    <a:band2H>
      <a:tcTxStyle b="def" i="def"/>
      <a:tcStyle>
        <a:tcBdr/>
        <a:fill>
          <a:solidFill>
            <a:srgbClr val="E6E6E6"/>
          </a:solidFill>
        </a:fill>
      </a:tcStyle>
    </a:band2H>
    <a:firstCol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Col>
    <a:la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38100" cap="flat">
              <a:solidFill>
                <a:srgbClr val="FFFFFF"/>
              </a:solidFill>
              <a:prstDash val="solid"/>
              <a:bevel/>
            </a:ln>
          </a:top>
          <a:bottom>
            <a:ln w="127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lastRow>
    <a:firstRow>
      <a:tcTxStyle b="on" i="on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bevel/>
            </a:ln>
          </a:left>
          <a:right>
            <a:ln w="12700" cap="flat">
              <a:solidFill>
                <a:srgbClr val="FFFFFF"/>
              </a:solidFill>
              <a:prstDash val="solid"/>
              <a:bevel/>
            </a:ln>
          </a:right>
          <a:top>
            <a:ln w="12700" cap="flat">
              <a:solidFill>
                <a:srgbClr val="FFFFFF"/>
              </a:solidFill>
              <a:prstDash val="solid"/>
              <a:bevel/>
            </a:ln>
          </a:top>
          <a:bottom>
            <a:ln w="38100" cap="flat">
              <a:solidFill>
                <a:srgbClr val="FFFFFF"/>
              </a:solidFill>
              <a:prstDash val="solid"/>
              <a:bevel/>
            </a:ln>
          </a:bottom>
          <a:insideH>
            <a:ln w="12700" cap="flat">
              <a:solidFill>
                <a:srgbClr val="FFFFFF"/>
              </a:solidFill>
              <a:prstDash val="solid"/>
              <a:bevel/>
            </a:ln>
          </a:insideH>
          <a:insideV>
            <a:ln w="12700" cap="flat">
              <a:solidFill>
                <a:srgbClr val="FFFFFF"/>
              </a:solidFill>
              <a:prstDash val="solid"/>
              <a:bevel/>
            </a:ln>
          </a:insideV>
        </a:tcBdr>
        <a:fill>
          <a:solidFill/>
        </a:fill>
      </a:tcStyle>
    </a:firstRow>
  </a:tblStyle>
  <a:tblStyle styleId="{2708684C-4D16-4618-839F-0558EEFCDFE6}" styleName="">
    <a:tblBg/>
    <a:wholeTb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50800" cap="flat">
              <a:solidFill>
                <a:srgbClr val="000000"/>
              </a:solidFill>
              <a:prstDash val="solid"/>
              <a:bevel/>
            </a:ln>
          </a:top>
          <a:bottom>
            <a:ln w="127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lastRow>
    <a:firstRow>
      <a:tcTxStyle b="on" i="on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bevel/>
            </a:ln>
          </a:left>
          <a:right>
            <a:ln w="12700" cap="flat">
              <a:solidFill>
                <a:srgbClr val="000000"/>
              </a:solidFill>
              <a:prstDash val="solid"/>
              <a:bevel/>
            </a:ln>
          </a:right>
          <a:top>
            <a:ln w="12700" cap="flat">
              <a:solidFill>
                <a:srgbClr val="000000"/>
              </a:solidFill>
              <a:prstDash val="solid"/>
              <a:bevel/>
            </a:ln>
          </a:top>
          <a:bottom>
            <a:ln w="25400" cap="flat">
              <a:solidFill>
                <a:srgbClr val="000000"/>
              </a:solidFill>
              <a:prstDash val="solid"/>
              <a:bevel/>
            </a:ln>
          </a:bottom>
          <a:insideH>
            <a:ln w="12700" cap="flat">
              <a:solidFill>
                <a:srgbClr val="000000"/>
              </a:solidFill>
              <a:prstDash val="solid"/>
              <a:bevel/>
            </a:ln>
          </a:insideH>
          <a:insideV>
            <a:ln w="12700" cap="flat">
              <a:solidFill>
                <a:srgbClr val="000000"/>
              </a:solidFill>
              <a:prstDash val="solid"/>
              <a:bevel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showComments="1"/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/Relationships>
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1.xlsx"/></Relationships>
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2.xlsx"/></Relationships>
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3.xlsx"/></Relationships>

</file>

<file path=ppt/charts/_rels/chart4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4.xlsx"/></Relationships>

</file>

<file path=ppt/charts/_rels/chart5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5.xlsx"/></Relationships>

</file>

<file path=ppt/charts/_rels/chart6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6.xlsx"/></Relationships>

</file>

<file path=ppt/charts/_rels/chart7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7.xlsx"/></Relationships>

</file>

<file path=ppt/charts/_rels/chart8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8.xlsx"/></Relationships>

</file>

<file path=ppt/charts/_rels/chart9.xml.rels>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Sheet9.xlsx"/></Relationships>
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442333"/>
          <c:y val="0.0699029"/>
          <c:w val="0.955767"/>
          <c:h val="0.9001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Sheet1!$B$2:$B$3</c:f>
              <c:numCache>
                <c:ptCount val="2"/>
                <c:pt idx="0">
                  <c:v>4.300000</c:v>
                </c:pt>
                <c:pt idx="1">
                  <c:v>5.000000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 idx="0">
                  <c:v>Ряд 2</c:v>
                </c:pt>
              </c:strCache>
            </c:strRef>
          </c:tx>
          <c:spPr>
            <a:solidFill>
              <a:srgbClr val="C0504D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Sheet1!$C$2:$C$3</c:f>
              <c:numCache>
                <c:ptCount val="2"/>
                <c:pt idx="0">
                  <c:v>2.400000</c:v>
                </c:pt>
                <c:pt idx="1">
                  <c:v>4.400000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 idx="0">
                  <c:v>Ряд 3</c:v>
                </c:pt>
              </c:strCache>
            </c:strRef>
          </c:tx>
          <c:spPr>
            <a:solidFill>
              <a:srgbClr val="9BBB59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Sheet1!$D$2:$D$3</c:f>
              <c:numCache>
                <c:ptCount val="2"/>
                <c:pt idx="0">
                  <c:v>2.000000</c:v>
                </c:pt>
                <c:pt idx="1">
                  <c:v>2.000000</c:v>
                </c:pt>
              </c:numCache>
            </c:numRef>
          </c:val>
        </c:ser>
        <c:gapWidth val="150"/>
        <c:overlap val="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3"/>
        <c:minorUnit val="1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331752"/>
          <c:y val="0.0758116"/>
          <c:w val="0.962346"/>
          <c:h val="0.892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4.300000</c:v>
                </c:pt>
                <c:pt idx="1">
                  <c:v>2.500000</c:v>
                </c:pt>
                <c:pt idx="2">
                  <c:v>3.500000</c:v>
                </c:pt>
                <c:pt idx="3">
                  <c:v>4.500000</c:v>
                </c:pt>
              </c:numCache>
            </c:numRef>
          </c:val>
        </c:ser>
        <c:gapWidth val="219"/>
        <c:overlap val="-27"/>
        <c:axId val="0"/>
        <c:axId val="1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 idx="0">
                  <c:v>Ряд 3</c:v>
                </c:pt>
              </c:strCache>
            </c:strRef>
          </c:tx>
          <c:spPr>
            <a:noFill/>
            <a:ln w="28575" cap="rnd">
              <a:solidFill>
                <a:srgbClr val="9BBB59"/>
              </a:solidFill>
              <a:prstDash val="solid"/>
              <a:round/>
            </a:ln>
            <a:effectLst/>
          </c:spPr>
          <c:marker>
            <c:symbol val="none"/>
            <c:size val="4"/>
            <c:spPr>
              <a:solidFill>
                <a:srgbClr val="000000">
                  <a:alpha val="0"/>
                </a:srgbClr>
              </a:solidFill>
              <a:ln w="28575" cap="rnd">
                <a:solidFill>
                  <a:srgbClr val="9BBB59"/>
                </a:solidFill>
                <a:prstDash val="solid"/>
                <a:round/>
              </a:ln>
              <a:effectLst/>
            </c:spPr>
          </c:marker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2.000000</c:v>
                </c:pt>
                <c:pt idx="1">
                  <c:v>2.000000</c:v>
                </c:pt>
                <c:pt idx="2">
                  <c:v>3.000000</c:v>
                </c:pt>
                <c:pt idx="3">
                  <c:v>5.000000</c:v>
                </c:pt>
              </c:numCache>
            </c:numRef>
          </c:val>
          <c:smooth val="0"/>
        </c:ser>
        <c:marker val="1"/>
        <c:axId val="0"/>
        <c:axId val="1"/>
      </c:line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.25"/>
        <c:minorUnit val="0.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442333"/>
          <c:y val="0.0699029"/>
          <c:w val="0.955767"/>
          <c:h val="0.900121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Sheet1!$B$2:$B$3</c:f>
              <c:numCache>
                <c:ptCount val="2"/>
                <c:pt idx="0">
                  <c:v>4.300000</c:v>
                </c:pt>
                <c:pt idx="1">
                  <c:v>5.000000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 idx="0">
                  <c:v>Ряд 2</c:v>
                </c:pt>
              </c:strCache>
            </c:strRef>
          </c:tx>
          <c:spPr>
            <a:solidFill>
              <a:srgbClr val="C0504D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Sheet1!$C$2:$C$3</c:f>
              <c:numCache>
                <c:ptCount val="2"/>
                <c:pt idx="0">
                  <c:v>2.400000</c:v>
                </c:pt>
                <c:pt idx="1">
                  <c:v>4.400000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 idx="0">
                  <c:v>Ряд 3</c:v>
                </c:pt>
              </c:strCache>
            </c:strRef>
          </c:tx>
          <c:spPr>
            <a:solidFill>
              <a:srgbClr val="9BBB59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Sheet1!$A$2:$A$3</c:f>
              <c:strCache>
                <c:ptCount val="2"/>
                <c:pt idx="0">
                  <c:v>Категория 1</c:v>
                </c:pt>
                <c:pt idx="1">
                  <c:v>Категория 2</c:v>
                </c:pt>
              </c:strCache>
            </c:strRef>
          </c:cat>
          <c:val>
            <c:numRef>
              <c:f>Sheet1!$D$2:$D$3</c:f>
              <c:numCache>
                <c:ptCount val="2"/>
                <c:pt idx="0">
                  <c:v>2.000000</c:v>
                </c:pt>
                <c:pt idx="1">
                  <c:v>2.000000</c:v>
                </c:pt>
              </c:numCache>
            </c:numRef>
          </c:val>
        </c:ser>
        <c:gapWidth val="150"/>
        <c:overlap val="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3"/>
        <c:minorUnit val="1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331752"/>
          <c:y val="0.0758116"/>
          <c:w val="0.962346"/>
          <c:h val="0.89273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4.300000</c:v>
                </c:pt>
                <c:pt idx="1">
                  <c:v>2.500000</c:v>
                </c:pt>
                <c:pt idx="2">
                  <c:v>3.500000</c:v>
                </c:pt>
                <c:pt idx="3">
                  <c:v>4.500000</c:v>
                </c:pt>
              </c:numCache>
            </c:numRef>
          </c:val>
        </c:ser>
        <c:gapWidth val="219"/>
        <c:overlap val="-27"/>
        <c:axId val="0"/>
        <c:axId val="1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 idx="0">
                  <c:v>Ряд 3</c:v>
                </c:pt>
              </c:strCache>
            </c:strRef>
          </c:tx>
          <c:spPr>
            <a:noFill/>
            <a:ln w="28575" cap="rnd">
              <a:solidFill>
                <a:srgbClr val="9BBB59"/>
              </a:solidFill>
              <a:prstDash val="solid"/>
              <a:round/>
            </a:ln>
            <a:effectLst/>
          </c:spPr>
          <c:marker>
            <c:symbol val="none"/>
            <c:size val="4"/>
            <c:spPr>
              <a:solidFill>
                <a:srgbClr val="000000">
                  <a:alpha val="0"/>
                </a:srgbClr>
              </a:solidFill>
              <a:ln w="28575" cap="rnd">
                <a:solidFill>
                  <a:srgbClr val="9BBB59"/>
                </a:solidFill>
                <a:prstDash val="solid"/>
                <a:round/>
              </a:ln>
              <a:effectLst/>
            </c:spPr>
          </c:marker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2.000000</c:v>
                </c:pt>
                <c:pt idx="1">
                  <c:v>2.000000</c:v>
                </c:pt>
                <c:pt idx="2">
                  <c:v>3.000000</c:v>
                </c:pt>
                <c:pt idx="3">
                  <c:v>5.000000</c:v>
                </c:pt>
              </c:numCache>
            </c:numRef>
          </c:val>
          <c:smooth val="0"/>
        </c:ser>
        <c:marker val="1"/>
        <c:axId val="0"/>
        <c:axId val="1"/>
      </c:line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.25"/>
        <c:minorUnit val="0.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05"/>
          <c:y val="0.005"/>
          <c:w val="1"/>
          <c:h val="1"/>
        </c:manualLayout>
      </c:layout>
      <c:pieChart>
        <c:varyColors val="0"/>
        <c:ser>
          <c:idx val="0"/>
          <c:order val="0"/>
          <c:tx>
            <c:strRef>
              <c:f>Sheet1!$A$2</c:f>
              <c:strCache>
                <c:pt idx="0">
                  <c:v>Продажи</c:v>
                </c:pt>
              </c:strCache>
            </c:strRef>
          </c:tx>
          <c:spPr>
            <a:solidFill>
              <a:srgbClr val="00B0F0"/>
            </a:solidFill>
            <a:ln w="19050" cap="flat">
              <a:solidFill>
                <a:srgbClr val="FFFFFF"/>
              </a:solidFill>
              <a:prstDash val="solid"/>
              <a:bevel/>
            </a:ln>
            <a:effectLst/>
          </c:spPr>
          <c:explosion val="0"/>
          <c:dPt>
            <c:idx val="0"/>
            <c:explosion val="0"/>
            <c:spPr>
              <a:solidFill>
                <a:srgbClr val="00B0F0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1"/>
            <c:explosion val="0"/>
            <c:spPr>
              <a:solidFill>
                <a:srgbClr val="C0504D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2"/>
            <c:explosion val="0"/>
            <c:spPr>
              <a:solidFill>
                <a:srgbClr val="9BBB59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Pt>
            <c:idx val="3"/>
            <c:explosion val="0"/>
            <c:spPr>
              <a:solidFill>
                <a:srgbClr val="8064A2"/>
              </a:solidFill>
              <a:ln w="19050" cap="flat">
                <a:solidFill>
                  <a:srgbClr val="FFFFFF"/>
                </a:solidFill>
                <a:prstDash val="solid"/>
                <a:bevel/>
              </a:ln>
              <a:effectLst/>
            </c:spPr>
          </c:dPt>
          <c:dLbls>
            <c:dLbl>
              <c:idx val="0"/>
              <c:numFmt formatCode="0.#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1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2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dLbl>
              <c:idx val="3"/>
              <c:numFmt formatCode="0.#" sourceLinked="0"/>
              <c:txPr>
                <a:bodyPr/>
                <a:lstStyle/>
                <a:p>
                  <a:pPr lvl="0">
                    <a:def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defRPr>
                  </a:pPr>
                  <a:r>
                    <a:rPr b="0" i="0" strike="noStrike" sz="1000" u="none">
                      <a:solidFill>
                        <a:srgbClr val="000000"/>
                      </a:solidFill>
                      <a:effectLst/>
                      <a:latin typeface="Helvetica"/>
                    </a:rPr>
                    <a:t/>
                  </a:r>
                </a:p>
              </c:txPr>
              <c:dLblPos val="inEnd"/>
              <c:showLegendKey val="0"/>
              <c:showVal val="0"/>
              <c:showCatName val="0"/>
              <c:showSerName val="0"/>
              <c:showPercent val="0"/>
              <c:showBubbleSize val="0"/>
            </c:dLbl>
            <c:numFmt formatCode="0.#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in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Sheet1!$B$1:$E$1</c:f>
              <c:strCache>
                <c:ptCount val="4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</c:strCache>
            </c:strRef>
          </c:cat>
          <c:val>
            <c:numRef>
              <c:f>Sheet1!$B$2:$E$2</c:f>
              <c:numCache>
                <c:ptCount val="4"/>
                <c:pt idx="0">
                  <c:v>8.200000</c:v>
                </c:pt>
                <c:pt idx="1">
                  <c:v>3.200000</c:v>
                </c:pt>
                <c:pt idx="2">
                  <c:v>1.400000</c:v>
                </c:pt>
                <c:pt idx="3">
                  <c:v>1.200000</c:v>
                </c:pt>
              </c:numCache>
            </c:numRef>
          </c:val>
        </c:ser>
        <c:firstSliceAng val="0"/>
      </c:pieChart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396471"/>
          <c:y val="0.0798898"/>
          <c:w val="0.960353"/>
          <c:h val="0.88763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4.300000</c:v>
                </c:pt>
                <c:pt idx="1">
                  <c:v>2.500000</c:v>
                </c:pt>
                <c:pt idx="2">
                  <c:v>3.500000</c:v>
                </c:pt>
                <c:pt idx="3">
                  <c:v>4.500000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 idx="0">
                  <c:v>Ряд 2</c:v>
                </c:pt>
              </c:strCache>
            </c:strRef>
          </c:tx>
          <c:spPr>
            <a:solidFill>
              <a:srgbClr val="C0504D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.#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2.400000</c:v>
                </c:pt>
                <c:pt idx="1">
                  <c:v>4.400000</c:v>
                </c:pt>
                <c:pt idx="2">
                  <c:v>1.800000</c:v>
                </c:pt>
                <c:pt idx="3">
                  <c:v>2.800000</c:v>
                </c:pt>
              </c:numCache>
            </c:numRef>
          </c:val>
        </c:ser>
        <c:gapWidth val="219"/>
        <c:overlap val="-27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.#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.25"/>
        <c:minorUnit val="0.62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275883"/>
          <c:y val="0.0762937"/>
          <c:w val="0.972412"/>
          <c:h val="0.892133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ctr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1.000000</c:v>
                </c:pt>
                <c:pt idx="1">
                  <c:v>3.000000</c:v>
                </c:pt>
                <c:pt idx="2">
                  <c:v>2.500000</c:v>
                </c:pt>
                <c:pt idx="3">
                  <c:v>4.000000</c:v>
                </c:pt>
              </c:numCache>
            </c:numRef>
          </c:val>
        </c:ser>
        <c:gapWidth val="150"/>
        <c:overlap val="100"/>
        <c:axId val="0"/>
        <c:axId val="1"/>
      </c:bar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1"/>
        <c:minorUnit val="0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211788"/>
          <c:y val="0.0371733"/>
          <c:w val="0.975962"/>
          <c:h val="0.72613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Ряд 1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Sheet1!$B$2:$B$5</c:f>
              <c:numCache>
                <c:ptCount val="4"/>
                <c:pt idx="0">
                  <c:v>1.000000</c:v>
                </c:pt>
                <c:pt idx="1">
                  <c:v>2.000000</c:v>
                </c:pt>
                <c:pt idx="2">
                  <c:v>3.000000</c:v>
                </c:pt>
                <c:pt idx="3">
                  <c:v>4.000000</c:v>
                </c:pt>
              </c:numCache>
            </c:numRef>
          </c:val>
        </c:ser>
        <c:gapWidth val="219"/>
        <c:overlap val="-27"/>
        <c:axId val="0"/>
        <c:axId val="1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 idx="0">
                  <c:v>Scenario 1</c:v>
                </c:pt>
              </c:strCache>
            </c:strRef>
          </c:tx>
          <c:spPr>
            <a:noFill/>
            <a:ln w="28575" cap="rnd">
              <a:solidFill>
                <a:srgbClr val="C0504D"/>
              </a:solidFill>
              <a:prstDash val="solid"/>
              <a:round/>
            </a:ln>
            <a:effectLst/>
          </c:spPr>
          <c:marker>
            <c:symbol val="none"/>
            <c:size val="4"/>
            <c:spPr>
              <a:solidFill>
                <a:srgbClr val="000000">
                  <a:alpha val="0"/>
                </a:srgbClr>
              </a:solidFill>
              <a:ln w="28575" cap="rnd">
                <a:solidFill>
                  <a:srgbClr val="C0504D"/>
                </a:solidFill>
                <a:prstDash val="solid"/>
                <a:round/>
              </a:ln>
              <a:effectLst/>
            </c:spPr>
          </c:marker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Sheet1!$C$2:$C$5</c:f>
              <c:numCache>
                <c:ptCount val="4"/>
                <c:pt idx="0">
                  <c:v>2.000000</c:v>
                </c:pt>
                <c:pt idx="1">
                  <c:v>3.000000</c:v>
                </c:pt>
                <c:pt idx="2">
                  <c:v>5.000000</c:v>
                </c:pt>
                <c:pt idx="3">
                  <c:v>8.000000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 idx="0">
                  <c:v>Scenario 2</c:v>
                </c:pt>
              </c:strCache>
            </c:strRef>
          </c:tx>
          <c:spPr>
            <a:noFill/>
            <a:ln w="28575" cap="rnd">
              <a:solidFill>
                <a:srgbClr val="9BBB59"/>
              </a:solidFill>
              <a:prstDash val="solid"/>
              <a:round/>
            </a:ln>
            <a:effectLst/>
          </c:spPr>
          <c:marker>
            <c:symbol val="none"/>
            <c:size val="4"/>
            <c:spPr>
              <a:solidFill>
                <a:srgbClr val="000000">
                  <a:alpha val="0"/>
                </a:srgbClr>
              </a:solidFill>
              <a:ln w="28575" cap="rnd">
                <a:solidFill>
                  <a:srgbClr val="9BBB59"/>
                </a:solidFill>
                <a:prstDash val="solid"/>
                <a:round/>
              </a:ln>
              <a:effectLst/>
            </c:spPr>
          </c:marker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Sheet1!$A$2:$A$5</c:f>
              <c:strCache>
                <c:ptCount val="4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</c:strCache>
            </c:strRef>
          </c:cat>
          <c:val>
            <c:numRef>
              <c:f>Sheet1!$D$2:$D$5</c:f>
              <c:numCache>
                <c:ptCount val="4"/>
                <c:pt idx="0">
                  <c:v>2.000000</c:v>
                </c:pt>
                <c:pt idx="1">
                  <c:v>2.500000</c:v>
                </c:pt>
                <c:pt idx="2">
                  <c:v>4.000000</c:v>
                </c:pt>
                <c:pt idx="3">
                  <c:v>6.000000</c:v>
                </c:pt>
              </c:numCache>
            </c:numRef>
          </c:val>
          <c:smooth val="0"/>
        </c:ser>
        <c:marker val="1"/>
        <c:axId val="0"/>
        <c:axId val="1"/>
      </c:line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2"/>
        <c:minorUnit val="1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248872"/>
          <c:y val="0.959729"/>
          <c:w val="0.498887"/>
          <c:h val="0.0527711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b="0" i="0" strike="noStrike" sz="1100" u="none">
              <a:solidFill>
                <a:srgbClr val="595959"/>
              </a:solidFill>
              <a:effectLst/>
              <a:latin typeface="Helvetica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roundedCorners val="0"/>
  <c:chart>
    <c:title>
      <c:tx>
        <c:rich>
          <a:bodyPr rot="0"/>
          <a:lstStyle/>
          <a:p>
            <a:pPr lvl="0"/>
          </a:p>
        </c:rich>
      </c:tx>
      <c:layout/>
      <c:overlay val="1"/>
    </c:title>
    <c:autoTitleDeleted val="1"/>
    <c:plotArea>
      <c:layout>
        <c:manualLayout>
          <c:layoutTarget val="inner"/>
          <c:xMode val="edge"/>
          <c:yMode val="edge"/>
          <c:x val="0.0316439"/>
          <c:y val="0.0471303"/>
          <c:w val="0.964084"/>
          <c:h val="0.74982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 idx="0">
                  <c:v>FCF</c:v>
                </c:pt>
              </c:strCache>
            </c:strRef>
          </c:tx>
          <c:spPr>
            <a:solidFill>
              <a:srgbClr val="00B0F0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/>
                </c:pt>
                <c:pt idx="5">
                  <c:v/>
                </c:pt>
                <c:pt idx="6">
                  <c:v/>
                </c:pt>
                <c:pt idx="7">
                  <c:v/>
                </c:pt>
                <c:pt idx="8">
                  <c:v/>
                </c:pt>
                <c:pt idx="9">
                  <c:v/>
                </c:pt>
              </c:strCache>
            </c:strRef>
          </c:cat>
          <c:val>
            <c:numRef>
              <c:f>Sheet1!$B$2:$B$11</c:f>
              <c:numCache>
                <c:ptCount val="10"/>
                <c:pt idx="0">
                  <c:v>-1.000000</c:v>
                </c:pt>
                <c:pt idx="1">
                  <c:v>-2.000000</c:v>
                </c:pt>
                <c:pt idx="2">
                  <c:v>-2.000000</c:v>
                </c:pt>
                <c:pt idx="3">
                  <c:v>-1.000000</c:v>
                </c:pt>
                <c:pt idx="4">
                  <c:v>1.000000</c:v>
                </c:pt>
                <c:pt idx="5">
                  <c:v>2.000000</c:v>
                </c:pt>
                <c:pt idx="6">
                  <c:v>2.000000</c:v>
                </c:pt>
                <c:pt idx="7">
                  <c:v>2.000000</c:v>
                </c:pt>
                <c:pt idx="8">
                  <c:v>2.000000</c:v>
                </c:pt>
                <c:pt idx="9">
                  <c:v>3.000000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 idx="0">
                  <c:v>FCF2</c:v>
                </c:pt>
              </c:strCache>
            </c:strRef>
          </c:tx>
          <c:spPr>
            <a:solidFill>
              <a:srgbClr val="C0504D"/>
            </a:solidFill>
            <a:ln w="12700" cap="flat">
              <a:noFill/>
              <a:miter lim="400000"/>
            </a:ln>
            <a:effectLst/>
          </c:spPr>
          <c:invertIfNegative val="0"/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outEnd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/>
                </c:pt>
                <c:pt idx="5">
                  <c:v/>
                </c:pt>
                <c:pt idx="6">
                  <c:v/>
                </c:pt>
                <c:pt idx="7">
                  <c:v/>
                </c:pt>
                <c:pt idx="8">
                  <c:v/>
                </c:pt>
                <c:pt idx="9">
                  <c:v/>
                </c:pt>
              </c:strCache>
            </c:strRef>
          </c:cat>
          <c:val>
            <c:numRef>
              <c:f>Sheet1!$C$2:$C$11</c:f>
              <c:numCache>
                <c:ptCount val="0"/>
              </c:numCache>
            </c:numRef>
          </c:val>
        </c:ser>
        <c:gapWidth val="219"/>
        <c:overlap val="-27"/>
        <c:axId val="0"/>
        <c:axId val="1"/>
      </c:barChart>
      <c:lineChart>
        <c:grouping val="standard"/>
        <c:varyColors val="0"/>
        <c:ser>
          <c:idx val="2"/>
          <c:order val="2"/>
          <c:tx>
            <c:strRef>
              <c:f>Sheet1!$D$1</c:f>
              <c:strCache>
                <c:pt idx="0">
                  <c:v>Cumulative FCF</c:v>
                </c:pt>
              </c:strCache>
            </c:strRef>
          </c:tx>
          <c:spPr>
            <a:noFill/>
            <a:ln w="28575" cap="rnd">
              <a:solidFill>
                <a:srgbClr val="9BBB59"/>
              </a:solidFill>
              <a:prstDash val="solid"/>
              <a:round/>
            </a:ln>
            <a:effectLst/>
          </c:spPr>
          <c:marker>
            <c:symbol val="none"/>
            <c:size val="4"/>
            <c:spPr>
              <a:solidFill>
                <a:srgbClr val="000000">
                  <a:alpha val="0"/>
                </a:srgbClr>
              </a:solidFill>
              <a:ln w="28575" cap="rnd">
                <a:solidFill>
                  <a:srgbClr val="9BBB59"/>
                </a:solidFill>
                <a:prstDash val="solid"/>
                <a:round/>
              </a:ln>
              <a:effectLst/>
            </c:spPr>
          </c:marker>
          <c:dLbls>
            <c:numFmt formatCode="0" sourceLinked="0"/>
            <c:txPr>
              <a:bodyPr/>
              <a:lstStyle/>
              <a:p>
                <a:pPr lvl="0">
                  <a:def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defRPr>
                </a:pPr>
                <a:r>
                  <a:rPr b="0" i="0" strike="noStrike" sz="1000" u="none">
                    <a:solidFill>
                      <a:srgbClr val="000000"/>
                    </a:solidFill>
                    <a:effectLst/>
                    <a:latin typeface="Helvetica"/>
                  </a:rPr>
                  <a:t/>
                </a:r>
              </a:p>
            </c:txPr>
            <c:dLblPos val="t"/>
            <c:showLegendKey val="0"/>
            <c:showVal val="0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Sheet1!$A$2:$A$11</c:f>
              <c:strCache>
                <c:ptCount val="10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  <c:pt idx="3">
                  <c:v>Категория 4</c:v>
                </c:pt>
                <c:pt idx="4">
                  <c:v/>
                </c:pt>
                <c:pt idx="5">
                  <c:v/>
                </c:pt>
                <c:pt idx="6">
                  <c:v/>
                </c:pt>
                <c:pt idx="7">
                  <c:v/>
                </c:pt>
                <c:pt idx="8">
                  <c:v/>
                </c:pt>
                <c:pt idx="9">
                  <c:v/>
                </c:pt>
              </c:strCache>
            </c:strRef>
          </c:cat>
          <c:val>
            <c:numRef>
              <c:f>Sheet1!$D$2:$D$11</c:f>
              <c:numCache>
                <c:ptCount val="10"/>
                <c:pt idx="0">
                  <c:v>-1.000000</c:v>
                </c:pt>
                <c:pt idx="1">
                  <c:v>-3.000000</c:v>
                </c:pt>
                <c:pt idx="2">
                  <c:v>-5.000000</c:v>
                </c:pt>
                <c:pt idx="3">
                  <c:v>-6.000000</c:v>
                </c:pt>
                <c:pt idx="4">
                  <c:v>-5.000000</c:v>
                </c:pt>
                <c:pt idx="5">
                  <c:v>-3.000000</c:v>
                </c:pt>
                <c:pt idx="6">
                  <c:v>-1.000000</c:v>
                </c:pt>
                <c:pt idx="7">
                  <c:v>1.000000</c:v>
                </c:pt>
                <c:pt idx="8">
                  <c:v>3.000000</c:v>
                </c:pt>
                <c:pt idx="9">
                  <c:v>6.000000</c:v>
                </c:pt>
              </c:numCache>
            </c:numRef>
          </c:val>
          <c:smooth val="0"/>
        </c:ser>
        <c:marker val="1"/>
        <c:axId val="0"/>
        <c:axId val="1"/>
      </c:lineChart>
      <c:catAx>
        <c:axId val="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1"/>
        <c:crosses val="autoZero"/>
        <c:auto val="1"/>
        <c:lblAlgn val="ctr"/>
        <c:noMultiLvlLbl val="1"/>
      </c:catAx>
      <c:valAx>
        <c:axId val="1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D9D9D9"/>
              </a:solidFill>
              <a:prstDash val="solid"/>
              <a:round/>
            </a:ln>
          </c:spPr>
        </c:majorGridlines>
        <c:numFmt formatCode="0" sourceLinked="0"/>
        <c:majorTickMark val="none"/>
        <c:minorTickMark val="none"/>
        <c:tickLblPos val="none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 lvl="0">
              <a:defRPr b="0" i="0" strike="noStrike" sz="1000" u="none">
                <a:solidFill>
                  <a:srgbClr val="000000"/>
                </a:solidFill>
                <a:effectLst/>
                <a:latin typeface="Helvetica"/>
              </a:defRPr>
            </a:pPr>
          </a:p>
        </c:txPr>
        <c:crossAx val="0"/>
        <c:crosses val="autoZero"/>
        <c:crossBetween val="between"/>
        <c:majorUnit val="3"/>
        <c:minorUnit val="1.5"/>
      </c:valAx>
      <c:spPr>
        <a:noFill/>
        <a:ln w="12700" cap="flat">
          <a:noFill/>
          <a:miter lim="400000"/>
        </a:ln>
        <a:effectLst/>
      </c:spPr>
    </c:plotArea>
    <c:legend>
      <c:legendPos val="b"/>
      <c:layout>
        <c:manualLayout>
          <c:xMode val="edge"/>
          <c:yMode val="edge"/>
          <c:x val="0.287116"/>
          <c:y val="0.846827"/>
          <c:w val="0.468266"/>
          <c:h val="0.165673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/>
        <a:lstStyle/>
        <a:p>
          <a:pPr lvl="0">
            <a:defRPr b="0" i="0" strike="noStrike" sz="1100" u="none">
              <a:solidFill>
                <a:srgbClr val="595959"/>
              </a:solidFill>
              <a:effectLst/>
              <a:latin typeface="Helvetica"/>
            </a:defRPr>
          </a:pPr>
        </a:p>
      </c:txPr>
    </c:legend>
    <c:plotVisOnly val="1"/>
    <c:dispBlanksAs val="gap"/>
  </c:chart>
  <c:spPr>
    <a:noFill/>
    <a:ln>
      <a:noFill/>
    </a:ln>
    <a:effectLst/>
  </c:spPr>
  <c:externalData r:id="rId1">
    <c:autoUpdate val="0"/>
  </c:externalData>
</c:chartSpace>
</file>

<file path=ppt/notesMasters/_rels/notes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  <p:sp>
        <p:nvSpPr>
          <p:cNvPr id="39" name="Shape 39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 lvl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Титульный слайд">
    <p:bg>
      <p:bgPr>
        <a:solidFill>
          <a:srgbClr val="ECF0F3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asted-image.pdf"/>
          <p:cNvPicPr/>
          <p:nvPr/>
        </p:nvPicPr>
        <p:blipFill>
          <a:blip r:embed="rId2">
            <a:extLst/>
          </a:blip>
          <a:srcRect l="68795" t="0" r="0" b="0"/>
          <a:stretch>
            <a:fillRect/>
          </a:stretch>
        </p:blipFill>
        <p:spPr>
          <a:xfrm>
            <a:off x="6200638" y="0"/>
            <a:ext cx="3801291" cy="6858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1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 и объект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18" name="Shape 18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21" name="Group 21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19" name="Shape 19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20" name="Shape 20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22" name="Shape 22"/>
          <p:cNvSpPr/>
          <p:nvPr/>
        </p:nvSpPr>
        <p:spPr>
          <a:xfrm>
            <a:off x="8004193" y="212579"/>
            <a:ext cx="1335597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Company logo</a:t>
            </a:r>
          </a:p>
        </p:txBody>
      </p:sp>
      <p:grpSp>
        <p:nvGrpSpPr>
          <p:cNvPr id="25" name="Group 25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23" name="Shape 23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24" name="Shape 24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  <p:sp>
        <p:nvSpPr>
          <p:cNvPr id="26" name="Shape 26"/>
          <p:cNvSpPr/>
          <p:nvPr>
            <p:ph type="sldNum" sz="quarter" idx="2"/>
          </p:nvPr>
        </p:nvSpPr>
        <p:spPr>
          <a:xfrm>
            <a:off x="9376109" y="6469027"/>
            <a:ext cx="397193" cy="152401"/>
          </a:xfrm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</p:spTree>
  </p:cSld>
  <p:clrMapOvr>
    <a:masterClrMapping/>
  </p:clrMapOvr>
  <p:transition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 showMasterSp="0" showMasterPhAnim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29" name="Shape 29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32" name="Group 32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30" name="Shape 30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31" name="Shape 31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33" name="Shape 33"/>
          <p:cNvSpPr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fld id="{86CB4B4D-7CA3-9044-876B-883B54F8677D}" type="slidenum"/>
          </a:p>
        </p:txBody>
      </p:sp>
      <p:sp>
        <p:nvSpPr>
          <p:cNvPr id="34" name="Shape 34"/>
          <p:cNvSpPr/>
          <p:nvPr/>
        </p:nvSpPr>
        <p:spPr>
          <a:xfrm>
            <a:off x="7982330" y="212579"/>
            <a:ext cx="1335597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Company logo</a:t>
            </a:r>
          </a:p>
        </p:txBody>
      </p:sp>
      <p:grpSp>
        <p:nvGrpSpPr>
          <p:cNvPr id="37" name="Group 37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35" name="Shape 35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36" name="Shape 36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Ovr>
    <a:masterClrMapping/>
  </p:clrMapOvr>
  <p:transition spd="med" advClick="1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1.jpg"/>
          <p:cNvPicPr/>
          <p:nvPr/>
        </p:nvPicPr>
        <p:blipFill>
          <a:blip r:embed="rId2">
            <a:extLst/>
          </a:blip>
          <a:srcRect l="3726" t="0" r="16151" b="0"/>
          <a:stretch>
            <a:fillRect/>
          </a:stretch>
        </p:blipFill>
        <p:spPr>
          <a:xfrm flipH="1" rot="10800000">
            <a:off x="-4567" y="-51473"/>
            <a:ext cx="9915134" cy="6960946"/>
          </a:xfrm>
          <a:prstGeom prst="rect">
            <a:avLst/>
          </a:prstGeom>
          <a:ln w="12700">
            <a:round/>
          </a:ln>
        </p:spPr>
      </p:pic>
      <p:sp>
        <p:nvSpPr>
          <p:cNvPr id="3" name="Shape 3"/>
          <p:cNvSpPr/>
          <p:nvPr/>
        </p:nvSpPr>
        <p:spPr>
          <a:xfrm>
            <a:off x="197695" y="6416957"/>
            <a:ext cx="666039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pc="-36" sz="9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6" sz="900"/>
              <a:t>powered by</a:t>
            </a:r>
          </a:p>
        </p:txBody>
      </p:sp>
      <p:grpSp>
        <p:nvGrpSpPr>
          <p:cNvPr id="6" name="Group 6"/>
          <p:cNvGrpSpPr/>
          <p:nvPr/>
        </p:nvGrpSpPr>
        <p:grpSpPr>
          <a:xfrm>
            <a:off x="913394" y="6491233"/>
            <a:ext cx="817630" cy="107990"/>
            <a:chOff x="0" y="0"/>
            <a:chExt cx="817628" cy="107988"/>
          </a:xfrm>
        </p:grpSpPr>
        <p:sp>
          <p:nvSpPr>
            <p:cNvPr id="4" name="Shape 4"/>
            <p:cNvSpPr/>
            <p:nvPr/>
          </p:nvSpPr>
          <p:spPr>
            <a:xfrm>
              <a:off x="0" y="7713"/>
              <a:ext cx="817629" cy="9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7075" y="148"/>
                  </a:moveTo>
                  <a:lnTo>
                    <a:pt x="6456" y="9176"/>
                  </a:lnTo>
                  <a:lnTo>
                    <a:pt x="5834" y="148"/>
                  </a:lnTo>
                  <a:lnTo>
                    <a:pt x="5275" y="148"/>
                  </a:lnTo>
                  <a:lnTo>
                    <a:pt x="5275" y="21452"/>
                  </a:lnTo>
                  <a:lnTo>
                    <a:pt x="5785" y="21452"/>
                  </a:lnTo>
                  <a:lnTo>
                    <a:pt x="5785" y="7651"/>
                  </a:lnTo>
                  <a:lnTo>
                    <a:pt x="6377" y="15769"/>
                  </a:lnTo>
                  <a:lnTo>
                    <a:pt x="6521" y="15769"/>
                  </a:lnTo>
                  <a:lnTo>
                    <a:pt x="7121" y="7553"/>
                  </a:lnTo>
                  <a:lnTo>
                    <a:pt x="7121" y="21452"/>
                  </a:lnTo>
                  <a:lnTo>
                    <a:pt x="7636" y="21452"/>
                  </a:lnTo>
                  <a:lnTo>
                    <a:pt x="7636" y="148"/>
                  </a:lnTo>
                  <a:lnTo>
                    <a:pt x="7075" y="148"/>
                  </a:lnTo>
                  <a:close/>
                  <a:moveTo>
                    <a:pt x="1543" y="21452"/>
                  </a:moveTo>
                  <a:lnTo>
                    <a:pt x="2064" y="21452"/>
                  </a:lnTo>
                  <a:lnTo>
                    <a:pt x="1527" y="10111"/>
                  </a:lnTo>
                  <a:lnTo>
                    <a:pt x="1996" y="148"/>
                  </a:lnTo>
                  <a:lnTo>
                    <a:pt x="1478" y="148"/>
                  </a:lnTo>
                  <a:lnTo>
                    <a:pt x="1099" y="8143"/>
                  </a:lnTo>
                  <a:lnTo>
                    <a:pt x="521" y="8143"/>
                  </a:lnTo>
                  <a:lnTo>
                    <a:pt x="521" y="148"/>
                  </a:lnTo>
                  <a:lnTo>
                    <a:pt x="0" y="148"/>
                  </a:lnTo>
                  <a:lnTo>
                    <a:pt x="0" y="21452"/>
                  </a:lnTo>
                  <a:lnTo>
                    <a:pt x="521" y="21452"/>
                  </a:lnTo>
                  <a:lnTo>
                    <a:pt x="521" y="12227"/>
                  </a:lnTo>
                  <a:lnTo>
                    <a:pt x="1107" y="12227"/>
                  </a:lnTo>
                  <a:lnTo>
                    <a:pt x="1543" y="21452"/>
                  </a:lnTo>
                  <a:close/>
                  <a:moveTo>
                    <a:pt x="18176" y="148"/>
                  </a:moveTo>
                  <a:lnTo>
                    <a:pt x="18732" y="148"/>
                  </a:lnTo>
                  <a:lnTo>
                    <a:pt x="19168" y="14589"/>
                  </a:lnTo>
                  <a:lnTo>
                    <a:pt x="19673" y="98"/>
                  </a:lnTo>
                  <a:lnTo>
                    <a:pt x="20117" y="98"/>
                  </a:lnTo>
                  <a:lnTo>
                    <a:pt x="20621" y="14589"/>
                  </a:lnTo>
                  <a:lnTo>
                    <a:pt x="21057" y="148"/>
                  </a:lnTo>
                  <a:lnTo>
                    <a:pt x="21600" y="148"/>
                  </a:lnTo>
                  <a:lnTo>
                    <a:pt x="20848" y="21600"/>
                  </a:lnTo>
                  <a:lnTo>
                    <a:pt x="20395" y="21600"/>
                  </a:lnTo>
                  <a:lnTo>
                    <a:pt x="19888" y="7676"/>
                  </a:lnTo>
                  <a:lnTo>
                    <a:pt x="19381" y="21600"/>
                  </a:lnTo>
                  <a:lnTo>
                    <a:pt x="18928" y="21600"/>
                  </a:lnTo>
                  <a:lnTo>
                    <a:pt x="18176" y="148"/>
                  </a:lnTo>
                  <a:close/>
                  <a:moveTo>
                    <a:pt x="13339" y="148"/>
                  </a:moveTo>
                  <a:lnTo>
                    <a:pt x="13860" y="148"/>
                  </a:lnTo>
                  <a:lnTo>
                    <a:pt x="13860" y="17196"/>
                  </a:lnTo>
                  <a:lnTo>
                    <a:pt x="15035" y="17196"/>
                  </a:lnTo>
                  <a:lnTo>
                    <a:pt x="15035" y="21452"/>
                  </a:lnTo>
                  <a:lnTo>
                    <a:pt x="13339" y="21452"/>
                  </a:lnTo>
                  <a:lnTo>
                    <a:pt x="13339" y="148"/>
                  </a:lnTo>
                  <a:close/>
                  <a:moveTo>
                    <a:pt x="10995" y="148"/>
                  </a:moveTo>
                  <a:lnTo>
                    <a:pt x="12792" y="148"/>
                  </a:lnTo>
                  <a:lnTo>
                    <a:pt x="12792" y="4428"/>
                  </a:lnTo>
                  <a:lnTo>
                    <a:pt x="11513" y="4428"/>
                  </a:lnTo>
                  <a:lnTo>
                    <a:pt x="11513" y="8955"/>
                  </a:lnTo>
                  <a:lnTo>
                    <a:pt x="12563" y="8955"/>
                  </a:lnTo>
                  <a:lnTo>
                    <a:pt x="12563" y="13211"/>
                  </a:lnTo>
                  <a:lnTo>
                    <a:pt x="11513" y="13211"/>
                  </a:lnTo>
                  <a:lnTo>
                    <a:pt x="11513" y="21452"/>
                  </a:lnTo>
                  <a:lnTo>
                    <a:pt x="10995" y="21452"/>
                  </a:lnTo>
                  <a:lnTo>
                    <a:pt x="10995" y="148"/>
                  </a:lnTo>
                  <a:close/>
                  <a:moveTo>
                    <a:pt x="9629" y="12547"/>
                  </a:moveTo>
                  <a:lnTo>
                    <a:pt x="9316" y="5634"/>
                  </a:lnTo>
                  <a:lnTo>
                    <a:pt x="9002" y="12547"/>
                  </a:lnTo>
                  <a:lnTo>
                    <a:pt x="9629" y="12547"/>
                  </a:lnTo>
                  <a:close/>
                  <a:moveTo>
                    <a:pt x="9081" y="0"/>
                  </a:moveTo>
                  <a:lnTo>
                    <a:pt x="9561" y="0"/>
                  </a:lnTo>
                  <a:lnTo>
                    <a:pt x="10572" y="21452"/>
                  </a:lnTo>
                  <a:lnTo>
                    <a:pt x="10030" y="21452"/>
                  </a:lnTo>
                  <a:lnTo>
                    <a:pt x="9814" y="16680"/>
                  </a:lnTo>
                  <a:lnTo>
                    <a:pt x="8817" y="16680"/>
                  </a:lnTo>
                  <a:lnTo>
                    <a:pt x="8599" y="21452"/>
                  </a:lnTo>
                  <a:lnTo>
                    <a:pt x="8070" y="21452"/>
                  </a:lnTo>
                  <a:lnTo>
                    <a:pt x="9081" y="0"/>
                  </a:lnTo>
                  <a:close/>
                  <a:moveTo>
                    <a:pt x="3896" y="12547"/>
                  </a:moveTo>
                  <a:lnTo>
                    <a:pt x="3582" y="5634"/>
                  </a:lnTo>
                  <a:lnTo>
                    <a:pt x="3269" y="12547"/>
                  </a:lnTo>
                  <a:lnTo>
                    <a:pt x="3896" y="12547"/>
                  </a:lnTo>
                  <a:close/>
                  <a:moveTo>
                    <a:pt x="3351" y="0"/>
                  </a:moveTo>
                  <a:lnTo>
                    <a:pt x="3830" y="0"/>
                  </a:lnTo>
                  <a:lnTo>
                    <a:pt x="4842" y="21452"/>
                  </a:lnTo>
                  <a:lnTo>
                    <a:pt x="4299" y="21452"/>
                  </a:lnTo>
                  <a:lnTo>
                    <a:pt x="4081" y="16680"/>
                  </a:lnTo>
                  <a:lnTo>
                    <a:pt x="3083" y="16680"/>
                  </a:lnTo>
                  <a:lnTo>
                    <a:pt x="2868" y="21452"/>
                  </a:lnTo>
                  <a:lnTo>
                    <a:pt x="2339" y="21452"/>
                  </a:lnTo>
                  <a:lnTo>
                    <a:pt x="3351" y="0"/>
                  </a:lnTo>
                  <a:close/>
                </a:path>
              </a:pathLst>
            </a:custGeom>
            <a:solidFill>
              <a:srgbClr val="4D4D4D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  <p:sp>
          <p:nvSpPr>
            <p:cNvPr id="5" name="Shape 5"/>
            <p:cNvSpPr/>
            <p:nvPr/>
          </p:nvSpPr>
          <p:spPr>
            <a:xfrm>
              <a:off x="573973" y="0"/>
              <a:ext cx="109804" cy="1079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212" y="10107"/>
                  </a:moveTo>
                  <a:cubicBezTo>
                    <a:pt x="10212" y="9960"/>
                    <a:pt x="10071" y="9896"/>
                    <a:pt x="9949" y="9896"/>
                  </a:cubicBezTo>
                  <a:cubicBezTo>
                    <a:pt x="9888" y="9896"/>
                    <a:pt x="9807" y="9918"/>
                    <a:pt x="9767" y="9960"/>
                  </a:cubicBezTo>
                  <a:cubicBezTo>
                    <a:pt x="8997" y="10443"/>
                    <a:pt x="8085" y="10611"/>
                    <a:pt x="7214" y="10401"/>
                  </a:cubicBezTo>
                  <a:cubicBezTo>
                    <a:pt x="6910" y="10338"/>
                    <a:pt x="6707" y="10023"/>
                    <a:pt x="6788" y="9707"/>
                  </a:cubicBezTo>
                  <a:cubicBezTo>
                    <a:pt x="6849" y="9392"/>
                    <a:pt x="7173" y="9182"/>
                    <a:pt x="7457" y="9245"/>
                  </a:cubicBezTo>
                  <a:cubicBezTo>
                    <a:pt x="8044" y="9392"/>
                    <a:pt x="8652" y="9287"/>
                    <a:pt x="9159" y="8951"/>
                  </a:cubicBezTo>
                  <a:cubicBezTo>
                    <a:pt x="9848" y="8489"/>
                    <a:pt x="10212" y="7921"/>
                    <a:pt x="10212" y="7270"/>
                  </a:cubicBezTo>
                  <a:cubicBezTo>
                    <a:pt x="10212" y="6409"/>
                    <a:pt x="10192" y="3614"/>
                    <a:pt x="10192" y="3614"/>
                  </a:cubicBezTo>
                  <a:cubicBezTo>
                    <a:pt x="10192" y="1618"/>
                    <a:pt x="8632" y="0"/>
                    <a:pt x="6687" y="0"/>
                  </a:cubicBezTo>
                  <a:cubicBezTo>
                    <a:pt x="4336" y="0"/>
                    <a:pt x="3202" y="1492"/>
                    <a:pt x="3141" y="2879"/>
                  </a:cubicBezTo>
                  <a:cubicBezTo>
                    <a:pt x="3100" y="4034"/>
                    <a:pt x="3465" y="4833"/>
                    <a:pt x="4235" y="5337"/>
                  </a:cubicBezTo>
                  <a:cubicBezTo>
                    <a:pt x="4721" y="5673"/>
                    <a:pt x="5329" y="5778"/>
                    <a:pt x="5917" y="5631"/>
                  </a:cubicBezTo>
                  <a:cubicBezTo>
                    <a:pt x="6221" y="5568"/>
                    <a:pt x="6525" y="5778"/>
                    <a:pt x="6585" y="6093"/>
                  </a:cubicBezTo>
                  <a:cubicBezTo>
                    <a:pt x="6626" y="6240"/>
                    <a:pt x="6606" y="6409"/>
                    <a:pt x="6525" y="6535"/>
                  </a:cubicBezTo>
                  <a:cubicBezTo>
                    <a:pt x="6444" y="6661"/>
                    <a:pt x="6302" y="6766"/>
                    <a:pt x="6160" y="6787"/>
                  </a:cubicBezTo>
                  <a:cubicBezTo>
                    <a:pt x="5289" y="6997"/>
                    <a:pt x="4377" y="6829"/>
                    <a:pt x="3607" y="6346"/>
                  </a:cubicBezTo>
                  <a:cubicBezTo>
                    <a:pt x="3505" y="6261"/>
                    <a:pt x="3384" y="6177"/>
                    <a:pt x="3242" y="6072"/>
                  </a:cubicBezTo>
                  <a:cubicBezTo>
                    <a:pt x="2817" y="5736"/>
                    <a:pt x="2209" y="5274"/>
                    <a:pt x="1702" y="5274"/>
                  </a:cubicBezTo>
                  <a:cubicBezTo>
                    <a:pt x="1479" y="5274"/>
                    <a:pt x="1317" y="5337"/>
                    <a:pt x="1155" y="5505"/>
                  </a:cubicBezTo>
                  <a:cubicBezTo>
                    <a:pt x="405" y="6219"/>
                    <a:pt x="0" y="7165"/>
                    <a:pt x="0" y="8195"/>
                  </a:cubicBezTo>
                  <a:cubicBezTo>
                    <a:pt x="0" y="9350"/>
                    <a:pt x="263" y="9960"/>
                    <a:pt x="790" y="9960"/>
                  </a:cubicBezTo>
                  <a:cubicBezTo>
                    <a:pt x="912" y="9960"/>
                    <a:pt x="1054" y="9918"/>
                    <a:pt x="1216" y="9854"/>
                  </a:cubicBezTo>
                  <a:cubicBezTo>
                    <a:pt x="1641" y="9686"/>
                    <a:pt x="2087" y="9602"/>
                    <a:pt x="2513" y="9602"/>
                  </a:cubicBezTo>
                  <a:cubicBezTo>
                    <a:pt x="2675" y="9602"/>
                    <a:pt x="2817" y="9665"/>
                    <a:pt x="2938" y="9791"/>
                  </a:cubicBezTo>
                  <a:cubicBezTo>
                    <a:pt x="3039" y="9896"/>
                    <a:pt x="3100" y="10044"/>
                    <a:pt x="3100" y="10212"/>
                  </a:cubicBezTo>
                  <a:cubicBezTo>
                    <a:pt x="3100" y="10527"/>
                    <a:pt x="2837" y="10800"/>
                    <a:pt x="2533" y="10800"/>
                  </a:cubicBezTo>
                  <a:lnTo>
                    <a:pt x="2513" y="10800"/>
                  </a:lnTo>
                  <a:cubicBezTo>
                    <a:pt x="1135" y="10800"/>
                    <a:pt x="41" y="11956"/>
                    <a:pt x="20" y="13342"/>
                  </a:cubicBezTo>
                  <a:cubicBezTo>
                    <a:pt x="20" y="13384"/>
                    <a:pt x="20" y="13426"/>
                    <a:pt x="20" y="13447"/>
                  </a:cubicBezTo>
                  <a:cubicBezTo>
                    <a:pt x="61" y="15128"/>
                    <a:pt x="1236" y="16557"/>
                    <a:pt x="2837" y="16893"/>
                  </a:cubicBezTo>
                  <a:cubicBezTo>
                    <a:pt x="3060" y="16368"/>
                    <a:pt x="3404" y="15864"/>
                    <a:pt x="3789" y="15507"/>
                  </a:cubicBezTo>
                  <a:cubicBezTo>
                    <a:pt x="4235" y="15107"/>
                    <a:pt x="4032" y="14624"/>
                    <a:pt x="3971" y="14477"/>
                  </a:cubicBezTo>
                  <a:cubicBezTo>
                    <a:pt x="3890" y="14330"/>
                    <a:pt x="3830" y="14225"/>
                    <a:pt x="3728" y="14120"/>
                  </a:cubicBezTo>
                  <a:cubicBezTo>
                    <a:pt x="3526" y="13889"/>
                    <a:pt x="3546" y="13511"/>
                    <a:pt x="3789" y="13279"/>
                  </a:cubicBezTo>
                  <a:cubicBezTo>
                    <a:pt x="4012" y="13090"/>
                    <a:pt x="4377" y="13111"/>
                    <a:pt x="4579" y="13342"/>
                  </a:cubicBezTo>
                  <a:cubicBezTo>
                    <a:pt x="4863" y="13658"/>
                    <a:pt x="5066" y="14015"/>
                    <a:pt x="5167" y="14414"/>
                  </a:cubicBezTo>
                  <a:cubicBezTo>
                    <a:pt x="5228" y="14603"/>
                    <a:pt x="5289" y="14603"/>
                    <a:pt x="5329" y="14603"/>
                  </a:cubicBezTo>
                  <a:cubicBezTo>
                    <a:pt x="5370" y="14603"/>
                    <a:pt x="5410" y="14582"/>
                    <a:pt x="5491" y="14561"/>
                  </a:cubicBezTo>
                  <a:cubicBezTo>
                    <a:pt x="5836" y="14456"/>
                    <a:pt x="6241" y="14435"/>
                    <a:pt x="6687" y="14456"/>
                  </a:cubicBezTo>
                  <a:cubicBezTo>
                    <a:pt x="6829" y="14456"/>
                    <a:pt x="6970" y="14540"/>
                    <a:pt x="7072" y="14645"/>
                  </a:cubicBezTo>
                  <a:cubicBezTo>
                    <a:pt x="7173" y="14771"/>
                    <a:pt x="7234" y="14918"/>
                    <a:pt x="7214" y="15086"/>
                  </a:cubicBezTo>
                  <a:cubicBezTo>
                    <a:pt x="7193" y="15402"/>
                    <a:pt x="6950" y="15633"/>
                    <a:pt x="6646" y="15633"/>
                  </a:cubicBezTo>
                  <a:lnTo>
                    <a:pt x="6606" y="15633"/>
                  </a:lnTo>
                  <a:cubicBezTo>
                    <a:pt x="6545" y="15633"/>
                    <a:pt x="6484" y="15633"/>
                    <a:pt x="6444" y="15633"/>
                  </a:cubicBezTo>
                  <a:cubicBezTo>
                    <a:pt x="5755" y="15633"/>
                    <a:pt x="5086" y="15885"/>
                    <a:pt x="4579" y="16368"/>
                  </a:cubicBezTo>
                  <a:cubicBezTo>
                    <a:pt x="4032" y="16872"/>
                    <a:pt x="3688" y="17566"/>
                    <a:pt x="3647" y="18364"/>
                  </a:cubicBezTo>
                  <a:cubicBezTo>
                    <a:pt x="3586" y="19268"/>
                    <a:pt x="3830" y="20045"/>
                    <a:pt x="4356" y="20633"/>
                  </a:cubicBezTo>
                  <a:cubicBezTo>
                    <a:pt x="4924" y="21264"/>
                    <a:pt x="5775" y="21600"/>
                    <a:pt x="6747" y="21600"/>
                  </a:cubicBezTo>
                  <a:cubicBezTo>
                    <a:pt x="7680" y="21600"/>
                    <a:pt x="8551" y="21222"/>
                    <a:pt x="9220" y="20549"/>
                  </a:cubicBezTo>
                  <a:cubicBezTo>
                    <a:pt x="9888" y="19856"/>
                    <a:pt x="10233" y="18953"/>
                    <a:pt x="10233" y="17965"/>
                  </a:cubicBezTo>
                  <a:cubicBezTo>
                    <a:pt x="10233" y="17965"/>
                    <a:pt x="10212" y="10443"/>
                    <a:pt x="10212" y="10107"/>
                  </a:cubicBezTo>
                  <a:close/>
                  <a:moveTo>
                    <a:pt x="17993" y="15275"/>
                  </a:moveTo>
                  <a:cubicBezTo>
                    <a:pt x="17244" y="14771"/>
                    <a:pt x="16311" y="14603"/>
                    <a:pt x="15440" y="14813"/>
                  </a:cubicBezTo>
                  <a:cubicBezTo>
                    <a:pt x="15136" y="14876"/>
                    <a:pt x="14934" y="15212"/>
                    <a:pt x="15015" y="15528"/>
                  </a:cubicBezTo>
                  <a:cubicBezTo>
                    <a:pt x="15075" y="15801"/>
                    <a:pt x="15298" y="15990"/>
                    <a:pt x="15562" y="15990"/>
                  </a:cubicBezTo>
                  <a:cubicBezTo>
                    <a:pt x="15602" y="15990"/>
                    <a:pt x="15663" y="15969"/>
                    <a:pt x="15704" y="15969"/>
                  </a:cubicBezTo>
                  <a:cubicBezTo>
                    <a:pt x="16271" y="15843"/>
                    <a:pt x="16879" y="15948"/>
                    <a:pt x="17385" y="16263"/>
                  </a:cubicBezTo>
                  <a:cubicBezTo>
                    <a:pt x="18155" y="16767"/>
                    <a:pt x="18500" y="17587"/>
                    <a:pt x="18459" y="18742"/>
                  </a:cubicBezTo>
                  <a:cubicBezTo>
                    <a:pt x="18398" y="20129"/>
                    <a:pt x="17284" y="21600"/>
                    <a:pt x="14913" y="21600"/>
                  </a:cubicBezTo>
                  <a:cubicBezTo>
                    <a:pt x="12988" y="21600"/>
                    <a:pt x="11408" y="19982"/>
                    <a:pt x="11408" y="17986"/>
                  </a:cubicBezTo>
                  <a:cubicBezTo>
                    <a:pt x="11408" y="17986"/>
                    <a:pt x="11388" y="15212"/>
                    <a:pt x="11388" y="14351"/>
                  </a:cubicBezTo>
                  <a:cubicBezTo>
                    <a:pt x="11388" y="13679"/>
                    <a:pt x="11752" y="13111"/>
                    <a:pt x="12462" y="12649"/>
                  </a:cubicBezTo>
                  <a:cubicBezTo>
                    <a:pt x="12806" y="12418"/>
                    <a:pt x="13232" y="12292"/>
                    <a:pt x="13657" y="12292"/>
                  </a:cubicBezTo>
                  <a:cubicBezTo>
                    <a:pt x="13819" y="12292"/>
                    <a:pt x="13981" y="12313"/>
                    <a:pt x="14143" y="12355"/>
                  </a:cubicBezTo>
                  <a:cubicBezTo>
                    <a:pt x="14447" y="12418"/>
                    <a:pt x="14751" y="12229"/>
                    <a:pt x="14832" y="11914"/>
                  </a:cubicBezTo>
                  <a:cubicBezTo>
                    <a:pt x="14893" y="11598"/>
                    <a:pt x="14711" y="11262"/>
                    <a:pt x="14386" y="11199"/>
                  </a:cubicBezTo>
                  <a:cubicBezTo>
                    <a:pt x="13515" y="10989"/>
                    <a:pt x="12603" y="11157"/>
                    <a:pt x="11854" y="11661"/>
                  </a:cubicBezTo>
                  <a:cubicBezTo>
                    <a:pt x="11732" y="11725"/>
                    <a:pt x="11550" y="11725"/>
                    <a:pt x="11469" y="11661"/>
                  </a:cubicBezTo>
                  <a:cubicBezTo>
                    <a:pt x="11408" y="11619"/>
                    <a:pt x="11388" y="11556"/>
                    <a:pt x="11388" y="11493"/>
                  </a:cubicBezTo>
                  <a:cubicBezTo>
                    <a:pt x="11388" y="11178"/>
                    <a:pt x="11367" y="3635"/>
                    <a:pt x="11367" y="3635"/>
                  </a:cubicBezTo>
                  <a:cubicBezTo>
                    <a:pt x="11367" y="2668"/>
                    <a:pt x="11732" y="1744"/>
                    <a:pt x="12380" y="1072"/>
                  </a:cubicBezTo>
                  <a:cubicBezTo>
                    <a:pt x="13049" y="378"/>
                    <a:pt x="13920" y="0"/>
                    <a:pt x="14853" y="0"/>
                  </a:cubicBezTo>
                  <a:cubicBezTo>
                    <a:pt x="15845" y="0"/>
                    <a:pt x="16696" y="357"/>
                    <a:pt x="17264" y="988"/>
                  </a:cubicBezTo>
                  <a:cubicBezTo>
                    <a:pt x="17770" y="1555"/>
                    <a:pt x="18034" y="2353"/>
                    <a:pt x="17973" y="3257"/>
                  </a:cubicBezTo>
                  <a:cubicBezTo>
                    <a:pt x="17912" y="4034"/>
                    <a:pt x="17588" y="4749"/>
                    <a:pt x="17021" y="5253"/>
                  </a:cubicBezTo>
                  <a:cubicBezTo>
                    <a:pt x="16514" y="5715"/>
                    <a:pt x="15845" y="5988"/>
                    <a:pt x="15177" y="5988"/>
                  </a:cubicBezTo>
                  <a:cubicBezTo>
                    <a:pt x="15116" y="5988"/>
                    <a:pt x="15055" y="5967"/>
                    <a:pt x="14994" y="5967"/>
                  </a:cubicBezTo>
                  <a:lnTo>
                    <a:pt x="14974" y="5967"/>
                  </a:lnTo>
                  <a:cubicBezTo>
                    <a:pt x="14670" y="5967"/>
                    <a:pt x="14407" y="6219"/>
                    <a:pt x="14386" y="6535"/>
                  </a:cubicBezTo>
                  <a:cubicBezTo>
                    <a:pt x="14366" y="6850"/>
                    <a:pt x="14609" y="7144"/>
                    <a:pt x="14934" y="7165"/>
                  </a:cubicBezTo>
                  <a:cubicBezTo>
                    <a:pt x="15015" y="7165"/>
                    <a:pt x="15096" y="7165"/>
                    <a:pt x="15177" y="7165"/>
                  </a:cubicBezTo>
                  <a:cubicBezTo>
                    <a:pt x="15521" y="7165"/>
                    <a:pt x="15825" y="7123"/>
                    <a:pt x="16109" y="7039"/>
                  </a:cubicBezTo>
                  <a:cubicBezTo>
                    <a:pt x="16190" y="7018"/>
                    <a:pt x="16230" y="7018"/>
                    <a:pt x="16271" y="7018"/>
                  </a:cubicBezTo>
                  <a:cubicBezTo>
                    <a:pt x="16332" y="7018"/>
                    <a:pt x="16372" y="7018"/>
                    <a:pt x="16433" y="7207"/>
                  </a:cubicBezTo>
                  <a:cubicBezTo>
                    <a:pt x="16555" y="7585"/>
                    <a:pt x="16737" y="7942"/>
                    <a:pt x="17021" y="8258"/>
                  </a:cubicBezTo>
                  <a:cubicBezTo>
                    <a:pt x="17223" y="8510"/>
                    <a:pt x="17608" y="8531"/>
                    <a:pt x="17831" y="8321"/>
                  </a:cubicBezTo>
                  <a:cubicBezTo>
                    <a:pt x="18054" y="8111"/>
                    <a:pt x="18074" y="7732"/>
                    <a:pt x="17872" y="7480"/>
                  </a:cubicBezTo>
                  <a:cubicBezTo>
                    <a:pt x="17791" y="7375"/>
                    <a:pt x="17710" y="7270"/>
                    <a:pt x="17649" y="7123"/>
                  </a:cubicBezTo>
                  <a:cubicBezTo>
                    <a:pt x="17568" y="6997"/>
                    <a:pt x="17365" y="6514"/>
                    <a:pt x="17831" y="6093"/>
                  </a:cubicBezTo>
                  <a:cubicBezTo>
                    <a:pt x="18196" y="5757"/>
                    <a:pt x="18561" y="5232"/>
                    <a:pt x="18783" y="4728"/>
                  </a:cubicBezTo>
                  <a:cubicBezTo>
                    <a:pt x="20364" y="5043"/>
                    <a:pt x="21539" y="6472"/>
                    <a:pt x="21580" y="8153"/>
                  </a:cubicBezTo>
                  <a:cubicBezTo>
                    <a:pt x="21580" y="8195"/>
                    <a:pt x="21580" y="8237"/>
                    <a:pt x="21580" y="8258"/>
                  </a:cubicBezTo>
                  <a:cubicBezTo>
                    <a:pt x="21580" y="9665"/>
                    <a:pt x="20465" y="10800"/>
                    <a:pt x="19108" y="10821"/>
                  </a:cubicBezTo>
                  <a:lnTo>
                    <a:pt x="19087" y="10821"/>
                  </a:lnTo>
                  <a:cubicBezTo>
                    <a:pt x="18763" y="10821"/>
                    <a:pt x="18500" y="11073"/>
                    <a:pt x="18500" y="11409"/>
                  </a:cubicBezTo>
                  <a:cubicBezTo>
                    <a:pt x="18500" y="11556"/>
                    <a:pt x="18561" y="11704"/>
                    <a:pt x="18682" y="11830"/>
                  </a:cubicBezTo>
                  <a:cubicBezTo>
                    <a:pt x="18783" y="11935"/>
                    <a:pt x="18925" y="11998"/>
                    <a:pt x="19087" y="11998"/>
                  </a:cubicBezTo>
                  <a:cubicBezTo>
                    <a:pt x="19533" y="11998"/>
                    <a:pt x="19959" y="11914"/>
                    <a:pt x="20405" y="11746"/>
                  </a:cubicBezTo>
                  <a:cubicBezTo>
                    <a:pt x="20546" y="11682"/>
                    <a:pt x="20688" y="11661"/>
                    <a:pt x="20810" y="11661"/>
                  </a:cubicBezTo>
                  <a:cubicBezTo>
                    <a:pt x="21337" y="11661"/>
                    <a:pt x="21600" y="12250"/>
                    <a:pt x="21600" y="13405"/>
                  </a:cubicBezTo>
                  <a:cubicBezTo>
                    <a:pt x="21600" y="14435"/>
                    <a:pt x="21195" y="15402"/>
                    <a:pt x="20445" y="16116"/>
                  </a:cubicBezTo>
                  <a:cubicBezTo>
                    <a:pt x="20303" y="16263"/>
                    <a:pt x="20121" y="16326"/>
                    <a:pt x="19918" y="16326"/>
                  </a:cubicBezTo>
                  <a:cubicBezTo>
                    <a:pt x="19391" y="16326"/>
                    <a:pt x="18804" y="15885"/>
                    <a:pt x="18358" y="15549"/>
                  </a:cubicBezTo>
                  <a:cubicBezTo>
                    <a:pt x="18236" y="15444"/>
                    <a:pt x="18095" y="15339"/>
                    <a:pt x="17993" y="15275"/>
                  </a:cubicBezTo>
                  <a:close/>
                </a:path>
              </a:pathLst>
            </a:custGeom>
            <a:solidFill>
              <a:srgbClr val="5AA8D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/>
            </a:p>
          </p:txBody>
        </p:sp>
      </p:grpSp>
      <p:sp>
        <p:nvSpPr>
          <p:cNvPr id="7" name="Shape 7"/>
          <p:cNvSpPr/>
          <p:nvPr>
            <p:ph type="sldNum" sz="quarter" idx="2"/>
          </p:nvPr>
        </p:nvSpPr>
        <p:spPr>
          <a:xfrm>
            <a:off x="9459952" y="6581923"/>
            <a:ext cx="397193" cy="152401"/>
          </a:xfrm>
          <a:prstGeom prst="rect">
            <a:avLst/>
          </a:prstGeom>
          <a:ln w="12700">
            <a:miter lim="400000"/>
          </a:ln>
        </p:spPr>
        <p:txBody>
          <a:bodyPr lIns="0" tIns="0" rIns="0" bIns="0" anchor="ctr">
            <a:spAutoFit/>
          </a:bodyPr>
          <a:lstStyle>
            <a:lvl1pPr algn="ctr">
              <a:defRPr b="1" sz="1000"/>
            </a:lvl1pPr>
          </a:lstStyle>
          <a:p>
            <a:pPr lvl="0"/>
            <a:fld id="{86CB4B4D-7CA3-9044-876B-883B54F8677D}" type="slidenum"/>
          </a:p>
        </p:txBody>
      </p:sp>
      <p:sp>
        <p:nvSpPr>
          <p:cNvPr id="8" name="Shape 8"/>
          <p:cNvSpPr/>
          <p:nvPr/>
        </p:nvSpPr>
        <p:spPr>
          <a:xfrm>
            <a:off x="8004424" y="202613"/>
            <a:ext cx="1335597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59" sz="15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59" sz="1500">
                <a:solidFill>
                  <a:srgbClr val="054D7E"/>
                </a:solidFill>
              </a:rPr>
              <a:t>Company logo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9323051" y="120945"/>
            <a:ext cx="503310" cy="503309"/>
            <a:chOff x="0" y="19931"/>
            <a:chExt cx="503308" cy="503308"/>
          </a:xfrm>
        </p:grpSpPr>
        <p:sp>
          <p:nvSpPr>
            <p:cNvPr id="9" name="Shape 9"/>
            <p:cNvSpPr/>
            <p:nvPr/>
          </p:nvSpPr>
          <p:spPr>
            <a:xfrm>
              <a:off x="76166" y="76246"/>
              <a:ext cx="363560" cy="363560"/>
            </a:xfrm>
            <a:prstGeom prst="roundRect">
              <a:avLst>
                <a:gd name="adj" fmla="val 15000"/>
              </a:avLst>
            </a:prstGeom>
            <a:solidFill>
              <a:srgbClr val="A7A7A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10" name="Shape 10"/>
            <p:cNvSpPr/>
            <p:nvPr/>
          </p:nvSpPr>
          <p:spPr>
            <a:xfrm rot="2700000">
              <a:off x="212423" y="-45077"/>
              <a:ext cx="78463" cy="633325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rgbClr val="F3F4F9"/>
                </a:gs>
                <a:gs pos="100000">
                  <a:srgbClr val="E1E2E4"/>
                </a:gs>
              </a:gsLst>
              <a:lin ang="162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</p:sldLayoutIdLst>
  <p:transition spd="med" advClick="1"/>
  <p:txStyles>
    <p:titleStyle>
      <a:lvl1pPr algn="ctr">
        <a:defRPr sz="4400">
          <a:latin typeface="+mn-lt"/>
          <a:ea typeface="+mn-ea"/>
          <a:cs typeface="+mn-cs"/>
          <a:sym typeface="Helvetica"/>
        </a:defRPr>
      </a:lvl1pPr>
      <a:lvl2pPr algn="ctr">
        <a:defRPr sz="4400">
          <a:latin typeface="+mn-lt"/>
          <a:ea typeface="+mn-ea"/>
          <a:cs typeface="+mn-cs"/>
          <a:sym typeface="Helvetica"/>
        </a:defRPr>
      </a:lvl2pPr>
      <a:lvl3pPr algn="ctr">
        <a:defRPr sz="4400">
          <a:latin typeface="+mn-lt"/>
          <a:ea typeface="+mn-ea"/>
          <a:cs typeface="+mn-cs"/>
          <a:sym typeface="Helvetica"/>
        </a:defRPr>
      </a:lvl3pPr>
      <a:lvl4pPr algn="ctr">
        <a:defRPr sz="4400">
          <a:latin typeface="+mn-lt"/>
          <a:ea typeface="+mn-ea"/>
          <a:cs typeface="+mn-cs"/>
          <a:sym typeface="Helvetica"/>
        </a:defRPr>
      </a:lvl4pPr>
      <a:lvl5pPr algn="ctr">
        <a:defRPr sz="4400">
          <a:latin typeface="+mn-lt"/>
          <a:ea typeface="+mn-ea"/>
          <a:cs typeface="+mn-cs"/>
          <a:sym typeface="Helvetica"/>
        </a:defRPr>
      </a:lvl5pPr>
      <a:lvl6pPr algn="ctr">
        <a:defRPr sz="4400">
          <a:latin typeface="+mn-lt"/>
          <a:ea typeface="+mn-ea"/>
          <a:cs typeface="+mn-cs"/>
          <a:sym typeface="Helvetica"/>
        </a:defRPr>
      </a:lvl6pPr>
      <a:lvl7pPr algn="ctr">
        <a:defRPr sz="4400">
          <a:latin typeface="+mn-lt"/>
          <a:ea typeface="+mn-ea"/>
          <a:cs typeface="+mn-cs"/>
          <a:sym typeface="Helvetica"/>
        </a:defRPr>
      </a:lvl7pPr>
      <a:lvl8pPr algn="ctr">
        <a:defRPr sz="4400">
          <a:latin typeface="+mn-lt"/>
          <a:ea typeface="+mn-ea"/>
          <a:cs typeface="+mn-cs"/>
          <a:sym typeface="Helvetica"/>
        </a:defRPr>
      </a:lvl8pPr>
      <a:lvl9pPr algn="ctr">
        <a:defRPr sz="4400">
          <a:latin typeface="+mn-lt"/>
          <a:ea typeface="+mn-ea"/>
          <a:cs typeface="+mn-cs"/>
          <a:sym typeface="Helvetica"/>
        </a:defRPr>
      </a:lvl9pPr>
    </p:titleStyle>
    <p:bodyStyle>
      <a:lvl1pPr>
        <a:spcBef>
          <a:spcPts val="400"/>
        </a:spcBef>
        <a:defRPr b="1" sz="2000">
          <a:latin typeface="+mn-lt"/>
          <a:ea typeface="+mn-ea"/>
          <a:cs typeface="+mn-cs"/>
          <a:sym typeface="Helvetica"/>
        </a:defRPr>
      </a:lvl1pPr>
      <a:lvl2pPr marL="661307" indent="-204107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2pPr>
      <a:lvl3pPr marL="1104900" indent="-1905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3pPr>
      <a:lvl4pPr marL="1600200" indent="-228600">
        <a:spcBef>
          <a:spcPts val="400"/>
        </a:spcBef>
        <a:buSzPct val="100000"/>
        <a:buChar char="–"/>
        <a:defRPr b="1" sz="2000">
          <a:latin typeface="+mn-lt"/>
          <a:ea typeface="+mn-ea"/>
          <a:cs typeface="+mn-cs"/>
          <a:sym typeface="Helvetica"/>
        </a:defRPr>
      </a:lvl4pPr>
      <a:lvl5pPr marL="2057400" indent="-228600">
        <a:spcBef>
          <a:spcPts val="400"/>
        </a:spcBef>
        <a:buSzPct val="100000"/>
        <a:buChar char="»"/>
        <a:defRPr b="1" sz="2000">
          <a:latin typeface="+mn-lt"/>
          <a:ea typeface="+mn-ea"/>
          <a:cs typeface="+mn-cs"/>
          <a:sym typeface="Helvetica"/>
        </a:defRPr>
      </a:lvl5pPr>
      <a:lvl6pPr marL="25146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6pPr>
      <a:lvl7pPr marL="29718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7pPr>
      <a:lvl8pPr marL="34290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8pPr>
      <a:lvl9pPr marL="3886200" indent="-228600">
        <a:spcBef>
          <a:spcPts val="400"/>
        </a:spcBef>
        <a:buSzPct val="100000"/>
        <a:buChar char="•"/>
        <a:defRPr b="1" sz="2000">
          <a:latin typeface="+mn-lt"/>
          <a:ea typeface="+mn-ea"/>
          <a:cs typeface="+mn-cs"/>
          <a:sym typeface="Helvetica"/>
        </a:defRPr>
      </a:lvl9pPr>
    </p:bodyStyle>
    <p:otherStyle>
      <a:lvl1pPr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1pPr>
      <a:lvl2pPr indent="457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2pPr>
      <a:lvl3pPr indent="914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3pPr>
      <a:lvl4pPr indent="1371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4pPr>
      <a:lvl5pPr indent="18288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5pPr>
      <a:lvl6pPr indent="22860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6pPr>
      <a:lvl7pPr indent="27432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7pPr>
      <a:lvl8pPr indent="32004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8pPr>
      <a:lvl9pPr indent="3657600" algn="ctr">
        <a:defRPr b="1" sz="1000">
          <a:solidFill>
            <a:schemeClr val="tx1"/>
          </a:solidFill>
          <a:latin typeface="+mn-lt"/>
          <a:ea typeface="+mn-ea"/>
          <a:cs typeface="+mn-cs"/>
          <a:sym typeface="Helvetica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7.xml"/></Relationships>

</file>

<file path=ppt/slides/_rels/slide1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8.xml"/></Relationships>
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6" Type="http://schemas.openxmlformats.org/officeDocument/2006/relationships/image" Target="../media/image7.png"/><Relationship Id="rId7" Type="http://schemas.openxmlformats.org/officeDocument/2006/relationships/image" Target="../media/image8.png"/><Relationship Id="rId8" Type="http://schemas.openxmlformats.org/officeDocument/2006/relationships/image" Target="../media/image9.png"/><Relationship Id="rId9" Type="http://schemas.openxmlformats.org/officeDocument/2006/relationships/image" Target="../media/image10.png"/></Relationships>

</file>

<file path=ppt/slides/_rels/slide2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9.xml"/></Relationships>

</file>

<file path=ppt/slides/_rels/slide2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/><Relationship Id="rId3" Type="http://schemas.openxmlformats.org/officeDocument/2006/relationships/chart" Target="../charts/chart2.xml"/></Relationships>
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3.xml"/><Relationship Id="rId3" Type="http://schemas.openxmlformats.org/officeDocument/2006/relationships/chart" Target="../charts/chart4.xml"/></Relationships>
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5.xml"/><Relationship Id="rId3" Type="http://schemas.openxmlformats.org/officeDocument/2006/relationships/chart" Target="../charts/chart6.xml"/></Relationships>
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/>
          <p:nvPr/>
        </p:nvSpPr>
        <p:spPr>
          <a:xfrm>
            <a:off x="563738" y="4869511"/>
            <a:ext cx="9663377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lnSpc>
                <a:spcPct val="85000"/>
              </a:lnSpc>
              <a:defRPr b="1" spc="-91" sz="2300"/>
            </a:lvl1pPr>
          </a:lstStyle>
          <a:p>
            <a:pPr lvl="0">
              <a:defRPr b="0" spc="0" sz="1800"/>
            </a:pPr>
            <a:r>
              <a:rPr b="1" spc="-91" sz="2300"/>
              <a:t>Name of the service</a:t>
            </a:r>
          </a:p>
        </p:txBody>
      </p:sp>
      <p:sp>
        <p:nvSpPr>
          <p:cNvPr id="42" name="Shape 42"/>
          <p:cNvSpPr/>
          <p:nvPr/>
        </p:nvSpPr>
        <p:spPr>
          <a:xfrm>
            <a:off x="567916" y="5264483"/>
            <a:ext cx="2630552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lvl="0">
              <a:lnSpc>
                <a:spcPct val="85000"/>
              </a:lnSpc>
            </a:pP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Investor presentation 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[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example</a:t>
            </a:r>
            <a:r>
              <a:rPr spc="-59" sz="1500">
                <a:latin typeface="Helvetica Light"/>
                <a:ea typeface="Helvetica Light"/>
                <a:cs typeface="Helvetica Light"/>
                <a:sym typeface="Helvetica Light"/>
              </a:rPr>
              <a:t>]*</a:t>
            </a:r>
          </a:p>
        </p:txBody>
      </p:sp>
      <p:sp>
        <p:nvSpPr>
          <p:cNvPr id="43" name="Shape 43"/>
          <p:cNvSpPr/>
          <p:nvPr/>
        </p:nvSpPr>
        <p:spPr>
          <a:xfrm>
            <a:off x="1690466" y="2949982"/>
            <a:ext cx="2074471" cy="459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 spc="-96" sz="2400">
                <a:solidFill>
                  <a:srgbClr val="054D7E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96" sz="2400">
                <a:solidFill>
                  <a:srgbClr val="054D7E"/>
                </a:solidFill>
              </a:rPr>
              <a:t>Company logo</a:t>
            </a:r>
          </a:p>
        </p:txBody>
      </p:sp>
      <p:sp>
        <p:nvSpPr>
          <p:cNvPr id="44" name="Shape 44"/>
          <p:cNvSpPr/>
          <p:nvPr/>
        </p:nvSpPr>
        <p:spPr>
          <a:xfrm>
            <a:off x="3025503" y="3251179"/>
            <a:ext cx="73530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pc="-72">
                <a:solidFill>
                  <a:srgbClr val="A7A7A7"/>
                </a:solidFill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>
                <a:solidFill>
                  <a:srgbClr val="000000"/>
                </a:solidFill>
              </a:defRPr>
            </a:pPr>
            <a:r>
              <a:rPr spc="-72">
                <a:solidFill>
                  <a:srgbClr val="A7A7A7"/>
                </a:solidFill>
              </a:rPr>
              <a:t>slogan</a:t>
            </a:r>
          </a:p>
        </p:txBody>
      </p:sp>
      <p:sp>
        <p:nvSpPr>
          <p:cNvPr id="45" name="Shape 45"/>
          <p:cNvSpPr/>
          <p:nvPr/>
        </p:nvSpPr>
        <p:spPr>
          <a:xfrm>
            <a:off x="3885491" y="2833512"/>
            <a:ext cx="1007580" cy="1007580"/>
          </a:xfrm>
          <a:prstGeom prst="roundRect">
            <a:avLst>
              <a:gd name="adj" fmla="val 15000"/>
            </a:avLst>
          </a:prstGeom>
          <a:solidFill>
            <a:srgbClr val="A7A7A7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46" name="Shape 46"/>
          <p:cNvSpPr/>
          <p:nvPr/>
        </p:nvSpPr>
        <p:spPr>
          <a:xfrm rot="2700000">
            <a:off x="4290735" y="2430598"/>
            <a:ext cx="217454" cy="1833332"/>
          </a:xfrm>
          <a:prstGeom prst="roundRect">
            <a:avLst>
              <a:gd name="adj" fmla="val 50000"/>
            </a:avLst>
          </a:prstGeom>
          <a:solidFill>
            <a:srgbClr val="ECF0F3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47" name="Shape 47"/>
          <p:cNvSpPr/>
          <p:nvPr/>
        </p:nvSpPr>
        <p:spPr>
          <a:xfrm>
            <a:off x="600595" y="6417063"/>
            <a:ext cx="718948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lnSpc>
                <a:spcPct val="85000"/>
              </a:lnSpc>
              <a:defRPr spc="-39" sz="10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 lvl="0">
              <a:defRPr spc="0" sz="1800"/>
            </a:pPr>
            <a:r>
              <a:rPr spc="-39" sz="1000"/>
              <a:t>Place, 2014</a:t>
            </a:r>
          </a:p>
        </p:txBody>
      </p:sp>
      <p:pic>
        <p:nvPicPr>
          <p:cNvPr id="48" name="logo_black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486183" y="222769"/>
            <a:ext cx="1145951" cy="3200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Monetization</a:t>
            </a:r>
          </a:p>
        </p:txBody>
      </p:sp>
      <p:sp>
        <p:nvSpPr>
          <p:cNvPr id="275" name="Shape 275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276" name="Shape 276"/>
          <p:cNvSpPr/>
          <p:nvPr/>
        </p:nvSpPr>
        <p:spPr>
          <a:xfrm>
            <a:off x="358268" y="965886"/>
            <a:ext cx="9625441" cy="7424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normAutofit fontScale="100000" lnSpcReduction="0"/>
          </a:bodyPr>
          <a:lstStyle/>
          <a:p>
            <a:pPr lvl="0" marL="136922" indent="-136922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600"/>
          </a:p>
          <a:p>
            <a:pPr lvl="0" marL="136922" indent="-136922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600"/>
          </a:p>
          <a:p>
            <a:pPr lvl="0" marL="136922" indent="-136922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277" name="Shape 277"/>
          <p:cNvSpPr/>
          <p:nvPr/>
        </p:nvSpPr>
        <p:spPr>
          <a:xfrm>
            <a:off x="1310391" y="4821601"/>
            <a:ext cx="8424710" cy="1137201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100"/>
            </a:pPr>
          </a:p>
        </p:txBody>
      </p:sp>
      <p:sp>
        <p:nvSpPr>
          <p:cNvPr id="278" name="Shape 278"/>
          <p:cNvSpPr/>
          <p:nvPr/>
        </p:nvSpPr>
        <p:spPr>
          <a:xfrm rot="5400000">
            <a:off x="5004701" y="1258849"/>
            <a:ext cx="1056284" cy="82640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9070" y="0"/>
                </a:lnTo>
                <a:lnTo>
                  <a:pt x="12530" y="0"/>
                </a:lnTo>
                <a:lnTo>
                  <a:pt x="21600" y="21600"/>
                </a:lnTo>
                <a:close/>
              </a:path>
            </a:pathLst>
          </a:custGeom>
          <a:solidFill>
            <a:srgbClr val="005AAA">
              <a:alpha val="49000"/>
            </a:srgbClr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281" name="Group 281"/>
          <p:cNvGrpSpPr/>
          <p:nvPr/>
        </p:nvGrpSpPr>
        <p:grpSpPr>
          <a:xfrm>
            <a:off x="1310391" y="1679564"/>
            <a:ext cx="4265510" cy="237681"/>
            <a:chOff x="0" y="0"/>
            <a:chExt cx="4265509" cy="237679"/>
          </a:xfrm>
        </p:grpSpPr>
        <p:sp>
          <p:nvSpPr>
            <p:cNvPr id="279" name="Shape 279"/>
            <p:cNvSpPr/>
            <p:nvPr/>
          </p:nvSpPr>
          <p:spPr>
            <a:xfrm>
              <a:off x="-1" y="0"/>
              <a:ext cx="4265511" cy="23768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204" y="0"/>
                  </a:lnTo>
                  <a:lnTo>
                    <a:pt x="21600" y="10800"/>
                  </a:lnTo>
                  <a:lnTo>
                    <a:pt x="21204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0070C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0" name="Shape 280"/>
            <p:cNvSpPr/>
            <p:nvPr/>
          </p:nvSpPr>
          <p:spPr>
            <a:xfrm>
              <a:off x="-1" y="289"/>
              <a:ext cx="4226425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grpSp>
        <p:nvGrpSpPr>
          <p:cNvPr id="284" name="Group 284"/>
          <p:cNvGrpSpPr/>
          <p:nvPr/>
        </p:nvGrpSpPr>
        <p:grpSpPr>
          <a:xfrm>
            <a:off x="1310391" y="1943821"/>
            <a:ext cx="2162905" cy="366706"/>
            <a:chOff x="0" y="0"/>
            <a:chExt cx="2162904" cy="366705"/>
          </a:xfrm>
        </p:grpSpPr>
        <p:sp>
          <p:nvSpPr>
            <p:cNvPr id="282" name="Shape 282"/>
            <p:cNvSpPr/>
            <p:nvPr/>
          </p:nvSpPr>
          <p:spPr>
            <a:xfrm>
              <a:off x="-1" y="-1"/>
              <a:ext cx="2162906" cy="36670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396" y="0"/>
                  </a:lnTo>
                  <a:lnTo>
                    <a:pt x="21600" y="10800"/>
                  </a:lnTo>
                  <a:lnTo>
                    <a:pt x="2039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A0E2F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3" name="Shape 283"/>
            <p:cNvSpPr/>
            <p:nvPr/>
          </p:nvSpPr>
          <p:spPr>
            <a:xfrm>
              <a:off x="0" y="64802"/>
              <a:ext cx="2102599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grpSp>
        <p:nvGrpSpPr>
          <p:cNvPr id="287" name="Group 287"/>
          <p:cNvGrpSpPr/>
          <p:nvPr/>
        </p:nvGrpSpPr>
        <p:grpSpPr>
          <a:xfrm>
            <a:off x="3412995" y="1943821"/>
            <a:ext cx="2162905" cy="366706"/>
            <a:chOff x="0" y="0"/>
            <a:chExt cx="2162904" cy="366704"/>
          </a:xfrm>
        </p:grpSpPr>
        <p:sp>
          <p:nvSpPr>
            <p:cNvPr id="285" name="Shape 285"/>
            <p:cNvSpPr/>
            <p:nvPr/>
          </p:nvSpPr>
          <p:spPr>
            <a:xfrm>
              <a:off x="0" y="0"/>
              <a:ext cx="2162905" cy="366705"/>
            </a:xfrm>
            <a:prstGeom prst="chevron">
              <a:avLst>
                <a:gd name="adj" fmla="val 33016"/>
              </a:avLst>
            </a:prstGeom>
            <a:solidFill>
              <a:srgbClr val="5FCFF7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6" name="Shape 286"/>
            <p:cNvSpPr/>
            <p:nvPr/>
          </p:nvSpPr>
          <p:spPr>
            <a:xfrm>
              <a:off x="121070" y="64802"/>
              <a:ext cx="1920764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grpSp>
        <p:nvGrpSpPr>
          <p:cNvPr id="290" name="Group 290"/>
          <p:cNvGrpSpPr/>
          <p:nvPr/>
        </p:nvGrpSpPr>
        <p:grpSpPr>
          <a:xfrm>
            <a:off x="5520090" y="1943821"/>
            <a:ext cx="2230540" cy="366706"/>
            <a:chOff x="0" y="0"/>
            <a:chExt cx="2230538" cy="366704"/>
          </a:xfrm>
        </p:grpSpPr>
        <p:sp>
          <p:nvSpPr>
            <p:cNvPr id="288" name="Shape 288"/>
            <p:cNvSpPr/>
            <p:nvPr/>
          </p:nvSpPr>
          <p:spPr>
            <a:xfrm>
              <a:off x="0" y="0"/>
              <a:ext cx="2230539" cy="366705"/>
            </a:xfrm>
            <a:prstGeom prst="chevron">
              <a:avLst>
                <a:gd name="adj" fmla="val 33016"/>
              </a:avLst>
            </a:prstGeom>
            <a:solidFill>
              <a:srgbClr val="80BE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89" name="Shape 289"/>
            <p:cNvSpPr/>
            <p:nvPr/>
          </p:nvSpPr>
          <p:spPr>
            <a:xfrm>
              <a:off x="121070" y="64802"/>
              <a:ext cx="1988398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grpSp>
        <p:nvGrpSpPr>
          <p:cNvPr id="293" name="Group 293"/>
          <p:cNvGrpSpPr/>
          <p:nvPr/>
        </p:nvGrpSpPr>
        <p:grpSpPr>
          <a:xfrm>
            <a:off x="7678504" y="1943821"/>
            <a:ext cx="2107096" cy="371959"/>
            <a:chOff x="0" y="0"/>
            <a:chExt cx="2107094" cy="371957"/>
          </a:xfrm>
        </p:grpSpPr>
        <p:sp>
          <p:nvSpPr>
            <p:cNvPr id="291" name="Shape 291"/>
            <p:cNvSpPr/>
            <p:nvPr/>
          </p:nvSpPr>
          <p:spPr>
            <a:xfrm>
              <a:off x="0" y="0"/>
              <a:ext cx="2107095" cy="371958"/>
            </a:xfrm>
            <a:prstGeom prst="chevron">
              <a:avLst>
                <a:gd name="adj" fmla="val 33016"/>
              </a:avLst>
            </a:prstGeom>
            <a:solidFill>
              <a:srgbClr val="2383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292" name="Shape 292"/>
            <p:cNvSpPr/>
            <p:nvPr/>
          </p:nvSpPr>
          <p:spPr>
            <a:xfrm>
              <a:off x="122805" y="67428"/>
              <a:ext cx="1861484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sp>
        <p:nvSpPr>
          <p:cNvPr id="294" name="Shape 294"/>
          <p:cNvSpPr/>
          <p:nvPr/>
        </p:nvSpPr>
        <p:spPr>
          <a:xfrm>
            <a:off x="311169" y="1729537"/>
            <a:ext cx="930413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r">
              <a:defRPr b="1" sz="1000"/>
            </a:lvl1pPr>
          </a:lstStyle>
          <a:p>
            <a:pPr lvl="0">
              <a:defRPr b="0" sz="1800"/>
            </a:pPr>
            <a:r>
              <a:rPr b="1" sz="1000"/>
              <a:t>Sales channels</a:t>
            </a:r>
          </a:p>
        </p:txBody>
      </p:sp>
      <p:sp>
        <p:nvSpPr>
          <p:cNvPr id="295" name="Shape 295"/>
          <p:cNvSpPr/>
          <p:nvPr/>
        </p:nvSpPr>
        <p:spPr>
          <a:xfrm>
            <a:off x="75346" y="2045810"/>
            <a:ext cx="1166236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defRPr b="1" sz="1000"/>
            </a:lvl1pPr>
          </a:lstStyle>
          <a:p>
            <a:pPr lvl="0">
              <a:defRPr b="0" sz="1800"/>
            </a:pPr>
            <a:r>
              <a:rPr b="1" sz="1000"/>
              <a:t>Product / Service</a:t>
            </a:r>
          </a:p>
        </p:txBody>
      </p:sp>
      <p:sp>
        <p:nvSpPr>
          <p:cNvPr id="296" name="Shape 296"/>
          <p:cNvSpPr/>
          <p:nvPr/>
        </p:nvSpPr>
        <p:spPr>
          <a:xfrm>
            <a:off x="75348" y="2705514"/>
            <a:ext cx="1166234" cy="330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defRPr b="1" sz="1100"/>
            </a:lvl1pPr>
          </a:lstStyle>
          <a:p>
            <a:pPr lvl="0">
              <a:defRPr b="0" sz="1800"/>
            </a:pPr>
            <a:r>
              <a:rPr b="1" sz="1100"/>
              <a:t>Monetization principies</a:t>
            </a:r>
          </a:p>
        </p:txBody>
      </p:sp>
      <p:sp>
        <p:nvSpPr>
          <p:cNvPr id="297" name="Shape 297"/>
          <p:cNvSpPr/>
          <p:nvPr/>
        </p:nvSpPr>
        <p:spPr>
          <a:xfrm>
            <a:off x="173055" y="3934295"/>
            <a:ext cx="1068526" cy="165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defRPr b="1" sz="1100"/>
            </a:lvl1pPr>
          </a:lstStyle>
          <a:p>
            <a:pPr lvl="0">
              <a:defRPr b="0" sz="1800"/>
            </a:pPr>
            <a:r>
              <a:rPr b="1" sz="1100"/>
              <a:t>Key focus</a:t>
            </a:r>
          </a:p>
        </p:txBody>
      </p:sp>
      <p:sp>
        <p:nvSpPr>
          <p:cNvPr id="298" name="Shape 298"/>
          <p:cNvSpPr/>
          <p:nvPr/>
        </p:nvSpPr>
        <p:spPr>
          <a:xfrm>
            <a:off x="1310392" y="2357824"/>
            <a:ext cx="2059217" cy="1143157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299" name="Shape 299"/>
          <p:cNvSpPr/>
          <p:nvPr/>
        </p:nvSpPr>
        <p:spPr>
          <a:xfrm>
            <a:off x="1460014" y="2437075"/>
            <a:ext cx="1759973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00" name="Shape 300"/>
          <p:cNvSpPr/>
          <p:nvPr/>
        </p:nvSpPr>
        <p:spPr>
          <a:xfrm>
            <a:off x="3412995" y="2357824"/>
            <a:ext cx="2069242" cy="1150629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85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301" name="Shape 301"/>
          <p:cNvSpPr/>
          <p:nvPr/>
        </p:nvSpPr>
        <p:spPr>
          <a:xfrm>
            <a:off x="5520090" y="2357824"/>
            <a:ext cx="2121587" cy="1143157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85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302" name="Shape 302"/>
          <p:cNvSpPr/>
          <p:nvPr/>
        </p:nvSpPr>
        <p:spPr>
          <a:xfrm>
            <a:off x="7679528" y="2357824"/>
            <a:ext cx="2055573" cy="1137990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85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303" name="Shape 303"/>
          <p:cNvSpPr/>
          <p:nvPr/>
        </p:nvSpPr>
        <p:spPr>
          <a:xfrm>
            <a:off x="173055" y="5061546"/>
            <a:ext cx="1068526" cy="4572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defRPr b="1" sz="1000"/>
            </a:lvl1pPr>
          </a:lstStyle>
          <a:p>
            <a:pPr lvl="0">
              <a:defRPr b="0" sz="1800"/>
            </a:pPr>
            <a:r>
              <a:rPr b="1" sz="1000"/>
              <a:t>Number of potential customers</a:t>
            </a:r>
          </a:p>
        </p:txBody>
      </p:sp>
      <p:grpSp>
        <p:nvGrpSpPr>
          <p:cNvPr id="306" name="Group 306"/>
          <p:cNvGrpSpPr/>
          <p:nvPr/>
        </p:nvGrpSpPr>
        <p:grpSpPr>
          <a:xfrm>
            <a:off x="1310392" y="5995655"/>
            <a:ext cx="2059217" cy="304990"/>
            <a:chOff x="0" y="0"/>
            <a:chExt cx="2059216" cy="304988"/>
          </a:xfrm>
        </p:grpSpPr>
        <p:sp>
          <p:nvSpPr>
            <p:cNvPr id="304" name="Shape 304"/>
            <p:cNvSpPr/>
            <p:nvPr/>
          </p:nvSpPr>
          <p:spPr>
            <a:xfrm>
              <a:off x="0" y="0"/>
              <a:ext cx="2059217" cy="304989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spcBef>
                  <a:spcPts val="400"/>
                </a:spcBef>
                <a:defRPr b="1" sz="1100"/>
              </a:pPr>
            </a:p>
          </p:txBody>
        </p:sp>
        <p:sp>
          <p:nvSpPr>
            <p:cNvPr id="305" name="Shape 305"/>
            <p:cNvSpPr/>
            <p:nvPr/>
          </p:nvSpPr>
          <p:spPr>
            <a:xfrm>
              <a:off x="0" y="33944"/>
              <a:ext cx="2059217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90000"/>
                </a:lnSpc>
                <a:spcBef>
                  <a:spcPts val="400"/>
                </a:spcBef>
                <a:defRPr b="1" sz="1100"/>
              </a:lvl1pPr>
            </a:lstStyle>
            <a:p>
              <a:pPr lvl="0">
                <a:defRPr b="0" sz="1800"/>
              </a:pPr>
              <a:r>
                <a:rPr b="1" sz="1100"/>
                <a:t>…</a:t>
              </a:r>
            </a:p>
          </p:txBody>
        </p:sp>
      </p:grpSp>
      <p:grpSp>
        <p:nvGrpSpPr>
          <p:cNvPr id="309" name="Group 309"/>
          <p:cNvGrpSpPr/>
          <p:nvPr/>
        </p:nvGrpSpPr>
        <p:grpSpPr>
          <a:xfrm>
            <a:off x="3412994" y="5995655"/>
            <a:ext cx="2067195" cy="304990"/>
            <a:chOff x="0" y="0"/>
            <a:chExt cx="2067194" cy="304988"/>
          </a:xfrm>
        </p:grpSpPr>
        <p:sp>
          <p:nvSpPr>
            <p:cNvPr id="307" name="Shape 307"/>
            <p:cNvSpPr/>
            <p:nvPr/>
          </p:nvSpPr>
          <p:spPr>
            <a:xfrm>
              <a:off x="0" y="0"/>
              <a:ext cx="2067195" cy="304989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spcBef>
                  <a:spcPts val="400"/>
                </a:spcBef>
                <a:defRPr b="1" sz="1100"/>
              </a:pPr>
            </a:p>
          </p:txBody>
        </p:sp>
        <p:sp>
          <p:nvSpPr>
            <p:cNvPr id="308" name="Shape 308"/>
            <p:cNvSpPr/>
            <p:nvPr/>
          </p:nvSpPr>
          <p:spPr>
            <a:xfrm>
              <a:off x="0" y="33944"/>
              <a:ext cx="2067195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90000"/>
                </a:lnSpc>
                <a:spcBef>
                  <a:spcPts val="400"/>
                </a:spcBef>
                <a:defRPr b="1" sz="1100"/>
              </a:lvl1pPr>
            </a:lstStyle>
            <a:p>
              <a:pPr lvl="0">
                <a:defRPr b="0" sz="1800"/>
              </a:pPr>
              <a:r>
                <a:rPr b="1" sz="1100"/>
                <a:t>…</a:t>
              </a:r>
            </a:p>
          </p:txBody>
        </p:sp>
      </p:grpSp>
      <p:grpSp>
        <p:nvGrpSpPr>
          <p:cNvPr id="312" name="Group 312"/>
          <p:cNvGrpSpPr/>
          <p:nvPr/>
        </p:nvGrpSpPr>
        <p:grpSpPr>
          <a:xfrm>
            <a:off x="5520090" y="6006173"/>
            <a:ext cx="2121586" cy="298618"/>
            <a:chOff x="0" y="0"/>
            <a:chExt cx="2121585" cy="298616"/>
          </a:xfrm>
        </p:grpSpPr>
        <p:sp>
          <p:nvSpPr>
            <p:cNvPr id="310" name="Shape 310"/>
            <p:cNvSpPr/>
            <p:nvPr/>
          </p:nvSpPr>
          <p:spPr>
            <a:xfrm>
              <a:off x="-1" y="0"/>
              <a:ext cx="2121587" cy="298617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spcBef>
                  <a:spcPts val="400"/>
                </a:spcBef>
                <a:defRPr b="1" sz="1100"/>
              </a:pPr>
            </a:p>
          </p:txBody>
        </p:sp>
        <p:sp>
          <p:nvSpPr>
            <p:cNvPr id="311" name="Shape 311"/>
            <p:cNvSpPr/>
            <p:nvPr/>
          </p:nvSpPr>
          <p:spPr>
            <a:xfrm>
              <a:off x="-1" y="30758"/>
              <a:ext cx="2121587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90000"/>
                </a:lnSpc>
                <a:spcBef>
                  <a:spcPts val="400"/>
                </a:spcBef>
                <a:defRPr b="1" sz="1100"/>
              </a:lvl1pPr>
            </a:lstStyle>
            <a:p>
              <a:pPr lvl="0">
                <a:defRPr b="0" sz="1800"/>
              </a:pPr>
              <a:r>
                <a:rPr b="1" sz="1100"/>
                <a:t>…</a:t>
              </a:r>
            </a:p>
          </p:txBody>
        </p:sp>
      </p:grpSp>
      <p:grpSp>
        <p:nvGrpSpPr>
          <p:cNvPr id="315" name="Group 315"/>
          <p:cNvGrpSpPr/>
          <p:nvPr/>
        </p:nvGrpSpPr>
        <p:grpSpPr>
          <a:xfrm>
            <a:off x="7678504" y="6011252"/>
            <a:ext cx="2056597" cy="293539"/>
            <a:chOff x="0" y="0"/>
            <a:chExt cx="2056595" cy="293537"/>
          </a:xfrm>
        </p:grpSpPr>
        <p:sp>
          <p:nvSpPr>
            <p:cNvPr id="313" name="Shape 313"/>
            <p:cNvSpPr/>
            <p:nvPr/>
          </p:nvSpPr>
          <p:spPr>
            <a:xfrm>
              <a:off x="0" y="0"/>
              <a:ext cx="2056596" cy="293538"/>
            </a:xfrm>
            <a:prstGeom prst="rect">
              <a:avLst/>
            </a:prstGeom>
            <a:solidFill>
              <a:srgbClr val="F2F2F2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spcBef>
                  <a:spcPts val="400"/>
                </a:spcBef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14" name="Shape 314"/>
            <p:cNvSpPr/>
            <p:nvPr/>
          </p:nvSpPr>
          <p:spPr>
            <a:xfrm>
              <a:off x="0" y="28218"/>
              <a:ext cx="2056596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90000"/>
                </a:lnSpc>
                <a:spcBef>
                  <a:spcPts val="400"/>
                </a:spcBef>
                <a:defRPr b="1" sz="1100"/>
              </a:lvl1pPr>
            </a:lstStyle>
            <a:p>
              <a:pPr lvl="0">
                <a:defRPr b="0" sz="1800"/>
              </a:pPr>
              <a:r>
                <a:rPr b="1" sz="1100"/>
                <a:t>…</a:t>
              </a:r>
            </a:p>
          </p:txBody>
        </p:sp>
      </p:grpSp>
      <p:sp>
        <p:nvSpPr>
          <p:cNvPr id="316" name="Shape 316"/>
          <p:cNvSpPr/>
          <p:nvPr/>
        </p:nvSpPr>
        <p:spPr>
          <a:xfrm>
            <a:off x="1310392" y="3548264"/>
            <a:ext cx="2064753" cy="1229129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317" name="Shape 317"/>
          <p:cNvSpPr/>
          <p:nvPr/>
        </p:nvSpPr>
        <p:spPr>
          <a:xfrm>
            <a:off x="3412995" y="3548264"/>
            <a:ext cx="2069244" cy="1229438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318" name="Shape 318"/>
          <p:cNvSpPr/>
          <p:nvPr/>
        </p:nvSpPr>
        <p:spPr>
          <a:xfrm>
            <a:off x="5520090" y="3548264"/>
            <a:ext cx="2121587" cy="1232113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319" name="Shape 319"/>
          <p:cNvSpPr/>
          <p:nvPr/>
        </p:nvSpPr>
        <p:spPr>
          <a:xfrm>
            <a:off x="7679528" y="3548264"/>
            <a:ext cx="2055573" cy="1232112"/>
          </a:xfrm>
          <a:prstGeom prst="rect">
            <a:avLst/>
          </a:prstGeom>
          <a:solidFill>
            <a:srgbClr val="F2F2F2"/>
          </a:solidFill>
          <a:ln w="12700"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320" name="Shape 320"/>
          <p:cNvSpPr/>
          <p:nvPr/>
        </p:nvSpPr>
        <p:spPr>
          <a:xfrm>
            <a:off x="58419" y="6045266"/>
            <a:ext cx="1183162" cy="152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>
              <a:defRPr b="1" sz="1000"/>
            </a:lvl1pPr>
          </a:lstStyle>
          <a:p>
            <a:pPr lvl="0">
              <a:defRPr b="0" sz="1800"/>
            </a:pPr>
            <a:r>
              <a:rPr b="1" sz="1000"/>
              <a:t>Margin</a:t>
            </a:r>
          </a:p>
        </p:txBody>
      </p:sp>
      <p:grpSp>
        <p:nvGrpSpPr>
          <p:cNvPr id="349" name="Group 349"/>
          <p:cNvGrpSpPr/>
          <p:nvPr/>
        </p:nvGrpSpPr>
        <p:grpSpPr>
          <a:xfrm>
            <a:off x="1720272" y="4975193"/>
            <a:ext cx="872942" cy="830017"/>
            <a:chOff x="0" y="0"/>
            <a:chExt cx="872941" cy="830016"/>
          </a:xfrm>
        </p:grpSpPr>
        <p:sp>
          <p:nvSpPr>
            <p:cNvPr id="321" name="Shape 321"/>
            <p:cNvSpPr/>
            <p:nvPr/>
          </p:nvSpPr>
          <p:spPr>
            <a:xfrm>
              <a:off x="153573" y="-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2" name="Shape 322"/>
            <p:cNvSpPr/>
            <p:nvPr/>
          </p:nvSpPr>
          <p:spPr>
            <a:xfrm>
              <a:off x="307146" y="6154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3" name="Shape 323"/>
            <p:cNvSpPr/>
            <p:nvPr/>
          </p:nvSpPr>
          <p:spPr>
            <a:xfrm>
              <a:off x="460719" y="-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4" name="Shape 324"/>
            <p:cNvSpPr/>
            <p:nvPr/>
          </p:nvSpPr>
          <p:spPr>
            <a:xfrm>
              <a:off x="614292" y="6154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5" name="Shape 325"/>
            <p:cNvSpPr/>
            <p:nvPr/>
          </p:nvSpPr>
          <p:spPr>
            <a:xfrm>
              <a:off x="153573" y="161342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6" name="Shape 326"/>
            <p:cNvSpPr/>
            <p:nvPr/>
          </p:nvSpPr>
          <p:spPr>
            <a:xfrm>
              <a:off x="307146" y="22289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7" name="Shape 327"/>
            <p:cNvSpPr/>
            <p:nvPr/>
          </p:nvSpPr>
          <p:spPr>
            <a:xfrm>
              <a:off x="460719" y="161342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8" name="Shape 328"/>
            <p:cNvSpPr/>
            <p:nvPr/>
          </p:nvSpPr>
          <p:spPr>
            <a:xfrm>
              <a:off x="614292" y="22289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29" name="Shape 329"/>
            <p:cNvSpPr/>
            <p:nvPr/>
          </p:nvSpPr>
          <p:spPr>
            <a:xfrm>
              <a:off x="153573" y="32268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0" name="Shape 330"/>
            <p:cNvSpPr/>
            <p:nvPr/>
          </p:nvSpPr>
          <p:spPr>
            <a:xfrm>
              <a:off x="307146" y="38423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1" name="Shape 331"/>
            <p:cNvSpPr/>
            <p:nvPr/>
          </p:nvSpPr>
          <p:spPr>
            <a:xfrm>
              <a:off x="460719" y="32268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2" name="Shape 332"/>
            <p:cNvSpPr/>
            <p:nvPr/>
          </p:nvSpPr>
          <p:spPr>
            <a:xfrm>
              <a:off x="614292" y="38423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3" name="Shape 333"/>
            <p:cNvSpPr/>
            <p:nvPr/>
          </p:nvSpPr>
          <p:spPr>
            <a:xfrm>
              <a:off x="153573" y="48402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4" name="Shape 334"/>
            <p:cNvSpPr/>
            <p:nvPr/>
          </p:nvSpPr>
          <p:spPr>
            <a:xfrm>
              <a:off x="307146" y="54557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5" name="Shape 335"/>
            <p:cNvSpPr/>
            <p:nvPr/>
          </p:nvSpPr>
          <p:spPr>
            <a:xfrm>
              <a:off x="460719" y="48402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6" name="Shape 336"/>
            <p:cNvSpPr/>
            <p:nvPr/>
          </p:nvSpPr>
          <p:spPr>
            <a:xfrm>
              <a:off x="614292" y="54557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7" name="Shape 337"/>
            <p:cNvSpPr/>
            <p:nvPr/>
          </p:nvSpPr>
          <p:spPr>
            <a:xfrm>
              <a:off x="153573" y="64537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8" name="Shape 338"/>
            <p:cNvSpPr/>
            <p:nvPr/>
          </p:nvSpPr>
          <p:spPr>
            <a:xfrm>
              <a:off x="307146" y="70692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39" name="Shape 339"/>
            <p:cNvSpPr/>
            <p:nvPr/>
          </p:nvSpPr>
          <p:spPr>
            <a:xfrm>
              <a:off x="460719" y="64537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0" name="Shape 340"/>
            <p:cNvSpPr/>
            <p:nvPr/>
          </p:nvSpPr>
          <p:spPr>
            <a:xfrm>
              <a:off x="614292" y="70692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1" name="Shape 341"/>
            <p:cNvSpPr/>
            <p:nvPr/>
          </p:nvSpPr>
          <p:spPr>
            <a:xfrm>
              <a:off x="-1" y="7982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2" name="Shape 342"/>
            <p:cNvSpPr/>
            <p:nvPr/>
          </p:nvSpPr>
          <p:spPr>
            <a:xfrm>
              <a:off x="-1" y="241169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3" name="Shape 343"/>
            <p:cNvSpPr/>
            <p:nvPr/>
          </p:nvSpPr>
          <p:spPr>
            <a:xfrm>
              <a:off x="-1" y="402513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4" name="Shape 344"/>
            <p:cNvSpPr/>
            <p:nvPr/>
          </p:nvSpPr>
          <p:spPr>
            <a:xfrm>
              <a:off x="-1" y="56385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5" name="Shape 345"/>
            <p:cNvSpPr/>
            <p:nvPr/>
          </p:nvSpPr>
          <p:spPr>
            <a:xfrm>
              <a:off x="749845" y="153399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6" name="Shape 346"/>
            <p:cNvSpPr/>
            <p:nvPr/>
          </p:nvSpPr>
          <p:spPr>
            <a:xfrm>
              <a:off x="749845" y="314742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7" name="Shape 347"/>
            <p:cNvSpPr/>
            <p:nvPr/>
          </p:nvSpPr>
          <p:spPr>
            <a:xfrm>
              <a:off x="749845" y="476086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48" name="Shape 348"/>
            <p:cNvSpPr/>
            <p:nvPr/>
          </p:nvSpPr>
          <p:spPr>
            <a:xfrm>
              <a:off x="749845" y="637429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358" name="Group 358"/>
          <p:cNvGrpSpPr/>
          <p:nvPr/>
        </p:nvGrpSpPr>
        <p:grpSpPr>
          <a:xfrm>
            <a:off x="6126493" y="5190465"/>
            <a:ext cx="583816" cy="384235"/>
            <a:chOff x="0" y="0"/>
            <a:chExt cx="583815" cy="384234"/>
          </a:xfrm>
        </p:grpSpPr>
        <p:sp>
          <p:nvSpPr>
            <p:cNvPr id="350" name="Shape 350"/>
            <p:cNvSpPr/>
            <p:nvPr/>
          </p:nvSpPr>
          <p:spPr>
            <a:xfrm>
              <a:off x="307146" y="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1" name="Shape 351"/>
            <p:cNvSpPr/>
            <p:nvPr/>
          </p:nvSpPr>
          <p:spPr>
            <a:xfrm>
              <a:off x="153573" y="9979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2" name="Shape 352"/>
            <p:cNvSpPr/>
            <p:nvPr/>
          </p:nvSpPr>
          <p:spPr>
            <a:xfrm>
              <a:off x="307146" y="161343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3" name="Shape 353"/>
            <p:cNvSpPr/>
            <p:nvPr/>
          </p:nvSpPr>
          <p:spPr>
            <a:xfrm>
              <a:off x="460719" y="9979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4" name="Shape 354"/>
            <p:cNvSpPr/>
            <p:nvPr/>
          </p:nvSpPr>
          <p:spPr>
            <a:xfrm>
              <a:off x="153573" y="26113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5" name="Shape 355"/>
            <p:cNvSpPr/>
            <p:nvPr/>
          </p:nvSpPr>
          <p:spPr>
            <a:xfrm>
              <a:off x="460719" y="26113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6" name="Shape 356"/>
            <p:cNvSpPr/>
            <p:nvPr/>
          </p:nvSpPr>
          <p:spPr>
            <a:xfrm>
              <a:off x="-1" y="18279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57" name="Shape 357"/>
            <p:cNvSpPr/>
            <p:nvPr/>
          </p:nvSpPr>
          <p:spPr>
            <a:xfrm>
              <a:off x="-1" y="179622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363" name="Group 363"/>
          <p:cNvGrpSpPr/>
          <p:nvPr/>
        </p:nvGrpSpPr>
        <p:grpSpPr>
          <a:xfrm>
            <a:off x="8259036" y="5250481"/>
            <a:ext cx="583816" cy="222892"/>
            <a:chOff x="0" y="0"/>
            <a:chExt cx="583815" cy="222890"/>
          </a:xfrm>
        </p:grpSpPr>
        <p:sp>
          <p:nvSpPr>
            <p:cNvPr id="359" name="Shape 359"/>
            <p:cNvSpPr/>
            <p:nvPr/>
          </p:nvSpPr>
          <p:spPr>
            <a:xfrm>
              <a:off x="307146" y="-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0" name="Shape 360"/>
            <p:cNvSpPr/>
            <p:nvPr/>
          </p:nvSpPr>
          <p:spPr>
            <a:xfrm>
              <a:off x="153573" y="9979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1" name="Shape 361"/>
            <p:cNvSpPr/>
            <p:nvPr/>
          </p:nvSpPr>
          <p:spPr>
            <a:xfrm>
              <a:off x="460719" y="9979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2" name="Shape 362"/>
            <p:cNvSpPr/>
            <p:nvPr/>
          </p:nvSpPr>
          <p:spPr>
            <a:xfrm>
              <a:off x="-1" y="1827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376" name="Group 376"/>
          <p:cNvGrpSpPr/>
          <p:nvPr/>
        </p:nvGrpSpPr>
        <p:grpSpPr>
          <a:xfrm>
            <a:off x="4009187" y="5104803"/>
            <a:ext cx="583816" cy="548188"/>
            <a:chOff x="0" y="0"/>
            <a:chExt cx="583815" cy="548187"/>
          </a:xfrm>
        </p:grpSpPr>
        <p:sp>
          <p:nvSpPr>
            <p:cNvPr id="364" name="Shape 364"/>
            <p:cNvSpPr/>
            <p:nvPr/>
          </p:nvSpPr>
          <p:spPr>
            <a:xfrm>
              <a:off x="307146" y="-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5" name="Shape 365"/>
            <p:cNvSpPr/>
            <p:nvPr/>
          </p:nvSpPr>
          <p:spPr>
            <a:xfrm>
              <a:off x="153573" y="9979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6" name="Shape 366"/>
            <p:cNvSpPr/>
            <p:nvPr/>
          </p:nvSpPr>
          <p:spPr>
            <a:xfrm>
              <a:off x="307146" y="161342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7" name="Shape 367"/>
            <p:cNvSpPr/>
            <p:nvPr/>
          </p:nvSpPr>
          <p:spPr>
            <a:xfrm>
              <a:off x="460719" y="9979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8" name="Shape 368"/>
            <p:cNvSpPr/>
            <p:nvPr/>
          </p:nvSpPr>
          <p:spPr>
            <a:xfrm>
              <a:off x="153573" y="26113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69" name="Shape 369"/>
            <p:cNvSpPr/>
            <p:nvPr/>
          </p:nvSpPr>
          <p:spPr>
            <a:xfrm>
              <a:off x="307146" y="322685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70" name="Shape 370"/>
            <p:cNvSpPr/>
            <p:nvPr/>
          </p:nvSpPr>
          <p:spPr>
            <a:xfrm>
              <a:off x="460719" y="261137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71" name="Shape 371"/>
            <p:cNvSpPr/>
            <p:nvPr/>
          </p:nvSpPr>
          <p:spPr>
            <a:xfrm>
              <a:off x="153573" y="422480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72" name="Shape 372"/>
            <p:cNvSpPr/>
            <p:nvPr/>
          </p:nvSpPr>
          <p:spPr>
            <a:xfrm>
              <a:off x="-1" y="18278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73" name="Shape 373"/>
            <p:cNvSpPr/>
            <p:nvPr/>
          </p:nvSpPr>
          <p:spPr>
            <a:xfrm>
              <a:off x="-1" y="17962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74" name="Shape 374"/>
            <p:cNvSpPr/>
            <p:nvPr/>
          </p:nvSpPr>
          <p:spPr>
            <a:xfrm>
              <a:off x="-1" y="340964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75" name="Shape 375"/>
            <p:cNvSpPr/>
            <p:nvPr/>
          </p:nvSpPr>
          <p:spPr>
            <a:xfrm>
              <a:off x="460719" y="425091"/>
              <a:ext cx="123097" cy="12309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2E3092"/>
            </a:solidFill>
            <a:ln w="9525" cap="flat">
              <a:solidFill>
                <a:srgbClr val="FFFFFF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>
                  <a:solidFill>
                    <a:srgbClr val="FFFFFF"/>
                  </a:solidFill>
                </a:defRPr>
              </a:pPr>
            </a:p>
          </p:txBody>
        </p:sp>
      </p:grpSp>
      <p:grpSp>
        <p:nvGrpSpPr>
          <p:cNvPr id="379" name="Group 379"/>
          <p:cNvGrpSpPr/>
          <p:nvPr/>
        </p:nvGrpSpPr>
        <p:grpSpPr>
          <a:xfrm>
            <a:off x="5557939" y="1678077"/>
            <a:ext cx="4227661" cy="237101"/>
            <a:chOff x="0" y="0"/>
            <a:chExt cx="4227660" cy="237100"/>
          </a:xfrm>
        </p:grpSpPr>
        <p:sp>
          <p:nvSpPr>
            <p:cNvPr id="377" name="Shape 377"/>
            <p:cNvSpPr/>
            <p:nvPr/>
          </p:nvSpPr>
          <p:spPr>
            <a:xfrm>
              <a:off x="0" y="1487"/>
              <a:ext cx="4227661" cy="234126"/>
            </a:xfrm>
            <a:prstGeom prst="chevron">
              <a:avLst>
                <a:gd name="adj" fmla="val 33016"/>
              </a:avLst>
            </a:prstGeom>
            <a:solidFill>
              <a:srgbClr val="80BEE8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1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378" name="Shape 378"/>
            <p:cNvSpPr/>
            <p:nvPr/>
          </p:nvSpPr>
          <p:spPr>
            <a:xfrm>
              <a:off x="77298" y="-1"/>
              <a:ext cx="4073064" cy="2371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defRPr b="1" sz="11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100">
                  <a:solidFill>
                    <a:srgbClr val="FFFFFF"/>
                  </a:solidFill>
                </a:rPr>
                <a:t>…</a:t>
              </a:r>
            </a:p>
          </p:txBody>
        </p:sp>
      </p:grpSp>
      <p:sp>
        <p:nvSpPr>
          <p:cNvPr id="380" name="Shape 380"/>
          <p:cNvSpPr/>
          <p:nvPr/>
        </p:nvSpPr>
        <p:spPr>
          <a:xfrm>
            <a:off x="3564864" y="2437075"/>
            <a:ext cx="1759973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81" name="Shape 381"/>
          <p:cNvSpPr/>
          <p:nvPr/>
        </p:nvSpPr>
        <p:spPr>
          <a:xfrm>
            <a:off x="5669713" y="2437075"/>
            <a:ext cx="1759973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82" name="Shape 382"/>
          <p:cNvSpPr/>
          <p:nvPr/>
        </p:nvSpPr>
        <p:spPr>
          <a:xfrm>
            <a:off x="7852066" y="2437075"/>
            <a:ext cx="1759973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83" name="Shape 383"/>
          <p:cNvSpPr/>
          <p:nvPr/>
        </p:nvSpPr>
        <p:spPr>
          <a:xfrm>
            <a:off x="1448557" y="3660770"/>
            <a:ext cx="1759972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84" name="Shape 384"/>
          <p:cNvSpPr/>
          <p:nvPr/>
        </p:nvSpPr>
        <p:spPr>
          <a:xfrm>
            <a:off x="3553406" y="3660770"/>
            <a:ext cx="1759973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85" name="Shape 385"/>
          <p:cNvSpPr/>
          <p:nvPr/>
        </p:nvSpPr>
        <p:spPr>
          <a:xfrm>
            <a:off x="5658256" y="3660770"/>
            <a:ext cx="1759973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386" name="Shape 386"/>
          <p:cNvSpPr/>
          <p:nvPr/>
        </p:nvSpPr>
        <p:spPr>
          <a:xfrm>
            <a:off x="7840609" y="3660770"/>
            <a:ext cx="1759972" cy="3886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grpSp>
        <p:nvGrpSpPr>
          <p:cNvPr id="390" name="Group 390"/>
          <p:cNvGrpSpPr/>
          <p:nvPr/>
        </p:nvGrpSpPr>
        <p:grpSpPr>
          <a:xfrm>
            <a:off x="6116561" y="383250"/>
            <a:ext cx="3372944" cy="596369"/>
            <a:chOff x="0" y="0"/>
            <a:chExt cx="3372942" cy="596368"/>
          </a:xfrm>
        </p:grpSpPr>
        <p:sp>
          <p:nvSpPr>
            <p:cNvPr id="387" name="Shape 387"/>
            <p:cNvSpPr/>
            <p:nvPr/>
          </p:nvSpPr>
          <p:spPr>
            <a:xfrm>
              <a:off x="-1" y="0"/>
              <a:ext cx="3372944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9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388" name="Shape 388"/>
            <p:cNvSpPr/>
            <p:nvPr/>
          </p:nvSpPr>
          <p:spPr>
            <a:xfrm>
              <a:off x="307475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389" name="Shape 389"/>
            <p:cNvSpPr/>
            <p:nvPr/>
          </p:nvSpPr>
          <p:spPr>
            <a:xfrm>
              <a:off x="-1" y="0"/>
              <a:ext cx="3372944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Full list of monetization principles of the project and their overall contribution to the future income of the project</a:t>
              </a:r>
            </a:p>
          </p:txBody>
        </p:sp>
      </p:grpSp>
    </p:spTree>
  </p:cSld>
  <p:clrMapOvr>
    <a:masterClrMapping/>
  </p:clrMapOvr>
  <p:transition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Shape 392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Competitors study</a:t>
            </a:r>
          </a:p>
        </p:txBody>
      </p:sp>
      <p:sp>
        <p:nvSpPr>
          <p:cNvPr id="393" name="Shape 39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397" name="Group 397"/>
          <p:cNvGrpSpPr/>
          <p:nvPr/>
        </p:nvGrpSpPr>
        <p:grpSpPr>
          <a:xfrm>
            <a:off x="6116561" y="383250"/>
            <a:ext cx="3268134" cy="596369"/>
            <a:chOff x="0" y="0"/>
            <a:chExt cx="3268133" cy="596368"/>
          </a:xfrm>
        </p:grpSpPr>
        <p:sp>
          <p:nvSpPr>
            <p:cNvPr id="394" name="Shape 394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395" name="Shape 395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396" name="Shape 396"/>
            <p:cNvSpPr/>
            <p:nvPr/>
          </p:nvSpPr>
          <p:spPr>
            <a:xfrm>
              <a:off x="-1" y="0"/>
              <a:ext cx="3268135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Comparison of the project vs. different types of competitors</a:t>
              </a:r>
            </a:p>
          </p:txBody>
        </p:sp>
      </p:grpSp>
      <p:sp>
        <p:nvSpPr>
          <p:cNvPr id="398" name="Shape 398"/>
          <p:cNvSpPr/>
          <p:nvPr/>
        </p:nvSpPr>
        <p:spPr>
          <a:xfrm>
            <a:off x="6423473" y="2296796"/>
            <a:ext cx="797301" cy="3866042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399" name="Shape 399"/>
          <p:cNvSpPr/>
          <p:nvPr/>
        </p:nvSpPr>
        <p:spPr>
          <a:xfrm>
            <a:off x="7220951" y="2296794"/>
            <a:ext cx="737792" cy="3866042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0" name="Shape 400"/>
          <p:cNvSpPr/>
          <p:nvPr/>
        </p:nvSpPr>
        <p:spPr>
          <a:xfrm>
            <a:off x="8018429" y="2296794"/>
            <a:ext cx="797301" cy="3866042"/>
          </a:xfrm>
          <a:prstGeom prst="rect">
            <a:avLst/>
          </a:prstGeom>
          <a:solidFill>
            <a:srgbClr val="D9D9D9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1" name="Shape 401"/>
          <p:cNvSpPr/>
          <p:nvPr/>
        </p:nvSpPr>
        <p:spPr>
          <a:xfrm>
            <a:off x="3974890" y="2312840"/>
            <a:ext cx="797301" cy="3849998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2" name="Shape 402"/>
          <p:cNvSpPr/>
          <p:nvPr/>
        </p:nvSpPr>
        <p:spPr>
          <a:xfrm>
            <a:off x="4772368" y="2296799"/>
            <a:ext cx="797301" cy="3866037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3" name="Shape 403"/>
          <p:cNvSpPr/>
          <p:nvPr/>
        </p:nvSpPr>
        <p:spPr>
          <a:xfrm>
            <a:off x="5569846" y="2296796"/>
            <a:ext cx="797301" cy="3866039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4" name="Shape 404"/>
          <p:cNvSpPr/>
          <p:nvPr/>
        </p:nvSpPr>
        <p:spPr>
          <a:xfrm>
            <a:off x="1531449" y="2300023"/>
            <a:ext cx="797301" cy="3862815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5" name="Shape 405"/>
          <p:cNvSpPr/>
          <p:nvPr/>
        </p:nvSpPr>
        <p:spPr>
          <a:xfrm>
            <a:off x="2328927" y="2300022"/>
            <a:ext cx="797301" cy="3862815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6" name="Shape 406"/>
          <p:cNvSpPr/>
          <p:nvPr/>
        </p:nvSpPr>
        <p:spPr>
          <a:xfrm>
            <a:off x="3126405" y="2296799"/>
            <a:ext cx="797301" cy="3866037"/>
          </a:xfrm>
          <a:prstGeom prst="rect">
            <a:avLst/>
          </a:prstGeom>
          <a:solidFill>
            <a:srgbClr val="F2F2F2"/>
          </a:solidFill>
          <a:ln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07" name="Shape 407"/>
          <p:cNvSpPr/>
          <p:nvPr/>
        </p:nvSpPr>
        <p:spPr>
          <a:xfrm>
            <a:off x="626497" y="2908361"/>
            <a:ext cx="86629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b="1" sz="1200"/>
              <a:t>Criterion</a:t>
            </a:r>
            <a:r>
              <a:rPr b="1" sz="1200"/>
              <a:t> 1</a:t>
            </a:r>
          </a:p>
        </p:txBody>
      </p:sp>
      <p:sp>
        <p:nvSpPr>
          <p:cNvPr id="408" name="Shape 408"/>
          <p:cNvSpPr/>
          <p:nvPr/>
        </p:nvSpPr>
        <p:spPr>
          <a:xfrm>
            <a:off x="989544" y="2393322"/>
            <a:ext cx="51922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r">
              <a:defRPr b="1" sz="1200"/>
            </a:lvl1pPr>
          </a:lstStyle>
          <a:p>
            <a:pPr lvl="0">
              <a:defRPr b="0" sz="1800"/>
            </a:pPr>
            <a:r>
              <a:rPr b="1" sz="1200"/>
              <a:t>Name</a:t>
            </a:r>
          </a:p>
        </p:txBody>
      </p:sp>
      <p:sp>
        <p:nvSpPr>
          <p:cNvPr id="409" name="Shape 409"/>
          <p:cNvSpPr/>
          <p:nvPr/>
        </p:nvSpPr>
        <p:spPr>
          <a:xfrm>
            <a:off x="8326751" y="3920345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0" name="Shape 410"/>
          <p:cNvSpPr/>
          <p:nvPr/>
        </p:nvSpPr>
        <p:spPr>
          <a:xfrm>
            <a:off x="8326751" y="5370120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1" name="Shape 411"/>
          <p:cNvSpPr/>
          <p:nvPr/>
        </p:nvSpPr>
        <p:spPr>
          <a:xfrm>
            <a:off x="8326751" y="4371105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2" name="Shape 412"/>
          <p:cNvSpPr/>
          <p:nvPr/>
        </p:nvSpPr>
        <p:spPr>
          <a:xfrm>
            <a:off x="1859096" y="4886770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3" name="Shape 413"/>
          <p:cNvSpPr/>
          <p:nvPr/>
        </p:nvSpPr>
        <p:spPr>
          <a:xfrm>
            <a:off x="7530685" y="4371105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4" name="Shape 414"/>
          <p:cNvSpPr/>
          <p:nvPr/>
        </p:nvSpPr>
        <p:spPr>
          <a:xfrm>
            <a:off x="4284624" y="4371105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5" name="Shape 415"/>
          <p:cNvSpPr/>
          <p:nvPr/>
        </p:nvSpPr>
        <p:spPr>
          <a:xfrm>
            <a:off x="5082102" y="4371105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6" name="Shape 416"/>
          <p:cNvSpPr/>
          <p:nvPr/>
        </p:nvSpPr>
        <p:spPr>
          <a:xfrm>
            <a:off x="5866812" y="4371105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7" name="Shape 417"/>
          <p:cNvSpPr/>
          <p:nvPr/>
        </p:nvSpPr>
        <p:spPr>
          <a:xfrm>
            <a:off x="5866812" y="5370120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8" name="Shape 418"/>
          <p:cNvSpPr/>
          <p:nvPr/>
        </p:nvSpPr>
        <p:spPr>
          <a:xfrm>
            <a:off x="6728243" y="4371105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19" name="Shape 419"/>
          <p:cNvSpPr/>
          <p:nvPr/>
        </p:nvSpPr>
        <p:spPr>
          <a:xfrm>
            <a:off x="2647880" y="4886770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20" name="Shape 420"/>
          <p:cNvSpPr/>
          <p:nvPr/>
        </p:nvSpPr>
        <p:spPr>
          <a:xfrm>
            <a:off x="3440565" y="4886770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21" name="Shape 421"/>
          <p:cNvSpPr/>
          <p:nvPr/>
        </p:nvSpPr>
        <p:spPr>
          <a:xfrm>
            <a:off x="1859096" y="5370120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22" name="Shape 422"/>
          <p:cNvSpPr/>
          <p:nvPr/>
        </p:nvSpPr>
        <p:spPr>
          <a:xfrm>
            <a:off x="2655185" y="5370120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23" name="Shape 423"/>
          <p:cNvSpPr/>
          <p:nvPr/>
        </p:nvSpPr>
        <p:spPr>
          <a:xfrm>
            <a:off x="3436422" y="5370120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426" name="Group 426"/>
          <p:cNvGrpSpPr/>
          <p:nvPr/>
        </p:nvGrpSpPr>
        <p:grpSpPr>
          <a:xfrm>
            <a:off x="1528320" y="1312132"/>
            <a:ext cx="2395386" cy="376694"/>
            <a:chOff x="0" y="0"/>
            <a:chExt cx="2395384" cy="376692"/>
          </a:xfrm>
        </p:grpSpPr>
        <p:sp>
          <p:nvSpPr>
            <p:cNvPr id="424" name="Shape 424"/>
            <p:cNvSpPr/>
            <p:nvPr/>
          </p:nvSpPr>
          <p:spPr>
            <a:xfrm>
              <a:off x="0" y="0"/>
              <a:ext cx="2395385" cy="376693"/>
            </a:xfrm>
            <a:prstGeom prst="rect">
              <a:avLst/>
            </a:prstGeom>
            <a:solidFill>
              <a:srgbClr val="A6A6A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80000"/>
                </a:lnSpc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25" name="Shape 425"/>
            <p:cNvSpPr/>
            <p:nvPr/>
          </p:nvSpPr>
          <p:spPr>
            <a:xfrm>
              <a:off x="0" y="99446"/>
              <a:ext cx="239538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>
                <a:lnSpc>
                  <a:spcPct val="80000"/>
                </a:lnSpc>
              </a:pPr>
              <a:r>
                <a:rPr b="1" sz="1200">
                  <a:solidFill>
                    <a:srgbClr val="FFFFFF"/>
                  </a:solidFill>
                </a:rPr>
                <a:t>Competitors</a:t>
              </a:r>
              <a:r>
                <a:rPr b="1" sz="1200">
                  <a:solidFill>
                    <a:srgbClr val="FFFFFF"/>
                  </a:solidFill>
                </a:rPr>
                <a:t> 1</a:t>
              </a:r>
            </a:p>
          </p:txBody>
        </p:sp>
      </p:grpSp>
      <p:grpSp>
        <p:nvGrpSpPr>
          <p:cNvPr id="429" name="Group 429"/>
          <p:cNvGrpSpPr/>
          <p:nvPr/>
        </p:nvGrpSpPr>
        <p:grpSpPr>
          <a:xfrm>
            <a:off x="3977353" y="1312132"/>
            <a:ext cx="2386434" cy="376694"/>
            <a:chOff x="0" y="0"/>
            <a:chExt cx="2386433" cy="376692"/>
          </a:xfrm>
        </p:grpSpPr>
        <p:sp>
          <p:nvSpPr>
            <p:cNvPr id="427" name="Shape 427"/>
            <p:cNvSpPr/>
            <p:nvPr/>
          </p:nvSpPr>
          <p:spPr>
            <a:xfrm>
              <a:off x="0" y="0"/>
              <a:ext cx="2386434" cy="376693"/>
            </a:xfrm>
            <a:prstGeom prst="chevron">
              <a:avLst>
                <a:gd name="adj" fmla="val 0"/>
              </a:avLst>
            </a:prstGeom>
            <a:solidFill>
              <a:srgbClr val="2383C6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80000"/>
                </a:lnSpc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28" name="Shape 428"/>
            <p:cNvSpPr/>
            <p:nvPr/>
          </p:nvSpPr>
          <p:spPr>
            <a:xfrm>
              <a:off x="-1" y="99446"/>
              <a:ext cx="2386435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>
                <a:lnSpc>
                  <a:spcPct val="80000"/>
                </a:lnSpc>
              </a:pPr>
              <a:r>
                <a:rPr b="1" sz="1200">
                  <a:solidFill>
                    <a:srgbClr val="FFFFFF"/>
                  </a:solidFill>
                </a:rPr>
                <a:t>Competitors</a:t>
              </a:r>
              <a:r>
                <a:rPr b="1" sz="1200">
                  <a:solidFill>
                    <a:srgbClr val="FFFFFF"/>
                  </a:solidFill>
                </a:rPr>
                <a:t> 2</a:t>
              </a:r>
            </a:p>
          </p:txBody>
        </p:sp>
      </p:grpSp>
      <p:grpSp>
        <p:nvGrpSpPr>
          <p:cNvPr id="432" name="Group 432"/>
          <p:cNvGrpSpPr/>
          <p:nvPr/>
        </p:nvGrpSpPr>
        <p:grpSpPr>
          <a:xfrm>
            <a:off x="6426655" y="1312029"/>
            <a:ext cx="1529625" cy="376694"/>
            <a:chOff x="0" y="0"/>
            <a:chExt cx="1529623" cy="376692"/>
          </a:xfrm>
        </p:grpSpPr>
        <p:sp>
          <p:nvSpPr>
            <p:cNvPr id="430" name="Shape 430"/>
            <p:cNvSpPr/>
            <p:nvPr/>
          </p:nvSpPr>
          <p:spPr>
            <a:xfrm>
              <a:off x="0" y="0"/>
              <a:ext cx="1529624" cy="376693"/>
            </a:xfrm>
            <a:prstGeom prst="chevron">
              <a:avLst>
                <a:gd name="adj" fmla="val 0"/>
              </a:avLst>
            </a:prstGeom>
            <a:solidFill>
              <a:srgbClr val="005AA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80000"/>
                </a:lnSpc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31" name="Shape 431"/>
            <p:cNvSpPr/>
            <p:nvPr/>
          </p:nvSpPr>
          <p:spPr>
            <a:xfrm>
              <a:off x="0" y="99446"/>
              <a:ext cx="1529624" cy="1778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/>
            <a:p>
              <a:pPr lvl="0" algn="ctr">
                <a:lnSpc>
                  <a:spcPct val="80000"/>
                </a:lnSpc>
              </a:pPr>
              <a:r>
                <a:rPr b="1" sz="1200">
                  <a:solidFill>
                    <a:srgbClr val="FFFFFF"/>
                  </a:solidFill>
                </a:rPr>
                <a:t>Competitors</a:t>
              </a:r>
              <a:r>
                <a:rPr b="1" sz="1200">
                  <a:solidFill>
                    <a:srgbClr val="FFFFFF"/>
                  </a:solidFill>
                </a:rPr>
                <a:t> 3</a:t>
              </a:r>
            </a:p>
          </p:txBody>
        </p:sp>
      </p:grpSp>
      <p:grpSp>
        <p:nvGrpSpPr>
          <p:cNvPr id="435" name="Group 435"/>
          <p:cNvGrpSpPr/>
          <p:nvPr/>
        </p:nvGrpSpPr>
        <p:grpSpPr>
          <a:xfrm>
            <a:off x="8018429" y="1315356"/>
            <a:ext cx="791656" cy="376694"/>
            <a:chOff x="0" y="0"/>
            <a:chExt cx="791655" cy="376692"/>
          </a:xfrm>
        </p:grpSpPr>
        <p:sp>
          <p:nvSpPr>
            <p:cNvPr id="433" name="Shape 433"/>
            <p:cNvSpPr/>
            <p:nvPr/>
          </p:nvSpPr>
          <p:spPr>
            <a:xfrm>
              <a:off x="0" y="0"/>
              <a:ext cx="791656" cy="376693"/>
            </a:xfrm>
            <a:prstGeom prst="chevron">
              <a:avLst>
                <a:gd name="adj" fmla="val 0"/>
              </a:avLst>
            </a:prstGeom>
            <a:solidFill>
              <a:srgbClr val="00B0F0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80000"/>
                </a:lnSpc>
                <a:defRPr b="1"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434" name="Shape 434"/>
            <p:cNvSpPr/>
            <p:nvPr/>
          </p:nvSpPr>
          <p:spPr>
            <a:xfrm>
              <a:off x="-1" y="28326"/>
              <a:ext cx="791657" cy="320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80000"/>
                </a:lnSpc>
                <a:defRPr b="1" sz="12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200">
                  <a:solidFill>
                    <a:srgbClr val="FFFFFF"/>
                  </a:solidFill>
                </a:rPr>
                <a:t>Your project</a:t>
              </a:r>
            </a:p>
          </p:txBody>
        </p:sp>
      </p:grpSp>
      <p:sp>
        <p:nvSpPr>
          <p:cNvPr id="436" name="Shape 436"/>
          <p:cNvSpPr/>
          <p:nvPr/>
        </p:nvSpPr>
        <p:spPr>
          <a:xfrm>
            <a:off x="5082102" y="4886770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37" name="Shape 437"/>
          <p:cNvSpPr/>
          <p:nvPr/>
        </p:nvSpPr>
        <p:spPr>
          <a:xfrm>
            <a:off x="1859096" y="342654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38" name="Shape 438"/>
          <p:cNvSpPr/>
          <p:nvPr/>
        </p:nvSpPr>
        <p:spPr>
          <a:xfrm>
            <a:off x="5866812" y="342654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39" name="Shape 439"/>
          <p:cNvSpPr/>
          <p:nvPr/>
        </p:nvSpPr>
        <p:spPr>
          <a:xfrm>
            <a:off x="8326751" y="3426544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40" name="Shape 440"/>
          <p:cNvSpPr/>
          <p:nvPr/>
        </p:nvSpPr>
        <p:spPr>
          <a:xfrm>
            <a:off x="1536787" y="2782837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41" name="Shape 441"/>
          <p:cNvSpPr/>
          <p:nvPr/>
        </p:nvSpPr>
        <p:spPr>
          <a:xfrm>
            <a:off x="1536787" y="3270533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42" name="Shape 442"/>
          <p:cNvSpPr/>
          <p:nvPr/>
        </p:nvSpPr>
        <p:spPr>
          <a:xfrm>
            <a:off x="1536787" y="3758227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43" name="Shape 443"/>
          <p:cNvSpPr/>
          <p:nvPr/>
        </p:nvSpPr>
        <p:spPr>
          <a:xfrm>
            <a:off x="1536787" y="5709008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44" name="Shape 444"/>
          <p:cNvSpPr/>
          <p:nvPr/>
        </p:nvSpPr>
        <p:spPr>
          <a:xfrm>
            <a:off x="1536787" y="5221313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45" name="Shape 445"/>
          <p:cNvSpPr/>
          <p:nvPr/>
        </p:nvSpPr>
        <p:spPr>
          <a:xfrm>
            <a:off x="1536787" y="4733618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46" name="Shape 446"/>
          <p:cNvSpPr/>
          <p:nvPr/>
        </p:nvSpPr>
        <p:spPr>
          <a:xfrm>
            <a:off x="1536787" y="4245922"/>
            <a:ext cx="7281765" cy="1"/>
          </a:xfrm>
          <a:prstGeom prst="line">
            <a:avLst/>
          </a:prstGeom>
          <a:ln w="63500">
            <a:solidFill>
              <a:srgbClr val="FFFFFF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47" name="Shape 447"/>
          <p:cNvSpPr/>
          <p:nvPr/>
        </p:nvSpPr>
        <p:spPr>
          <a:xfrm>
            <a:off x="8326751" y="586258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48" name="Shape 448"/>
          <p:cNvSpPr/>
          <p:nvPr/>
        </p:nvSpPr>
        <p:spPr>
          <a:xfrm>
            <a:off x="7496586" y="586258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49" name="Shape 449"/>
          <p:cNvSpPr/>
          <p:nvPr/>
        </p:nvSpPr>
        <p:spPr>
          <a:xfrm>
            <a:off x="6769459" y="586258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50" name="Shape 450"/>
          <p:cNvSpPr/>
          <p:nvPr/>
        </p:nvSpPr>
        <p:spPr>
          <a:xfrm>
            <a:off x="5866812" y="586258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51" name="Shape 451"/>
          <p:cNvSpPr/>
          <p:nvPr/>
        </p:nvSpPr>
        <p:spPr>
          <a:xfrm>
            <a:off x="5080512" y="586258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52" name="Shape 452"/>
          <p:cNvSpPr/>
          <p:nvPr/>
        </p:nvSpPr>
        <p:spPr>
          <a:xfrm>
            <a:off x="4284174" y="5862587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grpSp>
        <p:nvGrpSpPr>
          <p:cNvPr id="455" name="Group 455"/>
          <p:cNvGrpSpPr/>
          <p:nvPr/>
        </p:nvGrpSpPr>
        <p:grpSpPr>
          <a:xfrm>
            <a:off x="1562202" y="1779006"/>
            <a:ext cx="743201" cy="449082"/>
            <a:chOff x="0" y="0"/>
            <a:chExt cx="743200" cy="449081"/>
          </a:xfrm>
        </p:grpSpPr>
        <p:sp>
          <p:nvSpPr>
            <p:cNvPr id="453" name="Shape 453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54" name="Shape 454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458" name="Group 458"/>
          <p:cNvGrpSpPr/>
          <p:nvPr/>
        </p:nvGrpSpPr>
        <p:grpSpPr>
          <a:xfrm>
            <a:off x="8018429" y="1779006"/>
            <a:ext cx="771983" cy="449082"/>
            <a:chOff x="0" y="0"/>
            <a:chExt cx="771981" cy="449081"/>
          </a:xfrm>
        </p:grpSpPr>
        <p:sp>
          <p:nvSpPr>
            <p:cNvPr id="456" name="Shape 456"/>
            <p:cNvSpPr/>
            <p:nvPr/>
          </p:nvSpPr>
          <p:spPr>
            <a:xfrm>
              <a:off x="0" y="-1"/>
              <a:ext cx="771982" cy="449083"/>
            </a:xfrm>
            <a:prstGeom prst="rect">
              <a:avLst/>
            </a:prstGeom>
            <a:solidFill>
              <a:srgbClr val="C9F1FF"/>
            </a:solidFill>
            <a:ln w="25400" cap="flat">
              <a:solidFill>
                <a:srgbClr val="00B0F0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57" name="Shape 457"/>
            <p:cNvSpPr/>
            <p:nvPr/>
          </p:nvSpPr>
          <p:spPr>
            <a:xfrm>
              <a:off x="0" y="89920"/>
              <a:ext cx="77198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461" name="Group 461"/>
          <p:cNvGrpSpPr/>
          <p:nvPr/>
        </p:nvGrpSpPr>
        <p:grpSpPr>
          <a:xfrm>
            <a:off x="7211398" y="1779006"/>
            <a:ext cx="743201" cy="449082"/>
            <a:chOff x="0" y="0"/>
            <a:chExt cx="743200" cy="449081"/>
          </a:xfrm>
        </p:grpSpPr>
        <p:sp>
          <p:nvSpPr>
            <p:cNvPr id="459" name="Shape 459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60" name="Shape 460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464" name="Group 464"/>
          <p:cNvGrpSpPr/>
          <p:nvPr/>
        </p:nvGrpSpPr>
        <p:grpSpPr>
          <a:xfrm>
            <a:off x="2369230" y="1779006"/>
            <a:ext cx="743201" cy="449082"/>
            <a:chOff x="0" y="0"/>
            <a:chExt cx="743200" cy="449081"/>
          </a:xfrm>
        </p:grpSpPr>
        <p:sp>
          <p:nvSpPr>
            <p:cNvPr id="462" name="Shape 462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63" name="Shape 463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467" name="Group 467"/>
          <p:cNvGrpSpPr/>
          <p:nvPr/>
        </p:nvGrpSpPr>
        <p:grpSpPr>
          <a:xfrm>
            <a:off x="3176258" y="1779006"/>
            <a:ext cx="743201" cy="449082"/>
            <a:chOff x="0" y="0"/>
            <a:chExt cx="743200" cy="449081"/>
          </a:xfrm>
        </p:grpSpPr>
        <p:sp>
          <p:nvSpPr>
            <p:cNvPr id="465" name="Shape 465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66" name="Shape 466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470" name="Group 470"/>
          <p:cNvGrpSpPr/>
          <p:nvPr/>
        </p:nvGrpSpPr>
        <p:grpSpPr>
          <a:xfrm>
            <a:off x="3983286" y="1779006"/>
            <a:ext cx="743201" cy="449082"/>
            <a:chOff x="0" y="0"/>
            <a:chExt cx="743200" cy="449081"/>
          </a:xfrm>
        </p:grpSpPr>
        <p:sp>
          <p:nvSpPr>
            <p:cNvPr id="468" name="Shape 468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69" name="Shape 469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473" name="Group 473"/>
          <p:cNvGrpSpPr/>
          <p:nvPr/>
        </p:nvGrpSpPr>
        <p:grpSpPr>
          <a:xfrm>
            <a:off x="4790314" y="1779006"/>
            <a:ext cx="743201" cy="449082"/>
            <a:chOff x="0" y="0"/>
            <a:chExt cx="743200" cy="449081"/>
          </a:xfrm>
        </p:grpSpPr>
        <p:sp>
          <p:nvSpPr>
            <p:cNvPr id="471" name="Shape 471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72" name="Shape 472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476" name="Group 476"/>
          <p:cNvGrpSpPr/>
          <p:nvPr/>
        </p:nvGrpSpPr>
        <p:grpSpPr>
          <a:xfrm>
            <a:off x="5597342" y="1779006"/>
            <a:ext cx="743201" cy="449082"/>
            <a:chOff x="0" y="0"/>
            <a:chExt cx="743200" cy="449081"/>
          </a:xfrm>
        </p:grpSpPr>
        <p:sp>
          <p:nvSpPr>
            <p:cNvPr id="474" name="Shape 474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75" name="Shape 475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grpSp>
        <p:nvGrpSpPr>
          <p:cNvPr id="479" name="Group 479"/>
          <p:cNvGrpSpPr/>
          <p:nvPr/>
        </p:nvGrpSpPr>
        <p:grpSpPr>
          <a:xfrm>
            <a:off x="6404370" y="1779006"/>
            <a:ext cx="743201" cy="449082"/>
            <a:chOff x="0" y="0"/>
            <a:chExt cx="743200" cy="449081"/>
          </a:xfrm>
        </p:grpSpPr>
        <p:sp>
          <p:nvSpPr>
            <p:cNvPr id="477" name="Shape 477"/>
            <p:cNvSpPr/>
            <p:nvPr/>
          </p:nvSpPr>
          <p:spPr>
            <a:xfrm>
              <a:off x="-1" y="-1"/>
              <a:ext cx="743202" cy="449083"/>
            </a:xfrm>
            <a:prstGeom prst="rect">
              <a:avLst/>
            </a:prstGeom>
            <a:solidFill>
              <a:srgbClr val="F2F2F2"/>
            </a:solidFill>
            <a:ln w="25400" cap="flat">
              <a:solidFill>
                <a:srgbClr val="A6A6A6"/>
              </a:solidFill>
              <a:prstDash val="solid"/>
              <a:bevel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A6A6A6"/>
                  </a:solidFill>
                </a:defRPr>
              </a:pPr>
            </a:p>
          </p:txBody>
        </p:sp>
        <p:sp>
          <p:nvSpPr>
            <p:cNvPr id="478" name="Shape 478"/>
            <p:cNvSpPr/>
            <p:nvPr/>
          </p:nvSpPr>
          <p:spPr>
            <a:xfrm>
              <a:off x="-1" y="89920"/>
              <a:ext cx="743202" cy="269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1200">
                  <a:solidFill>
                    <a:srgbClr val="A6A6A6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200">
                  <a:solidFill>
                    <a:srgbClr val="A6A6A6"/>
                  </a:solidFill>
                </a:rPr>
                <a:t>Logo</a:t>
              </a:r>
            </a:p>
          </p:txBody>
        </p:sp>
      </p:grpSp>
      <p:sp>
        <p:nvSpPr>
          <p:cNvPr id="480" name="Shape 480"/>
          <p:cNvSpPr/>
          <p:nvPr/>
        </p:nvSpPr>
        <p:spPr>
          <a:xfrm>
            <a:off x="8315505" y="2926261"/>
            <a:ext cx="177833" cy="17783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fill="norm" stroke="1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solidFill>
            <a:srgbClr val="92D050"/>
          </a:solidFill>
          <a:ln w="25400">
            <a:solidFill>
              <a:srgbClr val="FFFFFF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481" name="Shape 481"/>
          <p:cNvSpPr/>
          <p:nvPr/>
        </p:nvSpPr>
        <p:spPr>
          <a:xfrm>
            <a:off x="626497" y="3395837"/>
            <a:ext cx="86629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b="1" sz="1200"/>
              <a:t>Criterion</a:t>
            </a:r>
            <a:r>
              <a:rPr b="1" sz="1200"/>
              <a:t> 2</a:t>
            </a:r>
          </a:p>
        </p:txBody>
      </p:sp>
      <p:sp>
        <p:nvSpPr>
          <p:cNvPr id="482" name="Shape 482"/>
          <p:cNvSpPr/>
          <p:nvPr/>
        </p:nvSpPr>
        <p:spPr>
          <a:xfrm>
            <a:off x="626497" y="3883314"/>
            <a:ext cx="86629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b="1" sz="1200"/>
              <a:t>Criterion</a:t>
            </a:r>
            <a:r>
              <a:rPr b="1" sz="1200"/>
              <a:t> 3</a:t>
            </a:r>
          </a:p>
        </p:txBody>
      </p:sp>
      <p:sp>
        <p:nvSpPr>
          <p:cNvPr id="483" name="Shape 483"/>
          <p:cNvSpPr/>
          <p:nvPr/>
        </p:nvSpPr>
        <p:spPr>
          <a:xfrm>
            <a:off x="626497" y="4370790"/>
            <a:ext cx="86629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b="1" sz="1200"/>
              <a:t>Criterion</a:t>
            </a:r>
            <a:r>
              <a:rPr b="1" sz="1200"/>
              <a:t> 4</a:t>
            </a:r>
          </a:p>
        </p:txBody>
      </p:sp>
      <p:sp>
        <p:nvSpPr>
          <p:cNvPr id="484" name="Shape 484"/>
          <p:cNvSpPr/>
          <p:nvPr/>
        </p:nvSpPr>
        <p:spPr>
          <a:xfrm>
            <a:off x="626497" y="4858265"/>
            <a:ext cx="86629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b="1" sz="1200"/>
              <a:t>Criterion</a:t>
            </a:r>
            <a:r>
              <a:rPr b="1" sz="1200"/>
              <a:t> 5</a:t>
            </a:r>
          </a:p>
        </p:txBody>
      </p:sp>
      <p:sp>
        <p:nvSpPr>
          <p:cNvPr id="485" name="Shape 485"/>
          <p:cNvSpPr/>
          <p:nvPr/>
        </p:nvSpPr>
        <p:spPr>
          <a:xfrm>
            <a:off x="626497" y="5345742"/>
            <a:ext cx="86629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b="1" sz="1200"/>
              <a:t>Criterion</a:t>
            </a:r>
            <a:r>
              <a:rPr b="1" sz="1200"/>
              <a:t> 6</a:t>
            </a:r>
          </a:p>
        </p:txBody>
      </p:sp>
      <p:sp>
        <p:nvSpPr>
          <p:cNvPr id="486" name="Shape 486"/>
          <p:cNvSpPr/>
          <p:nvPr/>
        </p:nvSpPr>
        <p:spPr>
          <a:xfrm>
            <a:off x="626497" y="5833220"/>
            <a:ext cx="866290" cy="2692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/>
          <a:p>
            <a:pPr lvl="0" algn="r"/>
            <a:r>
              <a:rPr b="1" sz="1200"/>
              <a:t>Criterion</a:t>
            </a:r>
            <a:r>
              <a:rPr b="1" sz="1200"/>
              <a:t> 7</a:t>
            </a:r>
          </a:p>
        </p:txBody>
      </p:sp>
    </p:spTree>
  </p:cSld>
  <p:clrMapOvr>
    <a:masterClrMapping/>
  </p:clrMapOvr>
  <p:transition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8" name="Shape 488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Best practice: case study</a:t>
            </a:r>
          </a:p>
        </p:txBody>
      </p:sp>
      <p:sp>
        <p:nvSpPr>
          <p:cNvPr id="489" name="Shape 489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490" name="Shape 490"/>
          <p:cNvSpPr/>
          <p:nvPr/>
        </p:nvSpPr>
        <p:spPr>
          <a:xfrm flipV="1">
            <a:off x="4964700" y="1554083"/>
            <a:ext cx="1" cy="4093930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91" name="Shape 491"/>
          <p:cNvSpPr/>
          <p:nvPr/>
        </p:nvSpPr>
        <p:spPr>
          <a:xfrm>
            <a:off x="879316" y="3429000"/>
            <a:ext cx="3822289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92" name="Shape 492"/>
          <p:cNvSpPr/>
          <p:nvPr/>
        </p:nvSpPr>
        <p:spPr>
          <a:xfrm>
            <a:off x="5227796" y="3429000"/>
            <a:ext cx="3822289" cy="0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493" name="Shape 493"/>
          <p:cNvSpPr/>
          <p:nvPr/>
        </p:nvSpPr>
        <p:spPr>
          <a:xfrm>
            <a:off x="3079581" y="2265045"/>
            <a:ext cx="587014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Case 1</a:t>
            </a:r>
          </a:p>
        </p:txBody>
      </p:sp>
      <p:sp>
        <p:nvSpPr>
          <p:cNvPr id="494" name="Shape 494"/>
          <p:cNvSpPr/>
          <p:nvPr/>
        </p:nvSpPr>
        <p:spPr>
          <a:xfrm>
            <a:off x="6063823" y="2265045"/>
            <a:ext cx="587014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Case 2</a:t>
            </a:r>
          </a:p>
        </p:txBody>
      </p:sp>
      <p:sp>
        <p:nvSpPr>
          <p:cNvPr id="495" name="Shape 495"/>
          <p:cNvSpPr/>
          <p:nvPr/>
        </p:nvSpPr>
        <p:spPr>
          <a:xfrm>
            <a:off x="3079581" y="4323715"/>
            <a:ext cx="587014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Case 3</a:t>
            </a:r>
          </a:p>
        </p:txBody>
      </p:sp>
      <p:sp>
        <p:nvSpPr>
          <p:cNvPr id="496" name="Shape 496"/>
          <p:cNvSpPr/>
          <p:nvPr/>
        </p:nvSpPr>
        <p:spPr>
          <a:xfrm>
            <a:off x="6063823" y="4323715"/>
            <a:ext cx="587014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Case 4</a:t>
            </a:r>
          </a:p>
        </p:txBody>
      </p:sp>
      <p:grpSp>
        <p:nvGrpSpPr>
          <p:cNvPr id="500" name="Group 500"/>
          <p:cNvGrpSpPr/>
          <p:nvPr/>
        </p:nvGrpSpPr>
        <p:grpSpPr>
          <a:xfrm>
            <a:off x="6116561" y="383250"/>
            <a:ext cx="3510039" cy="596369"/>
            <a:chOff x="0" y="0"/>
            <a:chExt cx="3510038" cy="596368"/>
          </a:xfrm>
        </p:grpSpPr>
        <p:sp>
          <p:nvSpPr>
            <p:cNvPr id="497" name="Shape 497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498" name="Shape 498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499" name="Shape 499"/>
            <p:cNvSpPr/>
            <p:nvPr/>
          </p:nvSpPr>
          <p:spPr>
            <a:xfrm>
              <a:off x="-1" y="0"/>
              <a:ext cx="351004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Several examples of similar business solutions (possibly from other industries)</a:t>
              </a:r>
            </a:p>
          </p:txBody>
        </p:sp>
      </p:grpSp>
    </p:spTree>
  </p:cSld>
  <p:clrMapOvr>
    <a:masterClrMapping/>
  </p:clrMapOvr>
  <p:transition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2" name="Shape 502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spcBef>
                <a:spcPts val="500"/>
              </a:spcBef>
            </a:lvl1pPr>
          </a:lstStyle>
          <a:p>
            <a:pPr lvl="0">
              <a:defRPr b="0" sz="1800"/>
            </a:pPr>
            <a:r>
              <a:rPr b="1" sz="2000"/>
              <a:t>Strategic potential of the project</a:t>
            </a:r>
          </a:p>
        </p:txBody>
      </p:sp>
      <p:sp>
        <p:nvSpPr>
          <p:cNvPr id="503" name="Shape 50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504" name="Shape 504"/>
          <p:cNvSpPr/>
          <p:nvPr/>
        </p:nvSpPr>
        <p:spPr>
          <a:xfrm>
            <a:off x="375760" y="994681"/>
            <a:ext cx="4883128" cy="556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  <a:endParaRPr sz="1600"/>
          </a:p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</a:p>
        </p:txBody>
      </p:sp>
      <p:grpSp>
        <p:nvGrpSpPr>
          <p:cNvPr id="507" name="Group 507"/>
          <p:cNvGrpSpPr/>
          <p:nvPr/>
        </p:nvGrpSpPr>
        <p:grpSpPr>
          <a:xfrm>
            <a:off x="3305667" y="1566632"/>
            <a:ext cx="3294665" cy="423333"/>
            <a:chOff x="0" y="0"/>
            <a:chExt cx="3294664" cy="423332"/>
          </a:xfrm>
        </p:grpSpPr>
        <p:sp>
          <p:nvSpPr>
            <p:cNvPr id="505" name="Shape 505"/>
            <p:cNvSpPr/>
            <p:nvPr/>
          </p:nvSpPr>
          <p:spPr>
            <a:xfrm>
              <a:off x="-1" y="-1"/>
              <a:ext cx="3294666" cy="423334"/>
            </a:xfrm>
            <a:prstGeom prst="rect">
              <a:avLst/>
            </a:prstGeom>
            <a:solidFill>
              <a:srgbClr val="558ED5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87000"/>
                </a:lnSpc>
                <a:defRPr b="1" sz="14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06" name="Shape 506"/>
            <p:cNvSpPr/>
            <p:nvPr/>
          </p:nvSpPr>
          <p:spPr>
            <a:xfrm>
              <a:off x="-1" y="67715"/>
              <a:ext cx="3294666" cy="28790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36000" tIns="36000" rIns="36000" bIns="36000" numCol="1" anchor="ctr">
              <a:spAutoFit/>
            </a:bodyPr>
            <a:lstStyle>
              <a:lvl1pPr algn="ctr">
                <a:lnSpc>
                  <a:spcPct val="87000"/>
                </a:lnSpc>
                <a:defRPr b="1" sz="14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400">
                  <a:solidFill>
                    <a:srgbClr val="FFFFFF"/>
                  </a:solidFill>
                </a:rPr>
                <a:t>Strategic potential</a:t>
              </a:r>
            </a:p>
          </p:txBody>
        </p:sp>
      </p:grpSp>
      <p:sp>
        <p:nvSpPr>
          <p:cNvPr id="529" name="Shape 529"/>
          <p:cNvSpPr/>
          <p:nvPr/>
        </p:nvSpPr>
        <p:spPr>
          <a:xfrm>
            <a:off x="1685290" y="1778000"/>
            <a:ext cx="5168900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0539" y="0"/>
                </a:moveTo>
                <a:lnTo>
                  <a:pt x="21600" y="0"/>
                </a:lnTo>
                <a:lnTo>
                  <a:pt x="21600" y="10708"/>
                </a:lnTo>
                <a:lnTo>
                  <a:pt x="0" y="10708"/>
                </a:lnTo>
                <a:lnTo>
                  <a:pt x="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530" name="Shape 530"/>
          <p:cNvSpPr/>
          <p:nvPr/>
        </p:nvSpPr>
        <p:spPr>
          <a:xfrm>
            <a:off x="3050540" y="1778000"/>
            <a:ext cx="5167630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62" y="0"/>
                </a:moveTo>
                <a:lnTo>
                  <a:pt x="0" y="0"/>
                </a:lnTo>
                <a:lnTo>
                  <a:pt x="0" y="10708"/>
                </a:lnTo>
                <a:lnTo>
                  <a:pt x="21600" y="10708"/>
                </a:lnTo>
                <a:lnTo>
                  <a:pt x="2160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510" name="Shape 510"/>
          <p:cNvSpPr/>
          <p:nvPr/>
        </p:nvSpPr>
        <p:spPr>
          <a:xfrm rot="10800000">
            <a:off x="259683" y="2691293"/>
            <a:ext cx="2852674" cy="3664736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511" name="Shape 511"/>
          <p:cNvSpPr/>
          <p:nvPr/>
        </p:nvSpPr>
        <p:spPr>
          <a:xfrm>
            <a:off x="256509" y="2162401"/>
            <a:ext cx="2859023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512" name="Shape 512"/>
          <p:cNvSpPr/>
          <p:nvPr/>
        </p:nvSpPr>
        <p:spPr>
          <a:xfrm>
            <a:off x="256509" y="2253565"/>
            <a:ext cx="2859023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513" name="Shape 513"/>
          <p:cNvSpPr/>
          <p:nvPr/>
        </p:nvSpPr>
        <p:spPr>
          <a:xfrm rot="10800000">
            <a:off x="6793083" y="2687216"/>
            <a:ext cx="2852674" cy="3672893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514" name="Shape 514"/>
          <p:cNvSpPr/>
          <p:nvPr/>
        </p:nvSpPr>
        <p:spPr>
          <a:xfrm>
            <a:off x="6789908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515" name="Shape 515"/>
          <p:cNvSpPr/>
          <p:nvPr/>
        </p:nvSpPr>
        <p:spPr>
          <a:xfrm>
            <a:off x="6789908" y="2253566"/>
            <a:ext cx="2859024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516" name="Shape 516"/>
          <p:cNvSpPr/>
          <p:nvPr/>
        </p:nvSpPr>
        <p:spPr>
          <a:xfrm rot="10800000">
            <a:off x="3528059" y="2693088"/>
            <a:ext cx="2849882" cy="3661148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517" name="Shape 517"/>
          <p:cNvSpPr/>
          <p:nvPr/>
        </p:nvSpPr>
        <p:spPr>
          <a:xfrm>
            <a:off x="3523489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518" name="Shape 518"/>
          <p:cNvSpPr/>
          <p:nvPr/>
        </p:nvSpPr>
        <p:spPr>
          <a:xfrm>
            <a:off x="3523489" y="2253566"/>
            <a:ext cx="2859024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…</a:t>
            </a:r>
          </a:p>
        </p:txBody>
      </p:sp>
      <p:sp>
        <p:nvSpPr>
          <p:cNvPr id="519" name="Shape 519"/>
          <p:cNvSpPr/>
          <p:nvPr/>
        </p:nvSpPr>
        <p:spPr>
          <a:xfrm>
            <a:off x="305853" y="2687216"/>
            <a:ext cx="2760336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520" name="Shape 520"/>
          <p:cNvSpPr/>
          <p:nvPr/>
        </p:nvSpPr>
        <p:spPr>
          <a:xfrm>
            <a:off x="312565" y="3019880"/>
            <a:ext cx="2753625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521" name="Shape 521"/>
          <p:cNvSpPr/>
          <p:nvPr/>
        </p:nvSpPr>
        <p:spPr>
          <a:xfrm>
            <a:off x="3584850" y="2687216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522" name="Shape 522"/>
          <p:cNvSpPr/>
          <p:nvPr/>
        </p:nvSpPr>
        <p:spPr>
          <a:xfrm>
            <a:off x="3610226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523" name="Shape 523"/>
          <p:cNvSpPr/>
          <p:nvPr/>
        </p:nvSpPr>
        <p:spPr>
          <a:xfrm>
            <a:off x="6895307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524" name="Shape 524"/>
          <p:cNvSpPr/>
          <p:nvPr/>
        </p:nvSpPr>
        <p:spPr>
          <a:xfrm>
            <a:off x="6839252" y="2679807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grpSp>
        <p:nvGrpSpPr>
          <p:cNvPr id="528" name="Group 528"/>
          <p:cNvGrpSpPr/>
          <p:nvPr/>
        </p:nvGrpSpPr>
        <p:grpSpPr>
          <a:xfrm>
            <a:off x="5435601" y="383249"/>
            <a:ext cx="3505201" cy="906894"/>
            <a:chOff x="0" y="0"/>
            <a:chExt cx="3505200" cy="906892"/>
          </a:xfrm>
        </p:grpSpPr>
        <p:sp>
          <p:nvSpPr>
            <p:cNvPr id="525" name="Shape 525"/>
            <p:cNvSpPr/>
            <p:nvPr/>
          </p:nvSpPr>
          <p:spPr>
            <a:xfrm>
              <a:off x="0" y="-1"/>
              <a:ext cx="3505200" cy="90689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880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526" name="Shape 526"/>
            <p:cNvSpPr/>
            <p:nvPr/>
          </p:nvSpPr>
          <p:spPr>
            <a:xfrm>
              <a:off x="3051754" y="453446"/>
              <a:ext cx="453447" cy="4534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527" name="Shape 527"/>
            <p:cNvSpPr/>
            <p:nvPr/>
          </p:nvSpPr>
          <p:spPr>
            <a:xfrm>
              <a:off x="0" y="-1"/>
              <a:ext cx="3505200" cy="701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Strategic potential of the project – the arguments for why the project will be successful in the future, for example, the current market dynamics, changes in the structure of demand, etc.</a:t>
              </a:r>
            </a:p>
          </p:txBody>
        </p:sp>
      </p:grpSp>
    </p:spTree>
  </p:cSld>
  <p:clrMapOvr>
    <a:masterClrMapping/>
  </p:clrMapOvr>
  <p:transition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" name="Shape 532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533" name="Shape 533"/>
          <p:cNvSpPr/>
          <p:nvPr>
            <p:ph type="body" idx="4294967295"/>
          </p:nvPr>
        </p:nvSpPr>
        <p:spPr>
          <a:xfrm>
            <a:off x="240295" y="444289"/>
            <a:ext cx="9407439" cy="5191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spcBef>
                <a:spcPts val="500"/>
              </a:spcBef>
              <a:defRPr sz="2400"/>
            </a:lvl1pPr>
          </a:lstStyle>
          <a:p>
            <a:pPr lvl="0">
              <a:defRPr b="0" sz="1800"/>
            </a:pPr>
            <a:r>
              <a:rPr b="1" sz="2400"/>
              <a:t>Key success factors</a:t>
            </a:r>
          </a:p>
        </p:txBody>
      </p:sp>
      <p:grpSp>
        <p:nvGrpSpPr>
          <p:cNvPr id="536" name="Group 536"/>
          <p:cNvGrpSpPr/>
          <p:nvPr/>
        </p:nvGrpSpPr>
        <p:grpSpPr>
          <a:xfrm>
            <a:off x="5051960" y="1631082"/>
            <a:ext cx="4573566" cy="365558"/>
            <a:chOff x="0" y="0"/>
            <a:chExt cx="4573564" cy="365556"/>
          </a:xfrm>
        </p:grpSpPr>
        <p:sp>
          <p:nvSpPr>
            <p:cNvPr id="534" name="Shape 534"/>
            <p:cNvSpPr/>
            <p:nvPr/>
          </p:nvSpPr>
          <p:spPr>
            <a:xfrm>
              <a:off x="-1" y="-1"/>
              <a:ext cx="4573566" cy="365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25" y="0"/>
                  </a:lnTo>
                  <a:lnTo>
                    <a:pt x="21600" y="8443"/>
                  </a:lnTo>
                  <a:lnTo>
                    <a:pt x="21600" y="21600"/>
                  </a:lnTo>
                  <a:lnTo>
                    <a:pt x="675" y="21600"/>
                  </a:lnTo>
                  <a:lnTo>
                    <a:pt x="0" y="13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b="1" sz="13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35" name="Shape 535"/>
            <p:cNvSpPr/>
            <p:nvPr/>
          </p:nvSpPr>
          <p:spPr>
            <a:xfrm>
              <a:off x="71445" y="29108"/>
              <a:ext cx="4430674" cy="307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4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400">
                  <a:solidFill>
                    <a:srgbClr val="FFFFFF"/>
                  </a:solidFill>
                </a:rPr>
                <a:t>Internal factors</a:t>
              </a:r>
            </a:p>
          </p:txBody>
        </p:sp>
      </p:grpSp>
      <p:sp>
        <p:nvSpPr>
          <p:cNvPr id="537" name="Shape 537"/>
          <p:cNvSpPr/>
          <p:nvPr/>
        </p:nvSpPr>
        <p:spPr>
          <a:xfrm flipH="1" rot="16200000">
            <a:off x="5539223" y="2258371"/>
            <a:ext cx="788189" cy="18214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38" name="Shape 538"/>
          <p:cNvSpPr/>
          <p:nvPr/>
        </p:nvSpPr>
        <p:spPr>
          <a:xfrm flipH="1" rot="16200000">
            <a:off x="5137458" y="2489091"/>
            <a:ext cx="1515949" cy="53104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39" name="Shape 539"/>
          <p:cNvSpPr/>
          <p:nvPr/>
        </p:nvSpPr>
        <p:spPr>
          <a:xfrm flipH="1" rot="16200000">
            <a:off x="4706708" y="2690826"/>
            <a:ext cx="2307902" cy="8737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40" name="Shape 540"/>
          <p:cNvSpPr/>
          <p:nvPr/>
        </p:nvSpPr>
        <p:spPr>
          <a:xfrm>
            <a:off x="6492235" y="4028888"/>
            <a:ext cx="3133291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21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79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80000"/>
              </a:lnSpc>
              <a:defRPr sz="1200"/>
            </a:pPr>
          </a:p>
        </p:txBody>
      </p:sp>
      <p:sp>
        <p:nvSpPr>
          <p:cNvPr id="541" name="Shape 541"/>
          <p:cNvSpPr/>
          <p:nvPr/>
        </p:nvSpPr>
        <p:spPr>
          <a:xfrm>
            <a:off x="6216189" y="2490796"/>
            <a:ext cx="3409336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68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32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80000"/>
              </a:lnSpc>
              <a:defRPr sz="1200"/>
            </a:pPr>
          </a:p>
        </p:txBody>
      </p:sp>
      <p:sp>
        <p:nvSpPr>
          <p:cNvPr id="542" name="Shape 542"/>
          <p:cNvSpPr/>
          <p:nvPr/>
        </p:nvSpPr>
        <p:spPr>
          <a:xfrm>
            <a:off x="6356005" y="3259842"/>
            <a:ext cx="3269520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45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55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80000"/>
              </a:lnSpc>
              <a:defRPr sz="1200"/>
            </a:pPr>
          </a:p>
        </p:txBody>
      </p:sp>
      <p:grpSp>
        <p:nvGrpSpPr>
          <p:cNvPr id="545" name="Group 545"/>
          <p:cNvGrpSpPr/>
          <p:nvPr/>
        </p:nvGrpSpPr>
        <p:grpSpPr>
          <a:xfrm>
            <a:off x="6024391" y="2490796"/>
            <a:ext cx="393275" cy="505486"/>
            <a:chOff x="0" y="0"/>
            <a:chExt cx="393274" cy="505484"/>
          </a:xfrm>
        </p:grpSpPr>
        <p:sp>
          <p:nvSpPr>
            <p:cNvPr id="543" name="Shape 543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44" name="Shape 544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</a:t>
              </a:r>
            </a:p>
          </p:txBody>
        </p:sp>
      </p:grpSp>
      <p:grpSp>
        <p:nvGrpSpPr>
          <p:cNvPr id="548" name="Group 548"/>
          <p:cNvGrpSpPr/>
          <p:nvPr/>
        </p:nvGrpSpPr>
        <p:grpSpPr>
          <a:xfrm>
            <a:off x="6160953" y="3259842"/>
            <a:ext cx="393275" cy="505486"/>
            <a:chOff x="0" y="0"/>
            <a:chExt cx="393274" cy="505484"/>
          </a:xfrm>
        </p:grpSpPr>
        <p:sp>
          <p:nvSpPr>
            <p:cNvPr id="546" name="Shape 546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47" name="Shape 547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</a:t>
              </a:r>
            </a:p>
          </p:txBody>
        </p:sp>
      </p:grpSp>
      <p:grpSp>
        <p:nvGrpSpPr>
          <p:cNvPr id="551" name="Group 551"/>
          <p:cNvGrpSpPr/>
          <p:nvPr/>
        </p:nvGrpSpPr>
        <p:grpSpPr>
          <a:xfrm>
            <a:off x="6297512" y="4028888"/>
            <a:ext cx="393275" cy="505486"/>
            <a:chOff x="0" y="0"/>
            <a:chExt cx="393274" cy="505484"/>
          </a:xfrm>
        </p:grpSpPr>
        <p:sp>
          <p:nvSpPr>
            <p:cNvPr id="549" name="Shape 549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50" name="Shape 550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grpSp>
        <p:nvGrpSpPr>
          <p:cNvPr id="554" name="Group 554"/>
          <p:cNvGrpSpPr/>
          <p:nvPr/>
        </p:nvGrpSpPr>
        <p:grpSpPr>
          <a:xfrm>
            <a:off x="239198" y="1631082"/>
            <a:ext cx="4573566" cy="365558"/>
            <a:chOff x="0" y="0"/>
            <a:chExt cx="4573564" cy="365556"/>
          </a:xfrm>
        </p:grpSpPr>
        <p:sp>
          <p:nvSpPr>
            <p:cNvPr id="552" name="Shape 552"/>
            <p:cNvSpPr/>
            <p:nvPr/>
          </p:nvSpPr>
          <p:spPr>
            <a:xfrm>
              <a:off x="-1" y="-1"/>
              <a:ext cx="4573566" cy="36555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0925" y="0"/>
                  </a:lnTo>
                  <a:lnTo>
                    <a:pt x="21600" y="8443"/>
                  </a:lnTo>
                  <a:lnTo>
                    <a:pt x="21600" y="21600"/>
                  </a:lnTo>
                  <a:lnTo>
                    <a:pt x="675" y="21600"/>
                  </a:lnTo>
                  <a:lnTo>
                    <a:pt x="0" y="131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>
                <a:defRPr b="1" sz="13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53" name="Shape 553"/>
            <p:cNvSpPr/>
            <p:nvPr/>
          </p:nvSpPr>
          <p:spPr>
            <a:xfrm>
              <a:off x="71445" y="29108"/>
              <a:ext cx="4430674" cy="3073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b="1" sz="14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400">
                  <a:solidFill>
                    <a:srgbClr val="FFFFFF"/>
                  </a:solidFill>
                </a:rPr>
                <a:t>External factors</a:t>
              </a:r>
            </a:p>
          </p:txBody>
        </p:sp>
      </p:grpSp>
      <p:sp>
        <p:nvSpPr>
          <p:cNvPr id="555" name="Shape 555"/>
          <p:cNvSpPr/>
          <p:nvPr/>
        </p:nvSpPr>
        <p:spPr>
          <a:xfrm flipH="1" rot="16200000">
            <a:off x="668194" y="2235395"/>
            <a:ext cx="748391" cy="1979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56" name="Shape 556"/>
          <p:cNvSpPr/>
          <p:nvPr/>
        </p:nvSpPr>
        <p:spPr>
          <a:xfrm flipH="1" rot="16200000">
            <a:off x="251347" y="2455684"/>
            <a:ext cx="1540034" cy="52671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57" name="Shape 557"/>
          <p:cNvSpPr/>
          <p:nvPr/>
        </p:nvSpPr>
        <p:spPr>
          <a:xfrm flipH="1" rot="16200000">
            <a:off x="-160598" y="2682724"/>
            <a:ext cx="2314078" cy="85953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58" name="Shape 558"/>
          <p:cNvSpPr/>
          <p:nvPr/>
        </p:nvSpPr>
        <p:spPr>
          <a:xfrm>
            <a:off x="1680365" y="4017464"/>
            <a:ext cx="3132399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21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79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70000"/>
              </a:lnSpc>
              <a:defRPr sz="1200"/>
            </a:pPr>
          </a:p>
        </p:txBody>
      </p:sp>
      <p:sp>
        <p:nvSpPr>
          <p:cNvPr id="559" name="Shape 559"/>
          <p:cNvSpPr/>
          <p:nvPr/>
        </p:nvSpPr>
        <p:spPr>
          <a:xfrm>
            <a:off x="1402498" y="2456525"/>
            <a:ext cx="3409391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68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32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80000"/>
              </a:lnSpc>
              <a:defRPr sz="1200"/>
            </a:pPr>
          </a:p>
        </p:txBody>
      </p:sp>
      <p:sp>
        <p:nvSpPr>
          <p:cNvPr id="560" name="Shape 560"/>
          <p:cNvSpPr/>
          <p:nvPr/>
        </p:nvSpPr>
        <p:spPr>
          <a:xfrm>
            <a:off x="1542525" y="3236995"/>
            <a:ext cx="3270237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045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555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70000"/>
              </a:lnSpc>
              <a:defRPr sz="1200"/>
            </a:pPr>
          </a:p>
        </p:txBody>
      </p:sp>
      <p:grpSp>
        <p:nvGrpSpPr>
          <p:cNvPr id="563" name="Group 563"/>
          <p:cNvGrpSpPr/>
          <p:nvPr/>
        </p:nvGrpSpPr>
        <p:grpSpPr>
          <a:xfrm>
            <a:off x="1141384" y="2456525"/>
            <a:ext cx="376055" cy="504127"/>
            <a:chOff x="0" y="0"/>
            <a:chExt cx="376054" cy="504126"/>
          </a:xfrm>
        </p:grpSpPr>
        <p:sp>
          <p:nvSpPr>
            <p:cNvPr id="561" name="Shape 561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62" name="Shape 562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</a:t>
              </a:r>
            </a:p>
          </p:txBody>
        </p:sp>
      </p:grpSp>
      <p:grpSp>
        <p:nvGrpSpPr>
          <p:cNvPr id="566" name="Group 566"/>
          <p:cNvGrpSpPr/>
          <p:nvPr/>
        </p:nvGrpSpPr>
        <p:grpSpPr>
          <a:xfrm>
            <a:off x="1284720" y="3236994"/>
            <a:ext cx="376056" cy="504127"/>
            <a:chOff x="0" y="0"/>
            <a:chExt cx="376054" cy="504126"/>
          </a:xfrm>
        </p:grpSpPr>
        <p:sp>
          <p:nvSpPr>
            <p:cNvPr id="564" name="Shape 564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65" name="Shape 565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</a:t>
              </a:r>
            </a:p>
          </p:txBody>
        </p:sp>
      </p:grpSp>
      <p:grpSp>
        <p:nvGrpSpPr>
          <p:cNvPr id="569" name="Group 569"/>
          <p:cNvGrpSpPr/>
          <p:nvPr/>
        </p:nvGrpSpPr>
        <p:grpSpPr>
          <a:xfrm>
            <a:off x="1426205" y="4017464"/>
            <a:ext cx="376055" cy="504127"/>
            <a:chOff x="0" y="0"/>
            <a:chExt cx="376054" cy="504126"/>
          </a:xfrm>
        </p:grpSpPr>
        <p:sp>
          <p:nvSpPr>
            <p:cNvPr id="567" name="Shape 567"/>
            <p:cNvSpPr/>
            <p:nvPr/>
          </p:nvSpPr>
          <p:spPr>
            <a:xfrm>
              <a:off x="-1" y="-1"/>
              <a:ext cx="376056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5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68" name="Shape 568"/>
            <p:cNvSpPr/>
            <p:nvPr/>
          </p:nvSpPr>
          <p:spPr>
            <a:xfrm rot="5400000">
              <a:off x="31337" y="137763"/>
              <a:ext cx="31338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sp>
        <p:nvSpPr>
          <p:cNvPr id="570" name="Shape 570"/>
          <p:cNvSpPr/>
          <p:nvPr/>
        </p:nvSpPr>
        <p:spPr>
          <a:xfrm>
            <a:off x="6676022" y="4797935"/>
            <a:ext cx="2949502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0985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615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80000"/>
              </a:lnSpc>
              <a:defRPr sz="1200"/>
            </a:pPr>
          </a:p>
        </p:txBody>
      </p:sp>
      <p:grpSp>
        <p:nvGrpSpPr>
          <p:cNvPr id="573" name="Group 573"/>
          <p:cNvGrpSpPr/>
          <p:nvPr/>
        </p:nvGrpSpPr>
        <p:grpSpPr>
          <a:xfrm>
            <a:off x="6481302" y="4797935"/>
            <a:ext cx="393275" cy="505486"/>
            <a:chOff x="0" y="0"/>
            <a:chExt cx="393274" cy="505484"/>
          </a:xfrm>
        </p:grpSpPr>
        <p:sp>
          <p:nvSpPr>
            <p:cNvPr id="571" name="Shape 571"/>
            <p:cNvSpPr/>
            <p:nvPr/>
          </p:nvSpPr>
          <p:spPr>
            <a:xfrm>
              <a:off x="-1" y="0"/>
              <a:ext cx="393276" cy="5054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801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79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AA3F4"/>
            </a:solidFill>
            <a:ln w="19050" cap="flat">
              <a:solidFill>
                <a:srgbClr val="4AA3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72" name="Shape 572"/>
            <p:cNvSpPr/>
            <p:nvPr/>
          </p:nvSpPr>
          <p:spPr>
            <a:xfrm rot="5400000">
              <a:off x="32772" y="138442"/>
              <a:ext cx="327730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sp>
        <p:nvSpPr>
          <p:cNvPr id="574" name="Shape 574"/>
          <p:cNvSpPr/>
          <p:nvPr/>
        </p:nvSpPr>
        <p:spPr>
          <a:xfrm flipH="1" rot="16200000">
            <a:off x="4302733" y="2872108"/>
            <a:ext cx="3076947" cy="128019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AA3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575" name="Shape 575"/>
          <p:cNvSpPr/>
          <p:nvPr/>
        </p:nvSpPr>
        <p:spPr>
          <a:xfrm>
            <a:off x="1810871" y="4797935"/>
            <a:ext cx="2999871" cy="50412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0995" y="0"/>
                </a:lnTo>
                <a:lnTo>
                  <a:pt x="21600" y="3600"/>
                </a:lnTo>
                <a:lnTo>
                  <a:pt x="21600" y="21600"/>
                </a:lnTo>
                <a:lnTo>
                  <a:pt x="605" y="21600"/>
                </a:lnTo>
                <a:lnTo>
                  <a:pt x="0" y="18000"/>
                </a:lnTo>
                <a:lnTo>
                  <a:pt x="0" y="0"/>
                </a:lnTo>
                <a:close/>
              </a:path>
            </a:pathLst>
          </a:custGeom>
          <a:ln w="1905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>
              <a:lnSpc>
                <a:spcPct val="70000"/>
              </a:lnSpc>
              <a:defRPr sz="1200"/>
            </a:pPr>
          </a:p>
        </p:txBody>
      </p:sp>
      <p:grpSp>
        <p:nvGrpSpPr>
          <p:cNvPr id="578" name="Group 578"/>
          <p:cNvGrpSpPr/>
          <p:nvPr/>
        </p:nvGrpSpPr>
        <p:grpSpPr>
          <a:xfrm>
            <a:off x="1556710" y="4797935"/>
            <a:ext cx="375812" cy="504127"/>
            <a:chOff x="0" y="0"/>
            <a:chExt cx="375810" cy="504126"/>
          </a:xfrm>
        </p:grpSpPr>
        <p:sp>
          <p:nvSpPr>
            <p:cNvPr id="576" name="Shape 576"/>
            <p:cNvSpPr/>
            <p:nvPr/>
          </p:nvSpPr>
          <p:spPr>
            <a:xfrm>
              <a:off x="0" y="-1"/>
              <a:ext cx="375811" cy="50412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18000" y="0"/>
                  </a:lnTo>
                  <a:lnTo>
                    <a:pt x="21600" y="2684"/>
                  </a:lnTo>
                  <a:lnTo>
                    <a:pt x="21600" y="21600"/>
                  </a:lnTo>
                  <a:lnTo>
                    <a:pt x="3600" y="21600"/>
                  </a:lnTo>
                  <a:lnTo>
                    <a:pt x="0" y="189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43C7F4"/>
            </a:solidFill>
            <a:ln w="19050" cap="flat">
              <a:solidFill>
                <a:srgbClr val="43C7F4"/>
              </a:solidFill>
              <a:prstDash val="solid"/>
              <a:miter lim="8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577" name="Shape 577"/>
            <p:cNvSpPr/>
            <p:nvPr/>
          </p:nvSpPr>
          <p:spPr>
            <a:xfrm rot="5400000">
              <a:off x="31317" y="137763"/>
              <a:ext cx="313176" cy="2286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 algn="ctr">
                <a:lnSpc>
                  <a:spcPct val="90000"/>
                </a:lnSpc>
                <a:defRPr b="1" sz="1500">
                  <a:solidFill>
                    <a:srgbClr val="FFFFFF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1500">
                  <a:solidFill>
                    <a:srgbClr val="FFFFFF"/>
                  </a:solidFill>
                </a:rPr>
                <a:t>III</a:t>
              </a:r>
            </a:p>
          </p:txBody>
        </p:sp>
      </p:grpSp>
      <p:sp>
        <p:nvSpPr>
          <p:cNvPr id="579" name="Shape 579"/>
          <p:cNvSpPr/>
          <p:nvPr/>
        </p:nvSpPr>
        <p:spPr>
          <a:xfrm flipH="1" rot="16200000">
            <a:off x="-557667" y="2935621"/>
            <a:ext cx="3053367" cy="11753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</a:path>
            </a:pathLst>
          </a:custGeom>
          <a:ln w="12700">
            <a:solidFill>
              <a:srgbClr val="43C7F4"/>
            </a:solidFill>
            <a:miter/>
          </a:ln>
        </p:spPr>
        <p:txBody>
          <a:bodyPr lIns="0" tIns="0" rIns="0" bIns="0" anchor="ctr"/>
          <a:lstStyle/>
          <a:p>
            <a:pPr lvl="0"/>
          </a:p>
        </p:txBody>
      </p:sp>
    </p:spTree>
  </p:cSld>
  <p:clrMapOvr>
    <a:masterClrMapping/>
  </p:clrMapOvr>
  <p:transition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1" name="Shape 581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spcBef>
                <a:spcPts val="500"/>
              </a:spcBef>
              <a:defRPr sz="2400"/>
            </a:lvl1pPr>
          </a:lstStyle>
          <a:p>
            <a:pPr lvl="0">
              <a:defRPr b="0" sz="1800"/>
            </a:pPr>
            <a:r>
              <a:rPr b="1" sz="2400"/>
              <a:t>Key leaders of the project</a:t>
            </a:r>
          </a:p>
        </p:txBody>
      </p:sp>
      <p:sp>
        <p:nvSpPr>
          <p:cNvPr id="582" name="Shape 582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583" name="Shape 583"/>
          <p:cNvSpPr/>
          <p:nvPr/>
        </p:nvSpPr>
        <p:spPr>
          <a:xfrm>
            <a:off x="304967" y="1279380"/>
            <a:ext cx="3021152" cy="4916109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84" name="Shape 584"/>
          <p:cNvSpPr/>
          <p:nvPr/>
        </p:nvSpPr>
        <p:spPr>
          <a:xfrm>
            <a:off x="3435151" y="1277182"/>
            <a:ext cx="3021153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85" name="Shape 585"/>
          <p:cNvSpPr/>
          <p:nvPr/>
        </p:nvSpPr>
        <p:spPr>
          <a:xfrm>
            <a:off x="6565338" y="1277182"/>
            <a:ext cx="3021152" cy="4920504"/>
          </a:xfrm>
          <a:prstGeom prst="rect">
            <a:avLst/>
          </a:prstGeom>
          <a:ln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586" name="Shape 586"/>
          <p:cNvSpPr/>
          <p:nvPr/>
        </p:nvSpPr>
        <p:spPr>
          <a:xfrm>
            <a:off x="453695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Role</a:t>
            </a:r>
          </a:p>
        </p:txBody>
      </p:sp>
      <p:sp>
        <p:nvSpPr>
          <p:cNvPr id="587" name="Shape 587"/>
          <p:cNvSpPr/>
          <p:nvPr/>
        </p:nvSpPr>
        <p:spPr>
          <a:xfrm>
            <a:off x="453695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Name</a:t>
            </a:r>
          </a:p>
        </p:txBody>
      </p:sp>
      <p:sp>
        <p:nvSpPr>
          <p:cNvPr id="588" name="Shape 588"/>
          <p:cNvSpPr/>
          <p:nvPr/>
        </p:nvSpPr>
        <p:spPr>
          <a:xfrm>
            <a:off x="508041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Education: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589" name="Shape 589"/>
          <p:cNvSpPr/>
          <p:nvPr/>
        </p:nvSpPr>
        <p:spPr>
          <a:xfrm>
            <a:off x="508041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Experience: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592" name="Group 592"/>
          <p:cNvGrpSpPr/>
          <p:nvPr/>
        </p:nvGrpSpPr>
        <p:grpSpPr>
          <a:xfrm>
            <a:off x="4318000" y="1420391"/>
            <a:ext cx="1270000" cy="1270001"/>
            <a:chOff x="0" y="0"/>
            <a:chExt cx="1270000" cy="1270000"/>
          </a:xfrm>
        </p:grpSpPr>
        <p:sp>
          <p:nvSpPr>
            <p:cNvPr id="590" name="Shape 590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591" name="Shape 591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grpSp>
        <p:nvGrpSpPr>
          <p:cNvPr id="595" name="Group 595"/>
          <p:cNvGrpSpPr/>
          <p:nvPr/>
        </p:nvGrpSpPr>
        <p:grpSpPr>
          <a:xfrm>
            <a:off x="1180542" y="1420391"/>
            <a:ext cx="1270001" cy="1270001"/>
            <a:chOff x="0" y="0"/>
            <a:chExt cx="1270000" cy="1270000"/>
          </a:xfrm>
        </p:grpSpPr>
        <p:sp>
          <p:nvSpPr>
            <p:cNvPr id="593" name="Shape 593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594" name="Shape 594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sp>
        <p:nvSpPr>
          <p:cNvPr id="596" name="Shape 596"/>
          <p:cNvSpPr/>
          <p:nvPr/>
        </p:nvSpPr>
        <p:spPr>
          <a:xfrm>
            <a:off x="3600412" y="3311790"/>
            <a:ext cx="272857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Role</a:t>
            </a:r>
          </a:p>
        </p:txBody>
      </p:sp>
      <p:sp>
        <p:nvSpPr>
          <p:cNvPr id="597" name="Shape 597"/>
          <p:cNvSpPr/>
          <p:nvPr/>
        </p:nvSpPr>
        <p:spPr>
          <a:xfrm>
            <a:off x="3600412" y="3016888"/>
            <a:ext cx="2728578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Name</a:t>
            </a:r>
          </a:p>
        </p:txBody>
      </p:sp>
      <p:sp>
        <p:nvSpPr>
          <p:cNvPr id="598" name="Shape 598"/>
          <p:cNvSpPr/>
          <p:nvPr/>
        </p:nvSpPr>
        <p:spPr>
          <a:xfrm>
            <a:off x="3654757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Education: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599" name="Shape 599"/>
          <p:cNvSpPr/>
          <p:nvPr/>
        </p:nvSpPr>
        <p:spPr>
          <a:xfrm>
            <a:off x="3654757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Experience: 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sp>
        <p:nvSpPr>
          <p:cNvPr id="600" name="Shape 600"/>
          <p:cNvSpPr/>
          <p:nvPr/>
        </p:nvSpPr>
        <p:spPr>
          <a:xfrm>
            <a:off x="6709181" y="3311790"/>
            <a:ext cx="272857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spcBef>
                <a:spcPts val="300"/>
              </a:spcBef>
              <a:defRPr sz="1200"/>
            </a:lvl1pPr>
          </a:lstStyle>
          <a:p>
            <a:pPr lvl="0">
              <a:defRPr sz="1800"/>
            </a:pPr>
            <a:r>
              <a:rPr sz="1200"/>
              <a:t>Role</a:t>
            </a:r>
          </a:p>
        </p:txBody>
      </p:sp>
      <p:sp>
        <p:nvSpPr>
          <p:cNvPr id="601" name="Shape 601"/>
          <p:cNvSpPr/>
          <p:nvPr/>
        </p:nvSpPr>
        <p:spPr>
          <a:xfrm>
            <a:off x="6709181" y="3016888"/>
            <a:ext cx="2728579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>
                <a:solidFill>
                  <a:srgbClr val="558ED5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558ED5"/>
                </a:solidFill>
              </a:rPr>
              <a:t>Name</a:t>
            </a:r>
          </a:p>
        </p:txBody>
      </p:sp>
      <p:sp>
        <p:nvSpPr>
          <p:cNvPr id="602" name="Shape 602"/>
          <p:cNvSpPr/>
          <p:nvPr/>
        </p:nvSpPr>
        <p:spPr>
          <a:xfrm>
            <a:off x="6763526" y="3951258"/>
            <a:ext cx="2615004" cy="4191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342900" indent="-342900"/>
            <a:r>
              <a:rPr b="1" sz="1200"/>
              <a:t>Education: </a:t>
            </a:r>
            <a:endParaRPr b="1" sz="1200"/>
          </a:p>
          <a:p>
            <a:pPr lvl="0" indent="182562">
              <a:lnSpc>
                <a:spcPct val="80000"/>
              </a:lnSpc>
              <a:spcBef>
                <a:spcPts val="600"/>
              </a:spcBef>
            </a:pPr>
            <a:r>
              <a:rPr sz="1100"/>
              <a:t>…</a:t>
            </a:r>
          </a:p>
        </p:txBody>
      </p:sp>
      <p:sp>
        <p:nvSpPr>
          <p:cNvPr id="603" name="Shape 603"/>
          <p:cNvSpPr/>
          <p:nvPr/>
        </p:nvSpPr>
        <p:spPr>
          <a:xfrm>
            <a:off x="6763526" y="4606287"/>
            <a:ext cx="2615004" cy="993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>
              <a:spcBef>
                <a:spcPts val="600"/>
              </a:spcBef>
            </a:pPr>
            <a:r>
              <a:rPr b="1" sz="1200"/>
              <a:t>Experience:    </a:t>
            </a:r>
            <a:endParaRPr b="1" sz="12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  <a:endParaRPr sz="1100"/>
          </a:p>
          <a:p>
            <a:pPr lvl="0" marL="263877" indent="-124177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100"/>
              <a:t>…</a:t>
            </a:r>
          </a:p>
        </p:txBody>
      </p:sp>
      <p:grpSp>
        <p:nvGrpSpPr>
          <p:cNvPr id="606" name="Group 606"/>
          <p:cNvGrpSpPr/>
          <p:nvPr/>
        </p:nvGrpSpPr>
        <p:grpSpPr>
          <a:xfrm>
            <a:off x="7440914" y="1420391"/>
            <a:ext cx="1270001" cy="1270001"/>
            <a:chOff x="0" y="0"/>
            <a:chExt cx="1270000" cy="1270000"/>
          </a:xfrm>
        </p:grpSpPr>
        <p:sp>
          <p:nvSpPr>
            <p:cNvPr id="604" name="Shape 604"/>
            <p:cNvSpPr/>
            <p:nvPr/>
          </p:nvSpPr>
          <p:spPr>
            <a:xfrm>
              <a:off x="0" y="0"/>
              <a:ext cx="1270000" cy="127000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fill="norm" stroke="1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rgbClr val="FFFFFF"/>
            </a:solidFill>
            <a:ln w="25400" cap="flat">
              <a:solidFill>
                <a:srgbClr val="00B0F0"/>
              </a:solidFill>
              <a:prstDash val="solid"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/>
            </a:p>
          </p:txBody>
        </p:sp>
        <p:sp>
          <p:nvSpPr>
            <p:cNvPr id="605" name="Shape 605"/>
            <p:cNvSpPr/>
            <p:nvPr/>
          </p:nvSpPr>
          <p:spPr>
            <a:xfrm>
              <a:off x="258319" y="449580"/>
              <a:ext cx="738819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numCol="1" anchor="t">
              <a:spAutoFit/>
            </a:bodyPr>
            <a:lstStyle>
              <a:lvl1pPr algn="ctr">
                <a:defRPr b="1">
                  <a:solidFill>
                    <a:srgbClr val="D9D9D9"/>
                  </a:solidFill>
                </a:defRPr>
              </a:lvl1pPr>
            </a:lstStyle>
            <a:p>
              <a:pPr lvl="0">
                <a:defRPr b="0">
                  <a:solidFill>
                    <a:srgbClr val="000000"/>
                  </a:solidFill>
                </a:defRPr>
              </a:pPr>
              <a:r>
                <a:rPr b="1">
                  <a:solidFill>
                    <a:srgbClr val="D9D9D9"/>
                  </a:solidFill>
                </a:rPr>
                <a:t>photo</a:t>
              </a:r>
            </a:p>
          </p:txBody>
        </p:sp>
      </p:grpSp>
      <p:grpSp>
        <p:nvGrpSpPr>
          <p:cNvPr id="610" name="Group 610"/>
          <p:cNvGrpSpPr/>
          <p:nvPr/>
        </p:nvGrpSpPr>
        <p:grpSpPr>
          <a:xfrm>
            <a:off x="6268961" y="535650"/>
            <a:ext cx="3510039" cy="596369"/>
            <a:chOff x="0" y="0"/>
            <a:chExt cx="3510038" cy="596368"/>
          </a:xfrm>
        </p:grpSpPr>
        <p:sp>
          <p:nvSpPr>
            <p:cNvPr id="607" name="Shape 607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08" name="Shape 608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09" name="Shape 609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Project team description</a:t>
              </a:r>
            </a:p>
          </p:txBody>
        </p:sp>
      </p:grpSp>
    </p:spTree>
  </p:cSld>
  <p:clrMapOvr>
    <a:masterClrMapping/>
  </p:clrMapOvr>
  <p:transition spd="med" advClick="1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Shape 612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Project status</a:t>
            </a:r>
          </a:p>
        </p:txBody>
      </p:sp>
      <p:sp>
        <p:nvSpPr>
          <p:cNvPr id="613" name="Shape 61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614" name="Shape 614"/>
          <p:cNvSpPr/>
          <p:nvPr/>
        </p:nvSpPr>
        <p:spPr>
          <a:xfrm>
            <a:off x="1030536" y="2002789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615" name="Shape 615"/>
          <p:cNvSpPr/>
          <p:nvPr/>
        </p:nvSpPr>
        <p:spPr>
          <a:xfrm>
            <a:off x="589561" y="1851843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616" name="Shape 616"/>
          <p:cNvSpPr/>
          <p:nvPr/>
        </p:nvSpPr>
        <p:spPr>
          <a:xfrm>
            <a:off x="523486" y="1785962"/>
            <a:ext cx="48299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617" name="Shape 617"/>
          <p:cNvSpPr/>
          <p:nvPr/>
        </p:nvSpPr>
        <p:spPr>
          <a:xfrm>
            <a:off x="428624" y="1074102"/>
            <a:ext cx="9645398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spcBef>
                <a:spcPts val="300"/>
              </a:spcBef>
              <a:defRPr b="1"/>
            </a:lvl1pPr>
          </a:lstStyle>
          <a:p>
            <a:pPr lvl="0">
              <a:defRPr b="0"/>
            </a:pPr>
            <a:r>
              <a:rPr b="1"/>
              <a:t>What is done:</a:t>
            </a:r>
          </a:p>
        </p:txBody>
      </p:sp>
      <p:graphicFrame>
        <p:nvGraphicFramePr>
          <p:cNvPr id="618" name="Chart 618"/>
          <p:cNvGraphicFramePr/>
          <p:nvPr/>
        </p:nvGraphicFramePr>
        <p:xfrm>
          <a:off x="2663003" y="3788032"/>
          <a:ext cx="4603394" cy="1997546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619" name="Shape 619"/>
          <p:cNvSpPr/>
          <p:nvPr/>
        </p:nvSpPr>
        <p:spPr>
          <a:xfrm>
            <a:off x="1030536" y="2705360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620" name="Shape 620"/>
          <p:cNvSpPr/>
          <p:nvPr/>
        </p:nvSpPr>
        <p:spPr>
          <a:xfrm>
            <a:off x="589561" y="2554414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621" name="Shape 621"/>
          <p:cNvSpPr/>
          <p:nvPr/>
        </p:nvSpPr>
        <p:spPr>
          <a:xfrm>
            <a:off x="523486" y="2488533"/>
            <a:ext cx="482990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622" name="Shape 622"/>
          <p:cNvSpPr/>
          <p:nvPr/>
        </p:nvSpPr>
        <p:spPr>
          <a:xfrm>
            <a:off x="4207471" y="2002789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623" name="Shape 623"/>
          <p:cNvSpPr/>
          <p:nvPr/>
        </p:nvSpPr>
        <p:spPr>
          <a:xfrm>
            <a:off x="3766496" y="1851843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624" name="Shape 624"/>
          <p:cNvSpPr/>
          <p:nvPr/>
        </p:nvSpPr>
        <p:spPr>
          <a:xfrm>
            <a:off x="3700420" y="1785962"/>
            <a:ext cx="48299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sp>
        <p:nvSpPr>
          <p:cNvPr id="625" name="Shape 625"/>
          <p:cNvSpPr/>
          <p:nvPr/>
        </p:nvSpPr>
        <p:spPr>
          <a:xfrm>
            <a:off x="4207471" y="2705360"/>
            <a:ext cx="226100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…</a:t>
            </a:r>
          </a:p>
        </p:txBody>
      </p:sp>
      <p:sp>
        <p:nvSpPr>
          <p:cNvPr id="626" name="Shape 626"/>
          <p:cNvSpPr/>
          <p:nvPr/>
        </p:nvSpPr>
        <p:spPr>
          <a:xfrm>
            <a:off x="3766496" y="2554414"/>
            <a:ext cx="427039" cy="427039"/>
          </a:xfrm>
          <a:prstGeom prst="rect">
            <a:avLst/>
          </a:prstGeom>
          <a:ln>
            <a:solidFill/>
          </a:ln>
        </p:spPr>
        <p:txBody>
          <a:bodyPr lIns="0" tIns="0" rIns="0" bIns="0" anchor="ctr"/>
          <a:lstStyle/>
          <a:p>
            <a:pPr lvl="0" algn="ctr">
              <a:defRPr sz="3700">
                <a:solidFill>
                  <a:srgbClr val="00B0F0"/>
                </a:solidFill>
              </a:defRPr>
            </a:pPr>
          </a:p>
        </p:txBody>
      </p:sp>
      <p:sp>
        <p:nvSpPr>
          <p:cNvPr id="627" name="Shape 627"/>
          <p:cNvSpPr/>
          <p:nvPr/>
        </p:nvSpPr>
        <p:spPr>
          <a:xfrm>
            <a:off x="3700420" y="2488533"/>
            <a:ext cx="482991" cy="558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algn="ctr">
              <a:defRPr sz="3700">
                <a:solidFill>
                  <a:srgbClr val="00B0F0"/>
                </a:solidFill>
                <a:latin typeface="Wingdings"/>
                <a:ea typeface="Wingdings"/>
                <a:cs typeface="Wingdings"/>
                <a:sym typeface="Wingding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3700">
                <a:solidFill>
                  <a:srgbClr val="00B0F0"/>
                </a:solidFill>
              </a:rPr>
              <a:t>✓</a:t>
            </a:r>
          </a:p>
        </p:txBody>
      </p:sp>
      <p:grpSp>
        <p:nvGrpSpPr>
          <p:cNvPr id="631" name="Group 631"/>
          <p:cNvGrpSpPr/>
          <p:nvPr/>
        </p:nvGrpSpPr>
        <p:grpSpPr>
          <a:xfrm>
            <a:off x="5402424" y="383250"/>
            <a:ext cx="4224176" cy="596369"/>
            <a:chOff x="0" y="0"/>
            <a:chExt cx="4224175" cy="596368"/>
          </a:xfrm>
        </p:grpSpPr>
        <p:sp>
          <p:nvSpPr>
            <p:cNvPr id="628" name="Shape 628"/>
            <p:cNvSpPr/>
            <p:nvPr/>
          </p:nvSpPr>
          <p:spPr>
            <a:xfrm>
              <a:off x="-1" y="0"/>
              <a:ext cx="4224177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2007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29" name="Shape 629"/>
            <p:cNvSpPr/>
            <p:nvPr/>
          </p:nvSpPr>
          <p:spPr>
            <a:xfrm>
              <a:off x="3925990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30" name="Shape 630"/>
            <p:cNvSpPr/>
            <p:nvPr/>
          </p:nvSpPr>
          <p:spPr>
            <a:xfrm>
              <a:off x="-1" y="0"/>
              <a:ext cx="4224177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Current results of the project, including financial statistics and other measurable performance</a:t>
              </a:r>
            </a:p>
          </p:txBody>
        </p:sp>
      </p:grpSp>
    </p:spTree>
  </p:cSld>
  <p:clrMapOvr>
    <a:masterClrMapping/>
  </p:clrMapOvr>
  <p:transition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3" name="Shape 633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634" name="Shape 63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Directions of the project development</a:t>
            </a:r>
          </a:p>
        </p:txBody>
      </p:sp>
      <p:sp>
        <p:nvSpPr>
          <p:cNvPr id="635" name="Shape 635"/>
          <p:cNvSpPr/>
          <p:nvPr/>
        </p:nvSpPr>
        <p:spPr>
          <a:xfrm>
            <a:off x="681912" y="1653109"/>
            <a:ext cx="1174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Direction 1</a:t>
            </a:r>
          </a:p>
        </p:txBody>
      </p:sp>
      <p:sp>
        <p:nvSpPr>
          <p:cNvPr id="636" name="Shape 636"/>
          <p:cNvSpPr/>
          <p:nvPr/>
        </p:nvSpPr>
        <p:spPr>
          <a:xfrm>
            <a:off x="1269223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37" name="Shape 637"/>
          <p:cNvSpPr/>
          <p:nvPr/>
        </p:nvSpPr>
        <p:spPr>
          <a:xfrm flipH="1" flipV="1">
            <a:off x="1269223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38" name="Shape 638"/>
          <p:cNvSpPr/>
          <p:nvPr/>
        </p:nvSpPr>
        <p:spPr>
          <a:xfrm>
            <a:off x="874105" y="4916495"/>
            <a:ext cx="79023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Objective</a:t>
            </a:r>
          </a:p>
        </p:txBody>
      </p:sp>
      <p:sp>
        <p:nvSpPr>
          <p:cNvPr id="639" name="Shape 639"/>
          <p:cNvSpPr/>
          <p:nvPr/>
        </p:nvSpPr>
        <p:spPr>
          <a:xfrm rot="10800000">
            <a:off x="685235" y="2223933"/>
            <a:ext cx="1180679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40" name="Shape 640"/>
          <p:cNvSpPr/>
          <p:nvPr/>
        </p:nvSpPr>
        <p:spPr>
          <a:xfrm>
            <a:off x="744226" y="2317756"/>
            <a:ext cx="1049997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641" name="Shape 641"/>
          <p:cNvSpPr/>
          <p:nvPr/>
        </p:nvSpPr>
        <p:spPr>
          <a:xfrm>
            <a:off x="2110177" y="1653109"/>
            <a:ext cx="1174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Direction 2</a:t>
            </a:r>
          </a:p>
        </p:txBody>
      </p:sp>
      <p:sp>
        <p:nvSpPr>
          <p:cNvPr id="642" name="Shape 642"/>
          <p:cNvSpPr/>
          <p:nvPr/>
        </p:nvSpPr>
        <p:spPr>
          <a:xfrm>
            <a:off x="2697488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43" name="Shape 643"/>
          <p:cNvSpPr/>
          <p:nvPr/>
        </p:nvSpPr>
        <p:spPr>
          <a:xfrm flipH="1" flipV="1">
            <a:off x="2697488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44" name="Shape 644"/>
          <p:cNvSpPr/>
          <p:nvPr/>
        </p:nvSpPr>
        <p:spPr>
          <a:xfrm>
            <a:off x="2308794" y="4916495"/>
            <a:ext cx="79023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Objective</a:t>
            </a:r>
          </a:p>
        </p:txBody>
      </p:sp>
      <p:sp>
        <p:nvSpPr>
          <p:cNvPr id="645" name="Shape 645"/>
          <p:cNvSpPr/>
          <p:nvPr/>
        </p:nvSpPr>
        <p:spPr>
          <a:xfrm rot="10800000">
            <a:off x="2113500" y="2223933"/>
            <a:ext cx="1180679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46" name="Shape 646"/>
          <p:cNvSpPr/>
          <p:nvPr/>
        </p:nvSpPr>
        <p:spPr>
          <a:xfrm>
            <a:off x="2172491" y="2317756"/>
            <a:ext cx="1049997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647" name="Shape 647"/>
          <p:cNvSpPr/>
          <p:nvPr/>
        </p:nvSpPr>
        <p:spPr>
          <a:xfrm>
            <a:off x="3538589" y="1653109"/>
            <a:ext cx="1174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Direction 3</a:t>
            </a:r>
          </a:p>
        </p:txBody>
      </p:sp>
      <p:sp>
        <p:nvSpPr>
          <p:cNvPr id="648" name="Shape 648"/>
          <p:cNvSpPr/>
          <p:nvPr/>
        </p:nvSpPr>
        <p:spPr>
          <a:xfrm>
            <a:off x="4125900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49" name="Shape 649"/>
          <p:cNvSpPr/>
          <p:nvPr/>
        </p:nvSpPr>
        <p:spPr>
          <a:xfrm flipH="1" flipV="1">
            <a:off x="4125900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50" name="Shape 650"/>
          <p:cNvSpPr/>
          <p:nvPr/>
        </p:nvSpPr>
        <p:spPr>
          <a:xfrm rot="10800000">
            <a:off x="3541912" y="2223933"/>
            <a:ext cx="1180680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51" name="Shape 651"/>
          <p:cNvSpPr/>
          <p:nvPr/>
        </p:nvSpPr>
        <p:spPr>
          <a:xfrm>
            <a:off x="3600903" y="2317756"/>
            <a:ext cx="1049997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652" name="Shape 652"/>
          <p:cNvSpPr/>
          <p:nvPr/>
        </p:nvSpPr>
        <p:spPr>
          <a:xfrm>
            <a:off x="4954302" y="1653109"/>
            <a:ext cx="1174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Direction 4</a:t>
            </a:r>
          </a:p>
        </p:txBody>
      </p:sp>
      <p:sp>
        <p:nvSpPr>
          <p:cNvPr id="653" name="Shape 653"/>
          <p:cNvSpPr/>
          <p:nvPr/>
        </p:nvSpPr>
        <p:spPr>
          <a:xfrm>
            <a:off x="5541613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54" name="Shape 654"/>
          <p:cNvSpPr/>
          <p:nvPr/>
        </p:nvSpPr>
        <p:spPr>
          <a:xfrm flipH="1" flipV="1">
            <a:off x="5541613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55" name="Shape 655"/>
          <p:cNvSpPr/>
          <p:nvPr/>
        </p:nvSpPr>
        <p:spPr>
          <a:xfrm rot="10800000">
            <a:off x="4957625" y="2223933"/>
            <a:ext cx="1180680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56" name="Shape 656"/>
          <p:cNvSpPr/>
          <p:nvPr/>
        </p:nvSpPr>
        <p:spPr>
          <a:xfrm>
            <a:off x="5016616" y="2317756"/>
            <a:ext cx="1049997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657" name="Shape 657"/>
          <p:cNvSpPr/>
          <p:nvPr/>
        </p:nvSpPr>
        <p:spPr>
          <a:xfrm>
            <a:off x="6357463" y="1653109"/>
            <a:ext cx="1174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Direction 5</a:t>
            </a:r>
          </a:p>
        </p:txBody>
      </p:sp>
      <p:sp>
        <p:nvSpPr>
          <p:cNvPr id="658" name="Shape 658"/>
          <p:cNvSpPr/>
          <p:nvPr/>
        </p:nvSpPr>
        <p:spPr>
          <a:xfrm>
            <a:off x="6944774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59" name="Shape 659"/>
          <p:cNvSpPr/>
          <p:nvPr/>
        </p:nvSpPr>
        <p:spPr>
          <a:xfrm flipH="1" flipV="1">
            <a:off x="6944773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60" name="Shape 660"/>
          <p:cNvSpPr/>
          <p:nvPr/>
        </p:nvSpPr>
        <p:spPr>
          <a:xfrm rot="10800000">
            <a:off x="6360786" y="2223933"/>
            <a:ext cx="1180679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61" name="Shape 661"/>
          <p:cNvSpPr/>
          <p:nvPr/>
        </p:nvSpPr>
        <p:spPr>
          <a:xfrm>
            <a:off x="6419777" y="2317756"/>
            <a:ext cx="1049997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662" name="Shape 662"/>
          <p:cNvSpPr/>
          <p:nvPr/>
        </p:nvSpPr>
        <p:spPr>
          <a:xfrm>
            <a:off x="7748071" y="1653109"/>
            <a:ext cx="1174625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90000"/>
              </a:lnSpc>
              <a:defRPr b="1" sz="1200"/>
            </a:lvl1pPr>
          </a:lstStyle>
          <a:p>
            <a:pPr lvl="0">
              <a:defRPr b="0" sz="1800"/>
            </a:pPr>
            <a:r>
              <a:rPr b="1" sz="1200"/>
              <a:t>Direction 6</a:t>
            </a:r>
          </a:p>
        </p:txBody>
      </p:sp>
      <p:sp>
        <p:nvSpPr>
          <p:cNvPr id="663" name="Shape 663"/>
          <p:cNvSpPr/>
          <p:nvPr/>
        </p:nvSpPr>
        <p:spPr>
          <a:xfrm>
            <a:off x="8335382" y="1909981"/>
            <a:ext cx="1" cy="302774"/>
          </a:xfrm>
          <a:prstGeom prst="line">
            <a:avLst/>
          </a:prstGeom>
          <a:ln w="12700">
            <a:solidFill>
              <a:srgbClr val="4AA3F4"/>
            </a:solidFill>
            <a:head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64" name="Shape 664"/>
          <p:cNvSpPr/>
          <p:nvPr/>
        </p:nvSpPr>
        <p:spPr>
          <a:xfrm flipH="1" flipV="1">
            <a:off x="8335381" y="4605854"/>
            <a:ext cx="2" cy="281095"/>
          </a:xfrm>
          <a:prstGeom prst="line">
            <a:avLst/>
          </a:prstGeom>
          <a:ln w="12700">
            <a:solidFill>
              <a:srgbClr val="4AA3F4"/>
            </a:solidFill>
            <a:headEnd type="triangle" len="sm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65" name="Shape 665"/>
          <p:cNvSpPr/>
          <p:nvPr/>
        </p:nvSpPr>
        <p:spPr>
          <a:xfrm rot="10800000">
            <a:off x="7751394" y="2223933"/>
            <a:ext cx="1180679" cy="2370744"/>
          </a:xfrm>
          <a:prstGeom prst="rect">
            <a:avLst/>
          </a:prstGeom>
          <a:ln w="6350">
            <a:solidFill>
              <a:srgbClr val="49A4F4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666" name="Shape 666"/>
          <p:cNvSpPr/>
          <p:nvPr/>
        </p:nvSpPr>
        <p:spPr>
          <a:xfrm>
            <a:off x="7810385" y="2317756"/>
            <a:ext cx="1049997" cy="6511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  <a:p>
            <a:pPr lvl="0" marL="51152" indent="-51152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grpSp>
        <p:nvGrpSpPr>
          <p:cNvPr id="670" name="Group 670"/>
          <p:cNvGrpSpPr/>
          <p:nvPr/>
        </p:nvGrpSpPr>
        <p:grpSpPr>
          <a:xfrm>
            <a:off x="6116561" y="383250"/>
            <a:ext cx="3510039" cy="596369"/>
            <a:chOff x="0" y="0"/>
            <a:chExt cx="3510038" cy="596368"/>
          </a:xfrm>
        </p:grpSpPr>
        <p:sp>
          <p:nvSpPr>
            <p:cNvPr id="667" name="Shape 667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68" name="Shape 668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669" name="Shape 669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activities of the project</a:t>
              </a:r>
              <a:r>
                <a:rPr sz="1000">
                  <a:solidFill>
                    <a:srgbClr val="E46C0A"/>
                  </a:solidFill>
                </a:rPr>
                <a:t> (</a:t>
              </a:r>
              <a:r>
                <a:rPr sz="1000">
                  <a:solidFill>
                    <a:srgbClr val="E46C0A"/>
                  </a:solidFill>
                </a:rPr>
                <a:t>planned or already in work</a:t>
              </a:r>
              <a:r>
                <a:rPr sz="1000">
                  <a:solidFill>
                    <a:srgbClr val="E46C0A"/>
                  </a:solidFill>
                </a:rPr>
                <a:t>)</a:t>
              </a:r>
            </a:p>
          </p:txBody>
        </p:sp>
      </p:grpSp>
      <p:sp>
        <p:nvSpPr>
          <p:cNvPr id="671" name="Shape 671"/>
          <p:cNvSpPr/>
          <p:nvPr/>
        </p:nvSpPr>
        <p:spPr>
          <a:xfrm>
            <a:off x="3730783" y="4916495"/>
            <a:ext cx="79023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Objective</a:t>
            </a:r>
          </a:p>
        </p:txBody>
      </p:sp>
      <p:sp>
        <p:nvSpPr>
          <p:cNvPr id="672" name="Shape 672"/>
          <p:cNvSpPr/>
          <p:nvPr/>
        </p:nvSpPr>
        <p:spPr>
          <a:xfrm>
            <a:off x="5140219" y="4916495"/>
            <a:ext cx="79023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Objective</a:t>
            </a:r>
          </a:p>
        </p:txBody>
      </p:sp>
      <p:sp>
        <p:nvSpPr>
          <p:cNvPr id="673" name="Shape 673"/>
          <p:cNvSpPr/>
          <p:nvPr/>
        </p:nvSpPr>
        <p:spPr>
          <a:xfrm>
            <a:off x="6549656" y="4916495"/>
            <a:ext cx="79023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Objective</a:t>
            </a:r>
          </a:p>
        </p:txBody>
      </p:sp>
      <p:sp>
        <p:nvSpPr>
          <p:cNvPr id="674" name="Shape 674"/>
          <p:cNvSpPr/>
          <p:nvPr/>
        </p:nvSpPr>
        <p:spPr>
          <a:xfrm>
            <a:off x="7952521" y="4916495"/>
            <a:ext cx="79023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Objective</a:t>
            </a:r>
          </a:p>
        </p:txBody>
      </p:sp>
    </p:spTree>
  </p:cSld>
  <p:clrMapOvr>
    <a:masterClrMapping/>
  </p:clrMapOvr>
  <p:transition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Shape 676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677" name="Shape 677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Roadmap</a:t>
            </a:r>
          </a:p>
        </p:txBody>
      </p:sp>
      <p:sp>
        <p:nvSpPr>
          <p:cNvPr id="678" name="Shape 678"/>
          <p:cNvSpPr/>
          <p:nvPr/>
        </p:nvSpPr>
        <p:spPr>
          <a:xfrm>
            <a:off x="1256999" y="1602688"/>
            <a:ext cx="2596047" cy="35799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20111" y="0"/>
                </a:lnTo>
                <a:lnTo>
                  <a:pt x="21600" y="10800"/>
                </a:lnTo>
                <a:lnTo>
                  <a:pt x="2011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4AA3F4"/>
          </a:solidFill>
          <a:ln w="19050">
            <a:solidFill>
              <a:srgbClr val="4AA3F4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679" name="Shape 679"/>
          <p:cNvSpPr/>
          <p:nvPr/>
        </p:nvSpPr>
        <p:spPr>
          <a:xfrm>
            <a:off x="1256999" y="1624721"/>
            <a:ext cx="2506550" cy="3139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Stage 1</a:t>
            </a:r>
          </a:p>
        </p:txBody>
      </p:sp>
      <p:sp>
        <p:nvSpPr>
          <p:cNvPr id="680" name="Shape 680"/>
          <p:cNvSpPr/>
          <p:nvPr/>
        </p:nvSpPr>
        <p:spPr>
          <a:xfrm>
            <a:off x="3744229" y="1602688"/>
            <a:ext cx="2596048" cy="357991"/>
          </a:xfrm>
          <a:prstGeom prst="chevron">
            <a:avLst>
              <a:gd name="adj" fmla="val 50000"/>
            </a:avLst>
          </a:prstGeom>
          <a:solidFill>
            <a:srgbClr val="4AA3F4"/>
          </a:solidFill>
          <a:ln w="19050">
            <a:solidFill>
              <a:srgbClr val="4AA3F4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681" name="Shape 681"/>
          <p:cNvSpPr/>
          <p:nvPr/>
        </p:nvSpPr>
        <p:spPr>
          <a:xfrm>
            <a:off x="3923225" y="1642864"/>
            <a:ext cx="2238057" cy="277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Stage 2</a:t>
            </a:r>
          </a:p>
        </p:txBody>
      </p:sp>
      <p:sp>
        <p:nvSpPr>
          <p:cNvPr id="682" name="Shape 682"/>
          <p:cNvSpPr/>
          <p:nvPr/>
        </p:nvSpPr>
        <p:spPr>
          <a:xfrm>
            <a:off x="6231461" y="1602688"/>
            <a:ext cx="2596047" cy="357991"/>
          </a:xfrm>
          <a:prstGeom prst="chevron">
            <a:avLst>
              <a:gd name="adj" fmla="val 50000"/>
            </a:avLst>
          </a:prstGeom>
          <a:solidFill>
            <a:srgbClr val="4AA3F4"/>
          </a:solidFill>
          <a:ln w="19050">
            <a:solidFill>
              <a:srgbClr val="4AA3F4"/>
            </a:solidFill>
          </a:ln>
        </p:spPr>
        <p:txBody>
          <a:bodyPr lIns="0" tIns="0" rIns="0" bIns="0" anchor="ctr"/>
          <a:lstStyle/>
          <a:p>
            <a:pPr lvl="0"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683" name="Shape 683"/>
          <p:cNvSpPr/>
          <p:nvPr/>
        </p:nvSpPr>
        <p:spPr>
          <a:xfrm>
            <a:off x="5786030" y="1666113"/>
            <a:ext cx="3486910" cy="231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lnSpc>
                <a:spcPct val="9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Stage 3</a:t>
            </a:r>
          </a:p>
        </p:txBody>
      </p:sp>
      <p:sp>
        <p:nvSpPr>
          <p:cNvPr id="684" name="Shape 684"/>
          <p:cNvSpPr/>
          <p:nvPr/>
        </p:nvSpPr>
        <p:spPr>
          <a:xfrm>
            <a:off x="2141802" y="1897871"/>
            <a:ext cx="71154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period</a:t>
            </a:r>
          </a:p>
        </p:txBody>
      </p:sp>
      <p:sp>
        <p:nvSpPr>
          <p:cNvPr id="685" name="Shape 685"/>
          <p:cNvSpPr/>
          <p:nvPr/>
        </p:nvSpPr>
        <p:spPr>
          <a:xfrm flipH="1">
            <a:off x="6263976" y="2372014"/>
            <a:ext cx="1" cy="2357529"/>
          </a:xfrm>
          <a:prstGeom prst="line">
            <a:avLst/>
          </a:prstGeom>
          <a:ln w="6350">
            <a:solidFill>
              <a:srgbClr val="00B0F0"/>
            </a:solidFill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86" name="Shape 686"/>
          <p:cNvSpPr/>
          <p:nvPr/>
        </p:nvSpPr>
        <p:spPr>
          <a:xfrm>
            <a:off x="1445361" y="2354934"/>
            <a:ext cx="2129825" cy="1146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87" name="Shape 687"/>
          <p:cNvSpPr/>
          <p:nvPr/>
        </p:nvSpPr>
        <p:spPr>
          <a:xfrm>
            <a:off x="1199828" y="1220600"/>
            <a:ext cx="7468144" cy="27763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1pPr>
              <a:lnSpc>
                <a:spcPct val="90000"/>
              </a:lnSpc>
              <a:spcBef>
                <a:spcPts val="600"/>
              </a:spcBef>
              <a:defRPr b="1" sz="1200"/>
            </a:lvl1pPr>
          </a:lstStyle>
          <a:p>
            <a:pPr lvl="0">
              <a:defRPr b="0" sz="1800"/>
            </a:pPr>
            <a:r>
              <a:rPr b="1" sz="1200"/>
              <a:t>Stages of project development</a:t>
            </a:r>
          </a:p>
        </p:txBody>
      </p:sp>
      <p:sp>
        <p:nvSpPr>
          <p:cNvPr id="688" name="Shape 688"/>
          <p:cNvSpPr/>
          <p:nvPr/>
        </p:nvSpPr>
        <p:spPr>
          <a:xfrm>
            <a:off x="409652" y="5685556"/>
            <a:ext cx="817630" cy="36646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7941" y="0"/>
                </a:lnTo>
                <a:lnTo>
                  <a:pt x="21600" y="10800"/>
                </a:lnTo>
                <a:lnTo>
                  <a:pt x="17941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0000"/>
              </a:lnSpc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689" name="Shape 689"/>
          <p:cNvSpPr/>
          <p:nvPr/>
        </p:nvSpPr>
        <p:spPr>
          <a:xfrm>
            <a:off x="296091" y="5706657"/>
            <a:ext cx="1044752" cy="3242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>
            <a:lvl1pPr algn="ctr">
              <a:lnSpc>
                <a:spcPct val="80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Focus</a:t>
            </a:r>
          </a:p>
        </p:txBody>
      </p:sp>
      <p:sp>
        <p:nvSpPr>
          <p:cNvPr id="703" name="Shape 703"/>
          <p:cNvSpPr/>
          <p:nvPr/>
        </p:nvSpPr>
        <p:spPr>
          <a:xfrm>
            <a:off x="3733233" y="5865213"/>
            <a:ext cx="3689378" cy="3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4400" y="14400"/>
                  <a:pt x="7200" y="7200"/>
                  <a:pt x="0" y="0"/>
                </a:cubicBezTo>
              </a:path>
            </a:pathLst>
          </a:custGeom>
          <a:ln w="38100">
            <a:solidFill>
              <a:srgbClr val="49A4F4"/>
            </a:solidFill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691" name="Shape 691"/>
          <p:cNvSpPr/>
          <p:nvPr/>
        </p:nvSpPr>
        <p:spPr>
          <a:xfrm>
            <a:off x="4642696" y="1897871"/>
            <a:ext cx="71154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period</a:t>
            </a:r>
          </a:p>
        </p:txBody>
      </p:sp>
      <p:sp>
        <p:nvSpPr>
          <p:cNvPr id="692" name="Shape 692"/>
          <p:cNvSpPr/>
          <p:nvPr/>
        </p:nvSpPr>
        <p:spPr>
          <a:xfrm>
            <a:off x="7173713" y="1897871"/>
            <a:ext cx="711544" cy="320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6799" tIns="46799" rIns="46799" bIns="46799" anchor="ctr"/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period</a:t>
            </a:r>
          </a:p>
        </p:txBody>
      </p:sp>
      <p:sp>
        <p:nvSpPr>
          <p:cNvPr id="693" name="Shape 693"/>
          <p:cNvSpPr/>
          <p:nvPr/>
        </p:nvSpPr>
        <p:spPr>
          <a:xfrm>
            <a:off x="3977341" y="2354934"/>
            <a:ext cx="2129825" cy="1146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94" name="Shape 694"/>
          <p:cNvSpPr/>
          <p:nvPr/>
        </p:nvSpPr>
        <p:spPr>
          <a:xfrm>
            <a:off x="6403068" y="2354934"/>
            <a:ext cx="2129825" cy="11465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lvl="0" marL="176212" indent="-176212">
              <a:spcBef>
                <a:spcPts val="1200"/>
              </a:spcBef>
              <a:buSzPct val="100000"/>
              <a:buFont typeface="Helvetica"/>
              <a:buAutoNum type="arabicPeriod" startAt="1"/>
            </a:pPr>
            <a:r>
              <a:rPr sz="1200"/>
              <a:t>…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95" name="Shape 695"/>
          <p:cNvSpPr/>
          <p:nvPr/>
        </p:nvSpPr>
        <p:spPr>
          <a:xfrm flipH="1">
            <a:off x="3776263" y="2372014"/>
            <a:ext cx="1" cy="2357529"/>
          </a:xfrm>
          <a:prstGeom prst="line">
            <a:avLst/>
          </a:prstGeom>
          <a:ln w="6350">
            <a:solidFill>
              <a:srgbClr val="00B0F0"/>
            </a:solidFill>
            <a:round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696" name="Shape 696"/>
          <p:cNvSpPr/>
          <p:nvPr/>
        </p:nvSpPr>
        <p:spPr>
          <a:xfrm>
            <a:off x="1299992" y="5625072"/>
            <a:ext cx="2420563" cy="477910"/>
          </a:xfrm>
          <a:prstGeom prst="rect">
            <a:avLst/>
          </a:prstGeom>
          <a:solidFill>
            <a:srgbClr val="FFFFFF"/>
          </a:solidFill>
          <a:ln w="254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97" name="Shape 697"/>
          <p:cNvSpPr/>
          <p:nvPr/>
        </p:nvSpPr>
        <p:spPr>
          <a:xfrm>
            <a:off x="3842261" y="5625072"/>
            <a:ext cx="2420563" cy="477910"/>
          </a:xfrm>
          <a:prstGeom prst="rect">
            <a:avLst/>
          </a:prstGeom>
          <a:solidFill>
            <a:srgbClr val="FFFFFF"/>
          </a:solidFill>
          <a:ln w="254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698" name="Shape 698"/>
          <p:cNvSpPr/>
          <p:nvPr/>
        </p:nvSpPr>
        <p:spPr>
          <a:xfrm>
            <a:off x="6391434" y="5625072"/>
            <a:ext cx="2420563" cy="477910"/>
          </a:xfrm>
          <a:prstGeom prst="rect">
            <a:avLst/>
          </a:prstGeom>
          <a:solidFill>
            <a:srgbClr val="FFFFFF"/>
          </a:solidFill>
          <a:ln w="254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grpSp>
        <p:nvGrpSpPr>
          <p:cNvPr id="702" name="Group 702"/>
          <p:cNvGrpSpPr/>
          <p:nvPr/>
        </p:nvGrpSpPr>
        <p:grpSpPr>
          <a:xfrm>
            <a:off x="6116561" y="383250"/>
            <a:ext cx="3510039" cy="596369"/>
            <a:chOff x="0" y="0"/>
            <a:chExt cx="3510038" cy="596368"/>
          </a:xfrm>
        </p:grpSpPr>
        <p:sp>
          <p:nvSpPr>
            <p:cNvPr id="699" name="Shape 699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00" name="Shape 700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01" name="Shape 701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Timeline and project milestones</a:t>
              </a:r>
            </a:p>
          </p:txBody>
        </p:sp>
      </p:grpSp>
    </p:spTree>
  </p:cSld>
  <p:clrMapOvr>
    <a:masterClrMapping/>
  </p:clrMapOvr>
  <p:transition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5" name="Shape 705"/>
          <p:cNvSpPr/>
          <p:nvPr>
            <p:ph type="body" idx="4294967295"/>
          </p:nvPr>
        </p:nvSpPr>
        <p:spPr>
          <a:xfrm>
            <a:off x="229599" y="536576"/>
            <a:ext cx="9446802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Basic sales forecast </a:t>
            </a:r>
          </a:p>
        </p:txBody>
      </p:sp>
      <p:sp>
        <p:nvSpPr>
          <p:cNvPr id="706" name="Shape 706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grpSp>
        <p:nvGrpSpPr>
          <p:cNvPr id="710" name="Group 710"/>
          <p:cNvGrpSpPr/>
          <p:nvPr/>
        </p:nvGrpSpPr>
        <p:grpSpPr>
          <a:xfrm>
            <a:off x="6178062" y="1058206"/>
            <a:ext cx="3510039" cy="596370"/>
            <a:chOff x="0" y="0"/>
            <a:chExt cx="3510038" cy="596368"/>
          </a:xfrm>
        </p:grpSpPr>
        <p:sp>
          <p:nvSpPr>
            <p:cNvPr id="707" name="Shape 707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08" name="Shape 708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09" name="Shape 709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Указание: </a:t>
              </a:r>
              <a:r>
                <a:rPr sz="1000">
                  <a:solidFill>
                    <a:srgbClr val="E46C0A"/>
                  </a:solidFill>
                </a:rPr>
                <a:t>Несколько сценариев прогноза продаж</a:t>
              </a:r>
            </a:p>
          </p:txBody>
        </p:sp>
      </p:grpSp>
      <p:grpSp>
        <p:nvGrpSpPr>
          <p:cNvPr id="714" name="Group 714"/>
          <p:cNvGrpSpPr/>
          <p:nvPr/>
        </p:nvGrpSpPr>
        <p:grpSpPr>
          <a:xfrm>
            <a:off x="6178062" y="1058206"/>
            <a:ext cx="3510039" cy="596370"/>
            <a:chOff x="0" y="0"/>
            <a:chExt cx="3510038" cy="596368"/>
          </a:xfrm>
        </p:grpSpPr>
        <p:sp>
          <p:nvSpPr>
            <p:cNvPr id="711" name="Shape 711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12" name="Shape 712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13" name="Shape 713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Several scenarios of sales forecast</a:t>
              </a:r>
            </a:p>
          </p:txBody>
        </p:sp>
      </p:grpSp>
      <p:graphicFrame>
        <p:nvGraphicFramePr>
          <p:cNvPr id="715" name="Chart 715"/>
          <p:cNvGraphicFramePr/>
          <p:nvPr/>
        </p:nvGraphicFramePr>
        <p:xfrm>
          <a:off x="1980651" y="1819661"/>
          <a:ext cx="5996571" cy="4099719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Shape 50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51" name="Shape 51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Executive summary</a:t>
            </a:r>
          </a:p>
        </p:txBody>
      </p:sp>
      <p:sp>
        <p:nvSpPr>
          <p:cNvPr id="52" name="Shape 52"/>
          <p:cNvSpPr/>
          <p:nvPr/>
        </p:nvSpPr>
        <p:spPr>
          <a:xfrm>
            <a:off x="254000" y="1158239"/>
            <a:ext cx="2159000" cy="352425"/>
          </a:xfrm>
          <a:prstGeom prst="rect">
            <a:avLst/>
          </a:prstGeom>
          <a:solidFill>
            <a:srgbClr val="43C7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3" name="Shape 53"/>
          <p:cNvSpPr/>
          <p:nvPr/>
        </p:nvSpPr>
        <p:spPr>
          <a:xfrm>
            <a:off x="254000" y="1180781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     Product / Service</a:t>
            </a:r>
          </a:p>
        </p:txBody>
      </p:sp>
      <p:sp>
        <p:nvSpPr>
          <p:cNvPr id="54" name="Shape 54"/>
          <p:cNvSpPr/>
          <p:nvPr/>
        </p:nvSpPr>
        <p:spPr>
          <a:xfrm>
            <a:off x="254000" y="1154964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55" name="Shape 55"/>
          <p:cNvSpPr/>
          <p:nvPr/>
        </p:nvSpPr>
        <p:spPr>
          <a:xfrm>
            <a:off x="405741" y="1852123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56" name="Shape 56"/>
          <p:cNvSpPr/>
          <p:nvPr/>
        </p:nvSpPr>
        <p:spPr>
          <a:xfrm>
            <a:off x="2667000" y="1158241"/>
            <a:ext cx="2159000" cy="352425"/>
          </a:xfrm>
          <a:prstGeom prst="rect">
            <a:avLst/>
          </a:prstGeom>
          <a:solidFill>
            <a:srgbClr val="4AA3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7" name="Shape 57"/>
          <p:cNvSpPr/>
          <p:nvPr/>
        </p:nvSpPr>
        <p:spPr>
          <a:xfrm>
            <a:off x="2667000" y="1180783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Market</a:t>
            </a:r>
          </a:p>
        </p:txBody>
      </p:sp>
      <p:sp>
        <p:nvSpPr>
          <p:cNvPr id="58" name="Shape 58"/>
          <p:cNvSpPr/>
          <p:nvPr/>
        </p:nvSpPr>
        <p:spPr>
          <a:xfrm>
            <a:off x="5080000" y="1158241"/>
            <a:ext cx="2159000" cy="352425"/>
          </a:xfrm>
          <a:prstGeom prst="rect">
            <a:avLst/>
          </a:prstGeom>
          <a:solidFill>
            <a:srgbClr val="2383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59" name="Shape 59"/>
          <p:cNvSpPr/>
          <p:nvPr/>
        </p:nvSpPr>
        <p:spPr>
          <a:xfrm>
            <a:off x="5080000" y="1180783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Competitors</a:t>
            </a:r>
          </a:p>
        </p:txBody>
      </p:sp>
      <p:sp>
        <p:nvSpPr>
          <p:cNvPr id="60" name="Shape 60"/>
          <p:cNvSpPr/>
          <p:nvPr/>
        </p:nvSpPr>
        <p:spPr>
          <a:xfrm>
            <a:off x="7493000" y="1158239"/>
            <a:ext cx="2162175" cy="352425"/>
          </a:xfrm>
          <a:prstGeom prst="rect">
            <a:avLst/>
          </a:prstGeom>
          <a:solidFill>
            <a:srgbClr val="005AA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61" name="Shape 61"/>
          <p:cNvSpPr/>
          <p:nvPr/>
        </p:nvSpPr>
        <p:spPr>
          <a:xfrm>
            <a:off x="7493000" y="1190501"/>
            <a:ext cx="2038931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 KSF</a:t>
            </a:r>
          </a:p>
        </p:txBody>
      </p:sp>
      <p:sp>
        <p:nvSpPr>
          <p:cNvPr id="62" name="Shape 62"/>
          <p:cNvSpPr/>
          <p:nvPr/>
        </p:nvSpPr>
        <p:spPr>
          <a:xfrm>
            <a:off x="254000" y="3819526"/>
            <a:ext cx="2159000" cy="352425"/>
          </a:xfrm>
          <a:prstGeom prst="rect">
            <a:avLst/>
          </a:prstGeom>
          <a:solidFill>
            <a:srgbClr val="43C7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63" name="Shape 63"/>
          <p:cNvSpPr/>
          <p:nvPr/>
        </p:nvSpPr>
        <p:spPr>
          <a:xfrm>
            <a:off x="2540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Status / Traction</a:t>
            </a:r>
          </a:p>
        </p:txBody>
      </p:sp>
      <p:sp>
        <p:nvSpPr>
          <p:cNvPr id="64" name="Shape 64"/>
          <p:cNvSpPr/>
          <p:nvPr/>
        </p:nvSpPr>
        <p:spPr>
          <a:xfrm>
            <a:off x="254000" y="3816249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8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65" name="Shape 65"/>
          <p:cNvSpPr/>
          <p:nvPr/>
        </p:nvSpPr>
        <p:spPr>
          <a:xfrm>
            <a:off x="2667000" y="3819526"/>
            <a:ext cx="2159000" cy="352425"/>
          </a:xfrm>
          <a:prstGeom prst="rect">
            <a:avLst/>
          </a:prstGeom>
          <a:solidFill>
            <a:srgbClr val="4AA3F4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66" name="Shape 66"/>
          <p:cNvSpPr/>
          <p:nvPr/>
        </p:nvSpPr>
        <p:spPr>
          <a:xfrm>
            <a:off x="26670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Investment</a:t>
            </a:r>
          </a:p>
        </p:txBody>
      </p:sp>
      <p:sp>
        <p:nvSpPr>
          <p:cNvPr id="67" name="Shape 67"/>
          <p:cNvSpPr/>
          <p:nvPr/>
        </p:nvSpPr>
        <p:spPr>
          <a:xfrm>
            <a:off x="2667000" y="3816249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68" name="Shape 68"/>
          <p:cNvSpPr/>
          <p:nvPr/>
        </p:nvSpPr>
        <p:spPr>
          <a:xfrm>
            <a:off x="5080000" y="3819526"/>
            <a:ext cx="2159000" cy="352425"/>
          </a:xfrm>
          <a:prstGeom prst="rect">
            <a:avLst/>
          </a:prstGeom>
          <a:solidFill>
            <a:srgbClr val="2383C6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69" name="Shape 69"/>
          <p:cNvSpPr/>
          <p:nvPr/>
        </p:nvSpPr>
        <p:spPr>
          <a:xfrm>
            <a:off x="5080000" y="3842068"/>
            <a:ext cx="2159000" cy="307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Team</a:t>
            </a:r>
          </a:p>
        </p:txBody>
      </p:sp>
      <p:sp>
        <p:nvSpPr>
          <p:cNvPr id="70" name="Shape 70"/>
          <p:cNvSpPr/>
          <p:nvPr/>
        </p:nvSpPr>
        <p:spPr>
          <a:xfrm>
            <a:off x="7490069" y="3822127"/>
            <a:ext cx="2198033" cy="352425"/>
          </a:xfrm>
          <a:prstGeom prst="rect">
            <a:avLst/>
          </a:prstGeom>
          <a:solidFill>
            <a:srgbClr val="005AAA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71" name="Shape 71"/>
          <p:cNvSpPr/>
          <p:nvPr/>
        </p:nvSpPr>
        <p:spPr>
          <a:xfrm>
            <a:off x="7490069" y="3854389"/>
            <a:ext cx="2198033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defRPr b="1" spc="-84" sz="1400">
                <a:solidFill>
                  <a:srgbClr val="FFFFFF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84" sz="1400">
                <a:solidFill>
                  <a:srgbClr val="FFFFFF"/>
                </a:solidFill>
              </a:rPr>
              <a:t>RoadMap</a:t>
            </a:r>
          </a:p>
        </p:txBody>
      </p:sp>
      <p:sp>
        <p:nvSpPr>
          <p:cNvPr id="72" name="Shape 72"/>
          <p:cNvSpPr/>
          <p:nvPr/>
        </p:nvSpPr>
        <p:spPr>
          <a:xfrm>
            <a:off x="7487563" y="3825086"/>
            <a:ext cx="2203046" cy="2343303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200"/>
            </a:pPr>
          </a:p>
        </p:txBody>
      </p:sp>
      <p:sp>
        <p:nvSpPr>
          <p:cNvPr id="73" name="Shape 73"/>
          <p:cNvSpPr/>
          <p:nvPr/>
        </p:nvSpPr>
        <p:spPr>
          <a:xfrm rot="5400000">
            <a:off x="7470957" y="4457552"/>
            <a:ext cx="598522" cy="3905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17558" y="0"/>
                </a:lnTo>
                <a:lnTo>
                  <a:pt x="21600" y="10800"/>
                </a:lnTo>
                <a:lnTo>
                  <a:pt x="17558" y="21600"/>
                </a:lnTo>
                <a:lnTo>
                  <a:pt x="0" y="21600"/>
                </a:lnTo>
                <a:close/>
              </a:path>
            </a:pathLst>
          </a:cu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 anchor="b"/>
          <a:lstStyle/>
          <a:p>
            <a:pPr lvl="0" algn="ctr"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74" name="Shape 74"/>
          <p:cNvSpPr/>
          <p:nvPr/>
        </p:nvSpPr>
        <p:spPr>
          <a:xfrm>
            <a:off x="7667626" y="4462717"/>
            <a:ext cx="205185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 anchor="b">
            <a:spAutoFit/>
          </a:bodyPr>
          <a:lstStyle>
            <a:lvl1pPr algn="ctr"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1</a:t>
            </a:r>
          </a:p>
        </p:txBody>
      </p:sp>
      <p:sp>
        <p:nvSpPr>
          <p:cNvPr id="75" name="Shape 75"/>
          <p:cNvSpPr/>
          <p:nvPr/>
        </p:nvSpPr>
        <p:spPr>
          <a:xfrm rot="5400000">
            <a:off x="7456130" y="4965894"/>
            <a:ext cx="628176" cy="392567"/>
          </a:xfrm>
          <a:prstGeom prst="chevron">
            <a:avLst>
              <a:gd name="adj" fmla="val 29500"/>
            </a:avLst>
          </a:pr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algn="ctr">
              <a:defRPr b="1" sz="800">
                <a:solidFill>
                  <a:srgbClr val="FFFFFF"/>
                </a:solidFill>
              </a:defRPr>
            </a:pPr>
          </a:p>
        </p:txBody>
      </p:sp>
      <p:sp>
        <p:nvSpPr>
          <p:cNvPr id="76" name="Shape 76"/>
          <p:cNvSpPr/>
          <p:nvPr/>
        </p:nvSpPr>
        <p:spPr>
          <a:xfrm>
            <a:off x="7667626" y="5007421"/>
            <a:ext cx="205185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 algn="ctr"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2</a:t>
            </a:r>
          </a:p>
        </p:txBody>
      </p:sp>
      <p:sp>
        <p:nvSpPr>
          <p:cNvPr id="77" name="Shape 77"/>
          <p:cNvSpPr/>
          <p:nvPr/>
        </p:nvSpPr>
        <p:spPr>
          <a:xfrm>
            <a:off x="5080000" y="3820667"/>
            <a:ext cx="2159000" cy="2343304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200"/>
            </a:pPr>
          </a:p>
        </p:txBody>
      </p:sp>
      <p:sp>
        <p:nvSpPr>
          <p:cNvPr id="78" name="Shape 78"/>
          <p:cNvSpPr/>
          <p:nvPr/>
        </p:nvSpPr>
        <p:spPr>
          <a:xfrm>
            <a:off x="2665412" y="1154964"/>
            <a:ext cx="2159001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79" name="Shape 79"/>
          <p:cNvSpPr/>
          <p:nvPr/>
        </p:nvSpPr>
        <p:spPr>
          <a:xfrm>
            <a:off x="5080000" y="1154964"/>
            <a:ext cx="2159000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80" name="Shape 80"/>
          <p:cNvSpPr/>
          <p:nvPr/>
        </p:nvSpPr>
        <p:spPr>
          <a:xfrm>
            <a:off x="7494587" y="1154964"/>
            <a:ext cx="2159001" cy="2352140"/>
          </a:xfrm>
          <a:prstGeom prst="rect">
            <a:avLst/>
          </a:prstGeom>
          <a:ln w="3175">
            <a:solidFill/>
            <a:miter lim="400000"/>
          </a:ln>
        </p:spPr>
        <p:txBody>
          <a:bodyPr lIns="0" tIns="0" rIns="0" bIns="0"/>
          <a:lstStyle/>
          <a:p>
            <a:pPr lvl="0">
              <a:lnSpc>
                <a:spcPct val="90000"/>
              </a:lnSpc>
              <a:spcBef>
                <a:spcPts val="400"/>
              </a:spcBef>
              <a:defRPr sz="1000"/>
            </a:pPr>
          </a:p>
        </p:txBody>
      </p:sp>
      <p:sp>
        <p:nvSpPr>
          <p:cNvPr id="81" name="Shape 81"/>
          <p:cNvSpPr/>
          <p:nvPr/>
        </p:nvSpPr>
        <p:spPr>
          <a:xfrm>
            <a:off x="2830032" y="1852123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2" name="Shape 82"/>
          <p:cNvSpPr/>
          <p:nvPr/>
        </p:nvSpPr>
        <p:spPr>
          <a:xfrm>
            <a:off x="5241445" y="1852123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83" name="Shape 83"/>
          <p:cNvSpPr/>
          <p:nvPr/>
        </p:nvSpPr>
        <p:spPr>
          <a:xfrm>
            <a:off x="7652857" y="1852123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pic>
        <p:nvPicPr>
          <p:cNvPr id="84" name="pasted-image.pdf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01709" y="1223780"/>
            <a:ext cx="224972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85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839736" y="1223780"/>
            <a:ext cx="221388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86" name="pasted-image.pdf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41445" y="1223780"/>
            <a:ext cx="213450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87" name="pasted-image.pdf"/>
          <p:cNvPicPr/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651998" y="1223781"/>
            <a:ext cx="230964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88" name="pasted-image.pdf"/>
          <p:cNvPicPr/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403534" y="3885066"/>
            <a:ext cx="221322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89" name="pasted-image.pdf"/>
          <p:cNvPicPr/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2840090" y="3873818"/>
            <a:ext cx="220681" cy="243841"/>
          </a:xfrm>
          <a:prstGeom prst="rect">
            <a:avLst/>
          </a:prstGeom>
          <a:ln w="12700">
            <a:miter lim="400000"/>
          </a:ln>
        </p:spPr>
      </p:pic>
      <p:pic>
        <p:nvPicPr>
          <p:cNvPr id="90" name="pasted-image.pdf"/>
          <p:cNvPicPr/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208948" y="3885066"/>
            <a:ext cx="283895" cy="221344"/>
          </a:xfrm>
          <a:prstGeom prst="rect">
            <a:avLst/>
          </a:prstGeom>
          <a:ln w="12700">
            <a:miter lim="400000"/>
          </a:ln>
        </p:spPr>
      </p:pic>
      <p:pic>
        <p:nvPicPr>
          <p:cNvPr id="91" name="pasted-image.pdf"/>
          <p:cNvPicPr/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7611432" y="3880906"/>
            <a:ext cx="230872" cy="229664"/>
          </a:xfrm>
          <a:prstGeom prst="rect">
            <a:avLst/>
          </a:prstGeom>
          <a:ln w="12700">
            <a:miter lim="400000"/>
          </a:ln>
        </p:spPr>
      </p:pic>
      <p:sp>
        <p:nvSpPr>
          <p:cNvPr id="92" name="Shape 92"/>
          <p:cNvSpPr/>
          <p:nvPr/>
        </p:nvSpPr>
        <p:spPr>
          <a:xfrm>
            <a:off x="405741" y="4506461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sp>
        <p:nvSpPr>
          <p:cNvPr id="93" name="Shape 93"/>
          <p:cNvSpPr/>
          <p:nvPr/>
        </p:nvSpPr>
        <p:spPr>
          <a:xfrm>
            <a:off x="2830032" y="4506461"/>
            <a:ext cx="1832935" cy="619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</p:txBody>
      </p:sp>
      <p:grpSp>
        <p:nvGrpSpPr>
          <p:cNvPr id="106" name="Group 106"/>
          <p:cNvGrpSpPr/>
          <p:nvPr/>
        </p:nvGrpSpPr>
        <p:grpSpPr>
          <a:xfrm>
            <a:off x="5333286" y="4578853"/>
            <a:ext cx="2063691" cy="1196302"/>
            <a:chOff x="0" y="0"/>
            <a:chExt cx="2063690" cy="1196301"/>
          </a:xfrm>
        </p:grpSpPr>
        <p:sp>
          <p:nvSpPr>
            <p:cNvPr id="94" name="Shape 94"/>
            <p:cNvSpPr/>
            <p:nvPr/>
          </p:nvSpPr>
          <p:spPr>
            <a:xfrm>
              <a:off x="562697" y="119147"/>
              <a:ext cx="1422009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spcBef>
                  <a:spcPts val="200"/>
                </a:spcBef>
                <a:defRPr spc="-28" sz="700">
                  <a:solidFill>
                    <a:srgbClr val="404040"/>
                  </a:solidFill>
                </a:defRPr>
              </a:lvl1pPr>
            </a:lstStyle>
            <a:p>
              <a:pPr lvl="0">
                <a:defRPr spc="0" sz="1800">
                  <a:solidFill>
                    <a:srgbClr val="000000"/>
                  </a:solidFill>
                </a:defRPr>
              </a:pPr>
              <a:r>
                <a:rPr spc="-28" sz="700">
                  <a:solidFill>
                    <a:srgbClr val="404040"/>
                  </a:solidFill>
                </a:rPr>
                <a:t>Role</a:t>
              </a:r>
            </a:p>
          </p:txBody>
        </p:sp>
        <p:sp>
          <p:nvSpPr>
            <p:cNvPr id="95" name="Shape 95"/>
            <p:cNvSpPr/>
            <p:nvPr/>
          </p:nvSpPr>
          <p:spPr>
            <a:xfrm>
              <a:off x="606758" y="27681"/>
              <a:ext cx="1456933" cy="139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b="1" sz="900">
                  <a:solidFill>
                    <a:srgbClr val="1F497D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900">
                  <a:solidFill>
                    <a:srgbClr val="1F497D"/>
                  </a:solidFill>
                </a:rPr>
                <a:t>Name</a:t>
              </a:r>
            </a:p>
          </p:txBody>
        </p:sp>
        <p:grpSp>
          <p:nvGrpSpPr>
            <p:cNvPr id="98" name="Group 98"/>
            <p:cNvGrpSpPr/>
            <p:nvPr/>
          </p:nvGrpSpPr>
          <p:grpSpPr>
            <a:xfrm>
              <a:off x="0" y="0"/>
              <a:ext cx="541867" cy="541867"/>
              <a:chOff x="0" y="0"/>
              <a:chExt cx="541866" cy="541866"/>
            </a:xfrm>
          </p:grpSpPr>
          <p:sp>
            <p:nvSpPr>
              <p:cNvPr id="96" name="Shape 96"/>
              <p:cNvSpPr/>
              <p:nvPr/>
            </p:nvSpPr>
            <p:spPr>
              <a:xfrm>
                <a:off x="-1" y="-1"/>
                <a:ext cx="541868" cy="541868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A6A6A6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1100">
                    <a:solidFill>
                      <a:srgbClr val="A6A6A6"/>
                    </a:solidFill>
                  </a:defRPr>
                </a:pPr>
              </a:p>
            </p:txBody>
          </p:sp>
          <p:sp>
            <p:nvSpPr>
              <p:cNvPr id="97" name="Shape 97"/>
              <p:cNvSpPr/>
              <p:nvPr/>
            </p:nvSpPr>
            <p:spPr>
              <a:xfrm>
                <a:off x="-1" y="142663"/>
                <a:ext cx="541868" cy="2565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100">
                    <a:solidFill>
                      <a:srgbClr val="A6A6A6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100">
                    <a:solidFill>
                      <a:srgbClr val="A6A6A6"/>
                    </a:solidFill>
                  </a:rPr>
                  <a:t>Photo</a:t>
                </a:r>
              </a:p>
            </p:txBody>
          </p:sp>
        </p:grpSp>
        <p:sp>
          <p:nvSpPr>
            <p:cNvPr id="99" name="Shape 99"/>
            <p:cNvSpPr/>
            <p:nvPr/>
          </p:nvSpPr>
          <p:spPr>
            <a:xfrm>
              <a:off x="578715" y="276761"/>
              <a:ext cx="1042410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92074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/>
                <a:t>…</a:t>
              </a:r>
              <a:endParaRPr sz="600">
                <a:solidFill>
                  <a:srgbClr val="FFFFFF"/>
                </a:solidFill>
              </a:endParaRPr>
            </a:p>
            <a:p>
              <a:pPr lvl="0" marL="92074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/>
                <a:t>…</a:t>
              </a:r>
            </a:p>
          </p:txBody>
        </p:sp>
        <p:sp>
          <p:nvSpPr>
            <p:cNvPr id="100" name="Shape 100"/>
            <p:cNvSpPr/>
            <p:nvPr/>
          </p:nvSpPr>
          <p:spPr>
            <a:xfrm>
              <a:off x="562697" y="771988"/>
              <a:ext cx="1422009" cy="193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spAutoFit/>
            </a:bodyPr>
            <a:lstStyle>
              <a:lvl1pPr>
                <a:spcBef>
                  <a:spcPts val="200"/>
                </a:spcBef>
                <a:defRPr spc="-28" sz="700">
                  <a:solidFill>
                    <a:srgbClr val="404040"/>
                  </a:solidFill>
                </a:defRPr>
              </a:lvl1pPr>
            </a:lstStyle>
            <a:p>
              <a:pPr lvl="0">
                <a:defRPr spc="0" sz="1800">
                  <a:solidFill>
                    <a:srgbClr val="000000"/>
                  </a:solidFill>
                </a:defRPr>
              </a:pPr>
              <a:r>
                <a:rPr spc="-28" sz="700">
                  <a:solidFill>
                    <a:srgbClr val="404040"/>
                  </a:solidFill>
                </a:rPr>
                <a:t>Role</a:t>
              </a:r>
            </a:p>
          </p:txBody>
        </p:sp>
        <p:sp>
          <p:nvSpPr>
            <p:cNvPr id="101" name="Shape 101"/>
            <p:cNvSpPr/>
            <p:nvPr/>
          </p:nvSpPr>
          <p:spPr>
            <a:xfrm>
              <a:off x="606758" y="680522"/>
              <a:ext cx="1456933" cy="139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>
              <a:lvl1pPr>
                <a:defRPr b="1" sz="900">
                  <a:solidFill>
                    <a:srgbClr val="1F497D"/>
                  </a:solidFill>
                </a:defRPr>
              </a:lvl1pPr>
            </a:lstStyle>
            <a:p>
              <a:pPr lvl="0">
                <a:defRPr b="0" sz="1800">
                  <a:solidFill>
                    <a:srgbClr val="000000"/>
                  </a:solidFill>
                </a:defRPr>
              </a:pPr>
              <a:r>
                <a:rPr b="1" sz="900">
                  <a:solidFill>
                    <a:srgbClr val="1F497D"/>
                  </a:solidFill>
                </a:rPr>
                <a:t>Name</a:t>
              </a:r>
            </a:p>
          </p:txBody>
        </p:sp>
        <p:grpSp>
          <p:nvGrpSpPr>
            <p:cNvPr id="104" name="Group 104"/>
            <p:cNvGrpSpPr/>
            <p:nvPr/>
          </p:nvGrpSpPr>
          <p:grpSpPr>
            <a:xfrm>
              <a:off x="0" y="652840"/>
              <a:ext cx="541867" cy="541867"/>
              <a:chOff x="0" y="0"/>
              <a:chExt cx="541866" cy="541866"/>
            </a:xfrm>
          </p:grpSpPr>
          <p:sp>
            <p:nvSpPr>
              <p:cNvPr id="102" name="Shape 102"/>
              <p:cNvSpPr/>
              <p:nvPr/>
            </p:nvSpPr>
            <p:spPr>
              <a:xfrm>
                <a:off x="-1" y="-1"/>
                <a:ext cx="541868" cy="541868"/>
              </a:xfrm>
              <a:prstGeom prst="rect">
                <a:avLst/>
              </a:prstGeom>
              <a:solidFill>
                <a:srgbClr val="FFFFFF"/>
              </a:solidFill>
              <a:ln w="9525" cap="flat">
                <a:solidFill>
                  <a:srgbClr val="A6A6A6"/>
                </a:solidFill>
                <a:prstDash val="solid"/>
                <a:bevel/>
              </a:ln>
              <a:effectLst/>
            </p:spPr>
            <p:txBody>
              <a:bodyPr wrap="square" lIns="0" tIns="0" rIns="0" bIns="0" numCol="1" anchor="ctr">
                <a:noAutofit/>
              </a:bodyPr>
              <a:lstStyle/>
              <a:p>
                <a:pPr lvl="0" algn="ctr">
                  <a:defRPr sz="1100">
                    <a:solidFill>
                      <a:srgbClr val="A6A6A6"/>
                    </a:solidFill>
                  </a:defRPr>
                </a:pPr>
              </a:p>
            </p:txBody>
          </p:sp>
          <p:sp>
            <p:nvSpPr>
              <p:cNvPr id="103" name="Shape 103"/>
              <p:cNvSpPr/>
              <p:nvPr/>
            </p:nvSpPr>
            <p:spPr>
              <a:xfrm>
                <a:off x="-1" y="142663"/>
                <a:ext cx="541868" cy="25654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0" tIns="0" rIns="0" bIns="0" numCol="1" anchor="ctr">
                <a:spAutoFit/>
              </a:bodyPr>
              <a:lstStyle>
                <a:lvl1pPr algn="ctr">
                  <a:defRPr sz="1100">
                    <a:solidFill>
                      <a:srgbClr val="A6A6A6"/>
                    </a:solidFill>
                  </a:defRPr>
                </a:lvl1pPr>
              </a:lstStyle>
              <a:p>
                <a:pPr lvl="0">
                  <a:defRPr sz="1800">
                    <a:solidFill>
                      <a:srgbClr val="000000"/>
                    </a:solidFill>
                  </a:defRPr>
                </a:pPr>
                <a:r>
                  <a:rPr sz="1100">
                    <a:solidFill>
                      <a:srgbClr val="A6A6A6"/>
                    </a:solidFill>
                  </a:rPr>
                  <a:t>Photo</a:t>
                </a:r>
              </a:p>
            </p:txBody>
          </p:sp>
        </p:grpSp>
        <p:sp>
          <p:nvSpPr>
            <p:cNvPr id="105" name="Shape 105"/>
            <p:cNvSpPr/>
            <p:nvPr/>
          </p:nvSpPr>
          <p:spPr>
            <a:xfrm>
              <a:off x="578715" y="929601"/>
              <a:ext cx="1042410" cy="26670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marL="92074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/>
                <a:t>…</a:t>
              </a:r>
              <a:endParaRPr sz="600">
                <a:solidFill>
                  <a:srgbClr val="FFFFFF"/>
                </a:solidFill>
              </a:endParaRPr>
            </a:p>
            <a:p>
              <a:pPr lvl="0" marL="92074" indent="-92074">
                <a:lnSpc>
                  <a:spcPct val="40000"/>
                </a:lnSpc>
                <a:spcBef>
                  <a:spcPts val="400"/>
                </a:spcBef>
                <a:buClr>
                  <a:srgbClr val="4AA3F4"/>
                </a:buClr>
                <a:buSzPct val="100000"/>
                <a:buFont typeface="Wingdings"/>
                <a:buChar char="•"/>
              </a:pPr>
              <a:r>
                <a:rPr sz="600"/>
                <a:t>…</a:t>
              </a:r>
            </a:p>
          </p:txBody>
        </p:sp>
      </p:grpSp>
      <p:sp>
        <p:nvSpPr>
          <p:cNvPr id="107" name="Shape 107"/>
          <p:cNvSpPr/>
          <p:nvPr/>
        </p:nvSpPr>
        <p:spPr>
          <a:xfrm>
            <a:off x="8001399" y="4351906"/>
            <a:ext cx="183293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108" name="Shape 108"/>
          <p:cNvSpPr/>
          <p:nvPr/>
        </p:nvSpPr>
        <p:spPr>
          <a:xfrm rot="5400000">
            <a:off x="7456130" y="5490083"/>
            <a:ext cx="628176" cy="392567"/>
          </a:xfrm>
          <a:prstGeom prst="chevron">
            <a:avLst>
              <a:gd name="adj" fmla="val 29500"/>
            </a:avLst>
          </a:prstGeom>
          <a:solidFill>
            <a:srgbClr val="558ED5"/>
          </a:solidFill>
          <a:ln w="12700">
            <a:solidFill>
              <a:srgbClr val="FFFFFF"/>
            </a:solidFill>
            <a:round/>
          </a:ln>
        </p:spPr>
        <p:txBody>
          <a:bodyPr lIns="0" tIns="0" rIns="0" bIns="0"/>
          <a:lstStyle/>
          <a:p>
            <a:pPr lvl="0" algn="ctr">
              <a:defRPr b="1" sz="800">
                <a:solidFill>
                  <a:srgbClr val="FFFFFF"/>
                </a:solidFill>
              </a:defRPr>
            </a:pPr>
          </a:p>
        </p:txBody>
      </p:sp>
      <p:sp>
        <p:nvSpPr>
          <p:cNvPr id="109" name="Shape 109"/>
          <p:cNvSpPr/>
          <p:nvPr/>
        </p:nvSpPr>
        <p:spPr>
          <a:xfrm>
            <a:off x="7667626" y="5531610"/>
            <a:ext cx="205184" cy="309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6799" tIns="46799" rIns="46799" bIns="46799">
            <a:spAutoFit/>
          </a:bodyPr>
          <a:lstStyle>
            <a:lvl1pPr algn="ctr"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3</a:t>
            </a:r>
          </a:p>
        </p:txBody>
      </p:sp>
      <p:sp>
        <p:nvSpPr>
          <p:cNvPr id="110" name="Shape 110"/>
          <p:cNvSpPr/>
          <p:nvPr/>
        </p:nvSpPr>
        <p:spPr>
          <a:xfrm>
            <a:off x="8001399" y="4872606"/>
            <a:ext cx="183293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sp>
        <p:nvSpPr>
          <p:cNvPr id="111" name="Shape 111"/>
          <p:cNvSpPr/>
          <p:nvPr/>
        </p:nvSpPr>
        <p:spPr>
          <a:xfrm>
            <a:off x="8001399" y="5393306"/>
            <a:ext cx="1832936" cy="431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>
              <a:solidFill>
                <a:srgbClr val="FFFFFF"/>
              </a:solidFill>
            </a:endParaRPr>
          </a:p>
          <a:p>
            <a:pPr lvl="0" marL="51152" indent="-51152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</a:p>
        </p:txBody>
      </p:sp>
      <p:grpSp>
        <p:nvGrpSpPr>
          <p:cNvPr id="115" name="Group 115"/>
          <p:cNvGrpSpPr/>
          <p:nvPr/>
        </p:nvGrpSpPr>
        <p:grpSpPr>
          <a:xfrm>
            <a:off x="6516172" y="393876"/>
            <a:ext cx="2822562" cy="596369"/>
            <a:chOff x="0" y="0"/>
            <a:chExt cx="2822561" cy="596368"/>
          </a:xfrm>
        </p:grpSpPr>
        <p:sp>
          <p:nvSpPr>
            <p:cNvPr id="112" name="Shape 112"/>
            <p:cNvSpPr/>
            <p:nvPr/>
          </p:nvSpPr>
          <p:spPr>
            <a:xfrm>
              <a:off x="-1" y="0"/>
              <a:ext cx="2822563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318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13" name="Shape 113"/>
            <p:cNvSpPr/>
            <p:nvPr/>
          </p:nvSpPr>
          <p:spPr>
            <a:xfrm>
              <a:off x="2524376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14" name="Shape 114"/>
            <p:cNvSpPr/>
            <p:nvPr/>
          </p:nvSpPr>
          <p:spPr>
            <a:xfrm>
              <a:off x="-1" y="0"/>
              <a:ext cx="2822563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</a:t>
              </a:r>
              <a:r>
                <a:rPr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short</a:t>
              </a:r>
              <a:r>
                <a:rPr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abstract of the presentation</a:t>
              </a:r>
            </a:p>
          </p:txBody>
        </p:sp>
      </p:grpSp>
    </p:spTree>
  </p:cSld>
  <p:clrMapOvr>
    <a:masterClrMapping/>
  </p:clrMapOvr>
  <p:transition spd="med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" name="Shape 717"/>
          <p:cNvSpPr/>
          <p:nvPr>
            <p:ph type="body" idx="4294967295"/>
          </p:nvPr>
        </p:nvSpPr>
        <p:spPr>
          <a:xfrm>
            <a:off x="229599" y="536576"/>
            <a:ext cx="9446802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Financial indicators of the projects</a:t>
            </a:r>
          </a:p>
        </p:txBody>
      </p:sp>
      <p:sp>
        <p:nvSpPr>
          <p:cNvPr id="718" name="Shape 718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719" name="Shape 719"/>
          <p:cNvSpPr/>
          <p:nvPr/>
        </p:nvSpPr>
        <p:spPr>
          <a:xfrm>
            <a:off x="2163750" y="5490205"/>
            <a:ext cx="2144591" cy="9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Stage I </a:t>
            </a:r>
            <a:r>
              <a:rPr sz="1200"/>
              <a:t>–  </a:t>
            </a:r>
            <a:r>
              <a:rPr b="1" sz="1200"/>
              <a:t>???</a:t>
            </a:r>
            <a:r>
              <a:rPr sz="1200"/>
              <a:t> thousand $</a:t>
            </a:r>
            <a:r>
              <a:rPr sz="1200"/>
              <a:t> </a:t>
            </a:r>
            <a:r>
              <a:rPr sz="1200"/>
              <a:t>/ Rub</a:t>
            </a:r>
            <a:r>
              <a:rPr sz="1200"/>
              <a:t>.</a:t>
            </a:r>
            <a:endParaRPr b="1"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Payback period</a:t>
            </a:r>
            <a:r>
              <a:rPr b="1" sz="1200"/>
              <a:t> </a:t>
            </a:r>
            <a:r>
              <a:rPr sz="1200"/>
              <a:t> </a:t>
            </a:r>
            <a:r>
              <a:rPr sz="1200"/>
              <a:t>???</a:t>
            </a:r>
            <a:r>
              <a:rPr b="1" sz="1200"/>
              <a:t> </a:t>
            </a:r>
            <a:r>
              <a:rPr b="1" sz="1200"/>
              <a:t>months</a:t>
            </a:r>
            <a:endParaRPr sz="1200"/>
          </a:p>
        </p:txBody>
      </p:sp>
      <p:sp>
        <p:nvSpPr>
          <p:cNvPr id="720" name="Shape 720"/>
          <p:cNvSpPr/>
          <p:nvPr/>
        </p:nvSpPr>
        <p:spPr>
          <a:xfrm>
            <a:off x="625508" y="4499167"/>
            <a:ext cx="1079118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ctr">
              <a:defRPr b="1" sz="1200"/>
            </a:lvl1pPr>
          </a:lstStyle>
          <a:p>
            <a:pPr lvl="0">
              <a:defRPr b="0" sz="1800"/>
            </a:pPr>
            <a:r>
              <a:rPr b="1" sz="1200"/>
              <a:t>Investment</a:t>
            </a:r>
          </a:p>
        </p:txBody>
      </p:sp>
      <p:sp>
        <p:nvSpPr>
          <p:cNvPr id="721" name="Shape 721"/>
          <p:cNvSpPr/>
          <p:nvPr/>
        </p:nvSpPr>
        <p:spPr>
          <a:xfrm>
            <a:off x="4585217" y="5490205"/>
            <a:ext cx="2144591" cy="9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Stage II </a:t>
            </a:r>
            <a:r>
              <a:rPr sz="1200"/>
              <a:t>–  </a:t>
            </a:r>
            <a:r>
              <a:rPr b="1" sz="1200"/>
              <a:t>???</a:t>
            </a:r>
            <a:r>
              <a:rPr sz="1200"/>
              <a:t> thousand $</a:t>
            </a:r>
            <a:r>
              <a:rPr sz="1200"/>
              <a:t> </a:t>
            </a:r>
            <a:r>
              <a:rPr sz="1200"/>
              <a:t>/ Rub</a:t>
            </a:r>
            <a:r>
              <a:rPr sz="1200"/>
              <a:t>.</a:t>
            </a:r>
            <a:endParaRPr b="1"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Payback period</a:t>
            </a:r>
            <a:r>
              <a:rPr b="1" sz="1200"/>
              <a:t> </a:t>
            </a:r>
            <a:r>
              <a:rPr sz="1200"/>
              <a:t> </a:t>
            </a:r>
            <a:r>
              <a:rPr sz="1200"/>
              <a:t>???</a:t>
            </a:r>
            <a:r>
              <a:rPr b="1" sz="1200"/>
              <a:t> </a:t>
            </a:r>
            <a:r>
              <a:rPr b="1" sz="1200"/>
              <a:t>months</a:t>
            </a:r>
            <a:endParaRPr sz="1200"/>
          </a:p>
        </p:txBody>
      </p:sp>
      <p:sp>
        <p:nvSpPr>
          <p:cNvPr id="722" name="Shape 722"/>
          <p:cNvSpPr/>
          <p:nvPr/>
        </p:nvSpPr>
        <p:spPr>
          <a:xfrm>
            <a:off x="6971187" y="5490204"/>
            <a:ext cx="2144591" cy="99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>
            <a:spAutoFit/>
          </a:bodyPr>
          <a:lstStyle/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Stage III </a:t>
            </a:r>
            <a:r>
              <a:rPr sz="1200"/>
              <a:t>–  </a:t>
            </a:r>
            <a:r>
              <a:rPr b="1" sz="1200"/>
              <a:t>???</a:t>
            </a:r>
            <a:r>
              <a:rPr sz="1200"/>
              <a:t> thousand $</a:t>
            </a:r>
            <a:r>
              <a:rPr sz="1200"/>
              <a:t> </a:t>
            </a:r>
            <a:r>
              <a:rPr sz="1200"/>
              <a:t>/ Rub</a:t>
            </a:r>
            <a:r>
              <a:rPr sz="1200"/>
              <a:t>.</a:t>
            </a:r>
            <a:endParaRPr b="1" sz="1200"/>
          </a:p>
          <a:p>
            <a:pPr lvl="0" marL="92075" indent="-92075">
              <a:lnSpc>
                <a:spcPct val="90000"/>
              </a:lnSpc>
              <a:spcBef>
                <a:spcPts val="4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b="1" sz="1200"/>
              <a:t>Payback period</a:t>
            </a:r>
            <a:r>
              <a:rPr b="1" sz="1200"/>
              <a:t> </a:t>
            </a:r>
            <a:r>
              <a:rPr sz="1200"/>
              <a:t> </a:t>
            </a:r>
            <a:r>
              <a:rPr sz="1200"/>
              <a:t>???</a:t>
            </a:r>
            <a:r>
              <a:rPr b="1" sz="1200"/>
              <a:t> </a:t>
            </a:r>
            <a:r>
              <a:rPr b="1" sz="1200"/>
              <a:t>months</a:t>
            </a:r>
            <a:endParaRPr sz="1200"/>
          </a:p>
        </p:txBody>
      </p:sp>
      <p:sp>
        <p:nvSpPr>
          <p:cNvPr id="723" name="Shape 723"/>
          <p:cNvSpPr/>
          <p:nvPr/>
        </p:nvSpPr>
        <p:spPr>
          <a:xfrm rot="97370">
            <a:off x="1068593" y="4774728"/>
            <a:ext cx="926425" cy="96612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055" h="21090" fill="norm" stroke="1" extrusionOk="0">
                <a:moveTo>
                  <a:pt x="153" y="0"/>
                </a:moveTo>
                <a:cubicBezTo>
                  <a:pt x="-545" y="6715"/>
                  <a:pt x="1146" y="11423"/>
                  <a:pt x="5305" y="15540"/>
                </a:cubicBezTo>
                <a:cubicBezTo>
                  <a:pt x="9398" y="19593"/>
                  <a:pt x="15212" y="21600"/>
                  <a:pt x="21055" y="20978"/>
                </a:cubicBezTo>
              </a:path>
            </a:pathLst>
          </a:custGeom>
          <a:ln w="25400">
            <a:solidFill>
              <a:srgbClr val="00B0F0"/>
            </a:solidFill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727" name="Group 727"/>
          <p:cNvGrpSpPr/>
          <p:nvPr/>
        </p:nvGrpSpPr>
        <p:grpSpPr>
          <a:xfrm>
            <a:off x="5839395" y="1058206"/>
            <a:ext cx="3510039" cy="596370"/>
            <a:chOff x="0" y="0"/>
            <a:chExt cx="3510038" cy="596368"/>
          </a:xfrm>
        </p:grpSpPr>
        <p:sp>
          <p:nvSpPr>
            <p:cNvPr id="724" name="Shape 724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25" name="Shape 725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26" name="Shape 726"/>
            <p:cNvSpPr/>
            <p:nvPr/>
          </p:nvSpPr>
          <p:spPr>
            <a:xfrm>
              <a:off x="-1" y="0"/>
              <a:ext cx="351004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Key indicators - net cash flows forecast, the necessary amount of investment, payback period, IRR</a:t>
              </a:r>
            </a:p>
          </p:txBody>
        </p:sp>
      </p:grpSp>
      <p:graphicFrame>
        <p:nvGraphicFramePr>
          <p:cNvPr id="728" name="Chart 728"/>
          <p:cNvGraphicFramePr/>
          <p:nvPr/>
        </p:nvGraphicFramePr>
        <p:xfrm>
          <a:off x="3234264" y="1743669"/>
          <a:ext cx="4013413" cy="3233591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0" name="Shape 730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Long-term investment strategy</a:t>
            </a:r>
          </a:p>
        </p:txBody>
      </p:sp>
      <p:sp>
        <p:nvSpPr>
          <p:cNvPr id="731" name="Shape 731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732" name="Shape 732"/>
          <p:cNvSpPr/>
          <p:nvPr/>
        </p:nvSpPr>
        <p:spPr>
          <a:xfrm>
            <a:off x="375760" y="994681"/>
            <a:ext cx="4883128" cy="5562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  <a:endParaRPr sz="1600"/>
          </a:p>
          <a:p>
            <a:pPr lvl="0" marL="158353" indent="-158353">
              <a:lnSpc>
                <a:spcPct val="8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400"/>
              <a:t>…</a:t>
            </a:r>
          </a:p>
        </p:txBody>
      </p:sp>
      <p:sp>
        <p:nvSpPr>
          <p:cNvPr id="733" name="Shape 733"/>
          <p:cNvSpPr/>
          <p:nvPr/>
        </p:nvSpPr>
        <p:spPr>
          <a:xfrm>
            <a:off x="3305667" y="1566632"/>
            <a:ext cx="3294666" cy="423333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400">
                <a:solidFill>
                  <a:srgbClr val="FFFFFF"/>
                </a:solidFill>
              </a:defRPr>
            </a:pPr>
          </a:p>
        </p:txBody>
      </p:sp>
      <p:sp>
        <p:nvSpPr>
          <p:cNvPr id="734" name="Shape 734"/>
          <p:cNvSpPr/>
          <p:nvPr/>
        </p:nvSpPr>
        <p:spPr>
          <a:xfrm>
            <a:off x="3305667" y="1653399"/>
            <a:ext cx="3294666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FFFFFF"/>
                </a:solidFill>
              </a:rPr>
              <a:t>Development strategy / Exit strategy</a:t>
            </a:r>
          </a:p>
        </p:txBody>
      </p:sp>
      <p:sp>
        <p:nvSpPr>
          <p:cNvPr id="756" name="Shape 756"/>
          <p:cNvSpPr/>
          <p:nvPr/>
        </p:nvSpPr>
        <p:spPr>
          <a:xfrm>
            <a:off x="1685290" y="1778000"/>
            <a:ext cx="3267710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0"/>
                </a:moveTo>
                <a:lnTo>
                  <a:pt x="21600" y="10708"/>
                </a:lnTo>
                <a:lnTo>
                  <a:pt x="0" y="10708"/>
                </a:lnTo>
                <a:lnTo>
                  <a:pt x="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757" name="Shape 757"/>
          <p:cNvSpPr/>
          <p:nvPr/>
        </p:nvSpPr>
        <p:spPr>
          <a:xfrm>
            <a:off x="4952999" y="1778000"/>
            <a:ext cx="3265171" cy="5994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10708"/>
                </a:lnTo>
                <a:lnTo>
                  <a:pt x="21600" y="10708"/>
                </a:lnTo>
                <a:lnTo>
                  <a:pt x="21600" y="21600"/>
                </a:lnTo>
              </a:path>
            </a:pathLst>
          </a:custGeom>
          <a:ln>
            <a:solidFill>
              <a:srgbClr val="4AA3F4"/>
            </a:solidFill>
            <a:custDash>
              <a:ds d="200000" sp="200000"/>
            </a:custDash>
            <a:miter lim="400000"/>
          </a:ln>
        </p:spPr>
        <p:txBody>
          <a:bodyPr/>
          <a:lstStyle/>
          <a:p>
            <a:pPr lvl="0"/>
          </a:p>
        </p:txBody>
      </p:sp>
      <p:sp>
        <p:nvSpPr>
          <p:cNvPr id="737" name="Shape 737"/>
          <p:cNvSpPr/>
          <p:nvPr/>
        </p:nvSpPr>
        <p:spPr>
          <a:xfrm rot="10800000">
            <a:off x="259683" y="2691293"/>
            <a:ext cx="2852674" cy="3664736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738" name="Shape 738"/>
          <p:cNvSpPr/>
          <p:nvPr/>
        </p:nvSpPr>
        <p:spPr>
          <a:xfrm>
            <a:off x="256509" y="2162401"/>
            <a:ext cx="2859023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739" name="Shape 739"/>
          <p:cNvSpPr/>
          <p:nvPr/>
        </p:nvSpPr>
        <p:spPr>
          <a:xfrm rot="10800000">
            <a:off x="6793083" y="2687216"/>
            <a:ext cx="2852674" cy="3672893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740" name="Shape 740"/>
          <p:cNvSpPr/>
          <p:nvPr/>
        </p:nvSpPr>
        <p:spPr>
          <a:xfrm>
            <a:off x="6789908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741" name="Shape 741"/>
          <p:cNvSpPr/>
          <p:nvPr/>
        </p:nvSpPr>
        <p:spPr>
          <a:xfrm rot="10800000">
            <a:off x="3528059" y="2693088"/>
            <a:ext cx="2849882" cy="3661148"/>
          </a:xfrm>
          <a:prstGeom prst="rect">
            <a:avLst/>
          </a:prstGeom>
          <a:ln w="6350">
            <a:solidFill>
              <a:srgbClr val="558ED5"/>
            </a:solidFill>
          </a:ln>
        </p:spPr>
        <p:txBody>
          <a:bodyPr lIns="0" tIns="0" rIns="0" bIns="0" anchor="ctr"/>
          <a:lstStyle/>
          <a:p>
            <a:pPr lvl="0">
              <a:lnSpc>
                <a:spcPct val="85000"/>
              </a:lnSpc>
              <a:spcBef>
                <a:spcPts val="200"/>
              </a:spcBef>
              <a:defRPr sz="1300"/>
            </a:pPr>
          </a:p>
        </p:txBody>
      </p:sp>
      <p:sp>
        <p:nvSpPr>
          <p:cNvPr id="742" name="Shape 742"/>
          <p:cNvSpPr/>
          <p:nvPr/>
        </p:nvSpPr>
        <p:spPr>
          <a:xfrm>
            <a:off x="3523489" y="2162403"/>
            <a:ext cx="2859024" cy="432128"/>
          </a:xfrm>
          <a:prstGeom prst="rect">
            <a:avLst/>
          </a:prstGeom>
          <a:solidFill>
            <a:srgbClr val="558ED5"/>
          </a:solidFill>
          <a:ln w="12700">
            <a:miter lim="400000"/>
          </a:ln>
        </p:spPr>
        <p:txBody>
          <a:bodyPr lIns="0" tIns="0" rIns="0" bIns="0" anchor="ctr"/>
          <a:lstStyle/>
          <a:p>
            <a:pPr lvl="0" algn="ctr">
              <a:lnSpc>
                <a:spcPct val="87000"/>
              </a:lnSpc>
              <a:defRPr b="1" sz="1200">
                <a:solidFill>
                  <a:srgbClr val="FFFFFF"/>
                </a:solidFill>
              </a:defRPr>
            </a:pPr>
          </a:p>
        </p:txBody>
      </p:sp>
      <p:sp>
        <p:nvSpPr>
          <p:cNvPr id="743" name="Shape 743"/>
          <p:cNvSpPr/>
          <p:nvPr/>
        </p:nvSpPr>
        <p:spPr>
          <a:xfrm>
            <a:off x="305853" y="2687216"/>
            <a:ext cx="2760336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744" name="Shape 744"/>
          <p:cNvSpPr/>
          <p:nvPr/>
        </p:nvSpPr>
        <p:spPr>
          <a:xfrm>
            <a:off x="312565" y="3019880"/>
            <a:ext cx="2753625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4AA3F4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745" name="Shape 745"/>
          <p:cNvSpPr/>
          <p:nvPr/>
        </p:nvSpPr>
        <p:spPr>
          <a:xfrm>
            <a:off x="3584850" y="2687216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746" name="Shape 746"/>
          <p:cNvSpPr/>
          <p:nvPr/>
        </p:nvSpPr>
        <p:spPr>
          <a:xfrm>
            <a:off x="3610226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747" name="Shape 747"/>
          <p:cNvSpPr/>
          <p:nvPr/>
        </p:nvSpPr>
        <p:spPr>
          <a:xfrm>
            <a:off x="6895307" y="2926028"/>
            <a:ext cx="2753624" cy="624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…</a:t>
            </a:r>
            <a:endParaRPr sz="1000"/>
          </a:p>
          <a:p>
            <a:pPr lvl="0" marL="98777" indent="-98777">
              <a:spcBef>
                <a:spcPts val="3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000"/>
              <a:t>..</a:t>
            </a:r>
          </a:p>
        </p:txBody>
      </p:sp>
      <p:sp>
        <p:nvSpPr>
          <p:cNvPr id="748" name="Shape 748"/>
          <p:cNvSpPr/>
          <p:nvPr/>
        </p:nvSpPr>
        <p:spPr>
          <a:xfrm>
            <a:off x="6839252" y="2679807"/>
            <a:ext cx="2760337" cy="243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b="1" sz="1000"/>
            </a:lvl1pPr>
          </a:lstStyle>
          <a:p>
            <a:pPr lvl="0">
              <a:defRPr b="0" sz="1800"/>
            </a:pPr>
            <a:r>
              <a:rPr b="1" sz="1000"/>
              <a:t>…</a:t>
            </a:r>
          </a:p>
        </p:txBody>
      </p:sp>
      <p:sp>
        <p:nvSpPr>
          <p:cNvPr id="749" name="Shape 749"/>
          <p:cNvSpPr/>
          <p:nvPr/>
        </p:nvSpPr>
        <p:spPr>
          <a:xfrm>
            <a:off x="305851" y="2234392"/>
            <a:ext cx="2760337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Strategy 1</a:t>
            </a:r>
          </a:p>
        </p:txBody>
      </p:sp>
      <p:sp>
        <p:nvSpPr>
          <p:cNvPr id="750" name="Shape 750"/>
          <p:cNvSpPr/>
          <p:nvPr/>
        </p:nvSpPr>
        <p:spPr>
          <a:xfrm>
            <a:off x="3572551" y="2234392"/>
            <a:ext cx="2760337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Strategy 2</a:t>
            </a:r>
          </a:p>
        </p:txBody>
      </p:sp>
      <p:sp>
        <p:nvSpPr>
          <p:cNvPr id="751" name="Shape 751"/>
          <p:cNvSpPr/>
          <p:nvPr/>
        </p:nvSpPr>
        <p:spPr>
          <a:xfrm>
            <a:off x="6839251" y="2233489"/>
            <a:ext cx="2760337" cy="287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7000"/>
              </a:lnSpc>
              <a:defRPr b="1" sz="1400">
                <a:solidFill>
                  <a:srgbClr val="FFFFFF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400">
                <a:solidFill>
                  <a:srgbClr val="FFFFFF"/>
                </a:solidFill>
              </a:rPr>
              <a:t>Strategy 3</a:t>
            </a:r>
          </a:p>
        </p:txBody>
      </p:sp>
      <p:grpSp>
        <p:nvGrpSpPr>
          <p:cNvPr id="755" name="Group 755"/>
          <p:cNvGrpSpPr/>
          <p:nvPr/>
        </p:nvGrpSpPr>
        <p:grpSpPr>
          <a:xfrm>
            <a:off x="6178062" y="868780"/>
            <a:ext cx="3510039" cy="596370"/>
            <a:chOff x="0" y="0"/>
            <a:chExt cx="3510038" cy="596368"/>
          </a:xfrm>
        </p:grpSpPr>
        <p:sp>
          <p:nvSpPr>
            <p:cNvPr id="752" name="Shape 752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53" name="Shape 753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54" name="Shape 754"/>
            <p:cNvSpPr/>
            <p:nvPr/>
          </p:nvSpPr>
          <p:spPr>
            <a:xfrm>
              <a:off x="-1" y="0"/>
              <a:ext cx="3510040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Different long-term investment strategies</a:t>
              </a:r>
              <a:r>
                <a:rPr sz="1000">
                  <a:solidFill>
                    <a:srgbClr val="E46C0A"/>
                  </a:solidFill>
                </a:rPr>
                <a:t> (</a:t>
              </a:r>
              <a:r>
                <a:rPr sz="1000">
                  <a:solidFill>
                    <a:srgbClr val="E46C0A"/>
                  </a:solidFill>
                </a:rPr>
                <a:t>M&amp;A, Sell or further increase the capitalization)</a:t>
              </a:r>
            </a:p>
          </p:txBody>
        </p:sp>
      </p:grpSp>
    </p:spTree>
  </p:cSld>
  <p:clrMapOvr>
    <a:masterClrMapping/>
  </p:clrMapOvr>
  <p:transition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9" name="Shape 759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/>
          <a:p>
            <a:pPr lvl="0">
              <a:defRPr b="0" sz="1800"/>
            </a:pPr>
            <a:r>
              <a:rPr b="1" sz="2000"/>
              <a:t>Investment proposal</a:t>
            </a:r>
          </a:p>
        </p:txBody>
      </p:sp>
      <p:sp>
        <p:nvSpPr>
          <p:cNvPr id="760" name="Shape 760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761" name="Shape 761"/>
          <p:cNvSpPr/>
          <p:nvPr/>
        </p:nvSpPr>
        <p:spPr>
          <a:xfrm>
            <a:off x="502672" y="3364711"/>
            <a:ext cx="909505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Indicators</a:t>
            </a:r>
          </a:p>
        </p:txBody>
      </p:sp>
      <p:sp>
        <p:nvSpPr>
          <p:cNvPr id="762" name="Shape 762"/>
          <p:cNvSpPr/>
          <p:nvPr/>
        </p:nvSpPr>
        <p:spPr>
          <a:xfrm>
            <a:off x="502665" y="2617831"/>
            <a:ext cx="9095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Investor equity share</a:t>
            </a:r>
          </a:p>
        </p:txBody>
      </p:sp>
      <p:sp>
        <p:nvSpPr>
          <p:cNvPr id="763" name="Shape 763"/>
          <p:cNvSpPr/>
          <p:nvPr/>
        </p:nvSpPr>
        <p:spPr>
          <a:xfrm>
            <a:off x="504165" y="3729079"/>
            <a:ext cx="9092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Annual revenue in 3 years</a:t>
            </a:r>
          </a:p>
        </p:txBody>
      </p:sp>
      <p:sp>
        <p:nvSpPr>
          <p:cNvPr id="764" name="Shape 764"/>
          <p:cNvSpPr/>
          <p:nvPr/>
        </p:nvSpPr>
        <p:spPr>
          <a:xfrm>
            <a:off x="4311509" y="3724999"/>
            <a:ext cx="47222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9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65" name="Shape 765"/>
          <p:cNvSpPr/>
          <p:nvPr/>
        </p:nvSpPr>
        <p:spPr>
          <a:xfrm>
            <a:off x="502671" y="4107242"/>
            <a:ext cx="909506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Estimated EV in 3 years</a:t>
            </a:r>
          </a:p>
        </p:txBody>
      </p:sp>
      <p:sp>
        <p:nvSpPr>
          <p:cNvPr id="766" name="Shape 766"/>
          <p:cNvSpPr/>
          <p:nvPr/>
        </p:nvSpPr>
        <p:spPr>
          <a:xfrm>
            <a:off x="502672" y="2242937"/>
            <a:ext cx="909505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Investment required</a:t>
            </a:r>
          </a:p>
        </p:txBody>
      </p:sp>
      <p:sp>
        <p:nvSpPr>
          <p:cNvPr id="767" name="Shape 767"/>
          <p:cNvSpPr/>
          <p:nvPr/>
        </p:nvSpPr>
        <p:spPr>
          <a:xfrm>
            <a:off x="4312481" y="4093446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68" name="Shape 768"/>
          <p:cNvSpPr/>
          <p:nvPr/>
        </p:nvSpPr>
        <p:spPr>
          <a:xfrm>
            <a:off x="502665" y="1870950"/>
            <a:ext cx="9095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Estimated EV</a:t>
            </a:r>
          </a:p>
        </p:txBody>
      </p:sp>
      <p:sp>
        <p:nvSpPr>
          <p:cNvPr id="769" name="Shape 769"/>
          <p:cNvSpPr/>
          <p:nvPr/>
        </p:nvSpPr>
        <p:spPr>
          <a:xfrm>
            <a:off x="4280517" y="1875362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70" name="Shape 770"/>
          <p:cNvSpPr/>
          <p:nvPr/>
        </p:nvSpPr>
        <p:spPr>
          <a:xfrm>
            <a:off x="4281709" y="2243968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71" name="Shape 771"/>
          <p:cNvSpPr/>
          <p:nvPr/>
        </p:nvSpPr>
        <p:spPr>
          <a:xfrm>
            <a:off x="4281949" y="2621595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72" name="Shape 772"/>
          <p:cNvSpPr/>
          <p:nvPr/>
        </p:nvSpPr>
        <p:spPr>
          <a:xfrm>
            <a:off x="4718048" y="1772926"/>
            <a:ext cx="3909158" cy="4390183"/>
          </a:xfrm>
          <a:prstGeom prst="rect">
            <a:avLst/>
          </a:prstGeom>
          <a:ln w="127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773" name="Shape 773"/>
          <p:cNvSpPr/>
          <p:nvPr/>
        </p:nvSpPr>
        <p:spPr>
          <a:xfrm>
            <a:off x="4858301" y="1528511"/>
            <a:ext cx="3628650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 algn="ctr">
              <a:lnSpc>
                <a:spcPct val="85000"/>
              </a:lnSpc>
              <a:defRPr b="1" spc="-48" sz="1200"/>
            </a:lvl1pPr>
          </a:lstStyle>
          <a:p>
            <a:pPr lvl="0">
              <a:defRPr b="0" spc="0" sz="1800"/>
            </a:pPr>
            <a:r>
              <a:rPr b="1" spc="-48" sz="1200"/>
              <a:t>Project</a:t>
            </a:r>
          </a:p>
        </p:txBody>
      </p:sp>
      <p:sp>
        <p:nvSpPr>
          <p:cNvPr id="774" name="Shape 774"/>
          <p:cNvSpPr/>
          <p:nvPr/>
        </p:nvSpPr>
        <p:spPr>
          <a:xfrm>
            <a:off x="372287" y="973875"/>
            <a:ext cx="6552113" cy="505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80975" indent="-180975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/>
          </a:p>
          <a:p>
            <a:pPr lvl="0" marL="180975" indent="-180975">
              <a:lnSpc>
                <a:spcPct val="90000"/>
              </a:lnSpc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</p:txBody>
      </p:sp>
      <p:sp>
        <p:nvSpPr>
          <p:cNvPr id="775" name="Shape 775"/>
          <p:cNvSpPr/>
          <p:nvPr/>
        </p:nvSpPr>
        <p:spPr>
          <a:xfrm>
            <a:off x="502672" y="1486389"/>
            <a:ext cx="550307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Participation conditions</a:t>
            </a:r>
          </a:p>
        </p:txBody>
      </p:sp>
      <p:sp>
        <p:nvSpPr>
          <p:cNvPr id="776" name="Shape 776"/>
          <p:cNvSpPr/>
          <p:nvPr/>
        </p:nvSpPr>
        <p:spPr>
          <a:xfrm>
            <a:off x="502665" y="2934994"/>
            <a:ext cx="9095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sz="1200"/>
            </a:lvl1pPr>
          </a:lstStyle>
          <a:p>
            <a:pPr lvl="0">
              <a:defRPr sz="1800"/>
            </a:pPr>
            <a:r>
              <a:rPr sz="1200"/>
              <a:t>Funding procedure</a:t>
            </a:r>
          </a:p>
        </p:txBody>
      </p:sp>
      <p:sp>
        <p:nvSpPr>
          <p:cNvPr id="777" name="Shape 777"/>
          <p:cNvSpPr/>
          <p:nvPr/>
        </p:nvSpPr>
        <p:spPr>
          <a:xfrm>
            <a:off x="4281949" y="2932822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78" name="Shape 778"/>
          <p:cNvSpPr/>
          <p:nvPr/>
        </p:nvSpPr>
        <p:spPr>
          <a:xfrm flipH="1" flipV="1">
            <a:off x="563499" y="3276754"/>
            <a:ext cx="8593829" cy="1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779" name="Shape 779"/>
          <p:cNvSpPr/>
          <p:nvPr/>
        </p:nvSpPr>
        <p:spPr>
          <a:xfrm flipH="1" flipV="1">
            <a:off x="563499" y="4497448"/>
            <a:ext cx="8593829" cy="1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780" name="Shape 780"/>
          <p:cNvSpPr/>
          <p:nvPr/>
        </p:nvSpPr>
        <p:spPr>
          <a:xfrm>
            <a:off x="502672" y="4623151"/>
            <a:ext cx="9095059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defRPr b="1" sz="1200"/>
            </a:lvl1pPr>
          </a:lstStyle>
          <a:p>
            <a:pPr lvl="0">
              <a:defRPr b="0" sz="1800"/>
            </a:pPr>
            <a:r>
              <a:rPr b="1" sz="1200"/>
              <a:t>Funding rounds</a:t>
            </a:r>
          </a:p>
        </p:txBody>
      </p:sp>
      <p:sp>
        <p:nvSpPr>
          <p:cNvPr id="781" name="Shape 781"/>
          <p:cNvSpPr/>
          <p:nvPr/>
        </p:nvSpPr>
        <p:spPr>
          <a:xfrm>
            <a:off x="504165" y="4987248"/>
            <a:ext cx="909207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rPr sz="1200"/>
              <a:t>1) </a:t>
            </a:r>
            <a:r>
              <a:rPr sz="1200"/>
              <a:t>Investment tranche in the N-th month</a:t>
            </a:r>
          </a:p>
        </p:txBody>
      </p:sp>
      <p:sp>
        <p:nvSpPr>
          <p:cNvPr id="782" name="Shape 782"/>
          <p:cNvSpPr/>
          <p:nvPr/>
        </p:nvSpPr>
        <p:spPr>
          <a:xfrm>
            <a:off x="4311509" y="4983439"/>
            <a:ext cx="472223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90000"/>
              </a:lnSpc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83" name="Shape 783"/>
          <p:cNvSpPr/>
          <p:nvPr/>
        </p:nvSpPr>
        <p:spPr>
          <a:xfrm>
            <a:off x="502671" y="5352982"/>
            <a:ext cx="909506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rPr sz="1200"/>
              <a:t>2) </a:t>
            </a:r>
            <a:r>
              <a:rPr sz="1200"/>
              <a:t>Investment tranche in the M-th month</a:t>
            </a:r>
          </a:p>
        </p:txBody>
      </p:sp>
      <p:sp>
        <p:nvSpPr>
          <p:cNvPr id="784" name="Shape 784"/>
          <p:cNvSpPr/>
          <p:nvPr/>
        </p:nvSpPr>
        <p:spPr>
          <a:xfrm>
            <a:off x="4312481" y="5339186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sp>
        <p:nvSpPr>
          <p:cNvPr id="785" name="Shape 785"/>
          <p:cNvSpPr/>
          <p:nvPr/>
        </p:nvSpPr>
        <p:spPr>
          <a:xfrm>
            <a:off x="502671" y="5719238"/>
            <a:ext cx="909506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/>
            <a:r>
              <a:rPr sz="1200"/>
              <a:t>3) </a:t>
            </a:r>
            <a:r>
              <a:rPr sz="1200"/>
              <a:t>Investment tranche in the K-th month</a:t>
            </a:r>
          </a:p>
        </p:txBody>
      </p:sp>
      <p:sp>
        <p:nvSpPr>
          <p:cNvPr id="786" name="Shape 786"/>
          <p:cNvSpPr/>
          <p:nvPr/>
        </p:nvSpPr>
        <p:spPr>
          <a:xfrm>
            <a:off x="4312481" y="5705442"/>
            <a:ext cx="472029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???</a:t>
            </a:r>
          </a:p>
        </p:txBody>
      </p:sp>
      <p:grpSp>
        <p:nvGrpSpPr>
          <p:cNvPr id="790" name="Group 790"/>
          <p:cNvGrpSpPr/>
          <p:nvPr/>
        </p:nvGrpSpPr>
        <p:grpSpPr>
          <a:xfrm>
            <a:off x="6178062" y="868780"/>
            <a:ext cx="3510039" cy="596370"/>
            <a:chOff x="0" y="0"/>
            <a:chExt cx="3510038" cy="596368"/>
          </a:xfrm>
        </p:grpSpPr>
        <p:sp>
          <p:nvSpPr>
            <p:cNvPr id="787" name="Shape 787"/>
            <p:cNvSpPr/>
            <p:nvPr/>
          </p:nvSpPr>
          <p:spPr>
            <a:xfrm>
              <a:off x="-1" y="0"/>
              <a:ext cx="3510040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765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88" name="Shape 788"/>
            <p:cNvSpPr/>
            <p:nvPr/>
          </p:nvSpPr>
          <p:spPr>
            <a:xfrm>
              <a:off x="3211853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789" name="Shape 789"/>
            <p:cNvSpPr/>
            <p:nvPr/>
          </p:nvSpPr>
          <p:spPr>
            <a:xfrm>
              <a:off x="-1" y="0"/>
              <a:ext cx="3510040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Details of investment proposal</a:t>
              </a:r>
            </a:p>
          </p:txBody>
        </p:sp>
      </p:grpSp>
    </p:spTree>
  </p:cSld>
  <p:clrMapOvr>
    <a:masterClrMapping/>
  </p:clrMapOvr>
  <p:transition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2" name="Shape 792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793" name="Shape 793"/>
          <p:cNvSpPr/>
          <p:nvPr/>
        </p:nvSpPr>
        <p:spPr>
          <a:xfrm>
            <a:off x="3632467" y="2710179"/>
            <a:ext cx="264106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>
              <a:defRPr b="1"/>
            </a:lvl1pPr>
          </a:lstStyle>
          <a:p>
            <a:pPr lvl="0">
              <a:defRPr b="0"/>
            </a:pPr>
            <a:r>
              <a:rPr b="1"/>
              <a:t>Спасибо за внимание!</a:t>
            </a:r>
          </a:p>
        </p:txBody>
      </p:sp>
      <p:sp>
        <p:nvSpPr>
          <p:cNvPr id="794" name="Shape 794"/>
          <p:cNvSpPr/>
          <p:nvPr/>
        </p:nvSpPr>
        <p:spPr>
          <a:xfrm>
            <a:off x="3312252" y="4130662"/>
            <a:ext cx="3281496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algn="ctr"/>
            <a:r>
              <a:rPr sz="1200"/>
              <a:t>Имя Фамилия</a:t>
            </a:r>
            <a:endParaRPr sz="1200"/>
          </a:p>
          <a:p>
            <a:pPr lvl="0" algn="ctr"/>
            <a:r>
              <a:rPr sz="1200"/>
              <a:t>E-mail@</a:t>
            </a:r>
          </a:p>
        </p:txBody>
      </p:sp>
    </p:spTree>
  </p:cSld>
  <p:clrMapOvr>
    <a:masterClrMapping/>
  </p:clrMapOvr>
  <p:transition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118" name="Shape 118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Characteristics of the global market of similar products / services</a:t>
            </a:r>
          </a:p>
        </p:txBody>
      </p:sp>
      <p:sp>
        <p:nvSpPr>
          <p:cNvPr id="119" name="Shape 119"/>
          <p:cNvSpPr/>
          <p:nvPr/>
        </p:nvSpPr>
        <p:spPr>
          <a:xfrm>
            <a:off x="831652" y="1974874"/>
            <a:ext cx="3454567" cy="351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Key conclusion on structure</a:t>
            </a:r>
          </a:p>
        </p:txBody>
      </p:sp>
      <p:sp>
        <p:nvSpPr>
          <p:cNvPr id="120" name="Shape 120"/>
          <p:cNvSpPr/>
          <p:nvPr/>
        </p:nvSpPr>
        <p:spPr>
          <a:xfrm>
            <a:off x="273179" y="2464958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World market structure</a:t>
            </a:r>
          </a:p>
        </p:txBody>
      </p:sp>
      <p:sp>
        <p:nvSpPr>
          <p:cNvPr id="121" name="Shape 121"/>
          <p:cNvSpPr/>
          <p:nvPr/>
        </p:nvSpPr>
        <p:spPr>
          <a:xfrm>
            <a:off x="5643181" y="1974874"/>
            <a:ext cx="3454568" cy="351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Key conclusion on trends</a:t>
            </a:r>
          </a:p>
        </p:txBody>
      </p:sp>
      <p:sp>
        <p:nvSpPr>
          <p:cNvPr id="122" name="Shape 122"/>
          <p:cNvSpPr/>
          <p:nvPr/>
        </p:nvSpPr>
        <p:spPr>
          <a:xfrm>
            <a:off x="5044433" y="2464959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World market forecast</a:t>
            </a:r>
          </a:p>
        </p:txBody>
      </p:sp>
      <p:sp>
        <p:nvSpPr>
          <p:cNvPr id="123" name="Shape 123"/>
          <p:cNvSpPr/>
          <p:nvPr/>
        </p:nvSpPr>
        <p:spPr>
          <a:xfrm flipV="1">
            <a:off x="4964700" y="2000677"/>
            <a:ext cx="1" cy="3691912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aphicFrame>
        <p:nvGraphicFramePr>
          <p:cNvPr id="124" name="Chart 124"/>
          <p:cNvGraphicFramePr/>
          <p:nvPr/>
        </p:nvGraphicFramePr>
        <p:xfrm>
          <a:off x="1059864" y="2891240"/>
          <a:ext cx="2871144" cy="2180168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125" name="Chart 125"/>
          <p:cNvGraphicFramePr/>
          <p:nvPr/>
        </p:nvGraphicFramePr>
        <p:xfrm>
          <a:off x="5456387" y="3033350"/>
          <a:ext cx="3828156" cy="2010247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126" name="Shape 126"/>
          <p:cNvSpPr/>
          <p:nvPr/>
        </p:nvSpPr>
        <p:spPr>
          <a:xfrm>
            <a:off x="1144802" y="5090633"/>
            <a:ext cx="2933780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  <p:sp>
        <p:nvSpPr>
          <p:cNvPr id="127" name="Shape 127"/>
          <p:cNvSpPr/>
          <p:nvPr/>
        </p:nvSpPr>
        <p:spPr>
          <a:xfrm>
            <a:off x="5538847" y="5090633"/>
            <a:ext cx="2933779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  <p:grpSp>
        <p:nvGrpSpPr>
          <p:cNvPr id="131" name="Group 131"/>
          <p:cNvGrpSpPr/>
          <p:nvPr/>
        </p:nvGrpSpPr>
        <p:grpSpPr>
          <a:xfrm>
            <a:off x="3562553" y="1162327"/>
            <a:ext cx="2880580" cy="596370"/>
            <a:chOff x="0" y="0"/>
            <a:chExt cx="2880579" cy="596368"/>
          </a:xfrm>
        </p:grpSpPr>
        <p:sp>
          <p:nvSpPr>
            <p:cNvPr id="128" name="Shape 128"/>
            <p:cNvSpPr/>
            <p:nvPr/>
          </p:nvSpPr>
          <p:spPr>
            <a:xfrm>
              <a:off x="-1" y="0"/>
              <a:ext cx="2880581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364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29" name="Shape 129"/>
            <p:cNvSpPr/>
            <p:nvPr/>
          </p:nvSpPr>
          <p:spPr>
            <a:xfrm>
              <a:off x="2582395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30" name="Shape 130"/>
            <p:cNvSpPr/>
            <p:nvPr/>
          </p:nvSpPr>
          <p:spPr>
            <a:xfrm>
              <a:off x="-1" y="0"/>
              <a:ext cx="2880581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</a:t>
              </a:r>
              <a:r>
                <a:rPr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Global market size, structure and dynamics</a:t>
              </a:r>
            </a:p>
          </p:txBody>
        </p:sp>
      </p:grpSp>
    </p:spTree>
  </p:cSld>
  <p:clrMapOvr>
    <a:masterClrMapping/>
  </p:clrMapOvr>
  <p:transition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Shape 133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134" name="Shape 13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 defTabSz="905255">
              <a:defRPr sz="1979"/>
            </a:lvl1pPr>
          </a:lstStyle>
          <a:p>
            <a:pPr lvl="0">
              <a:defRPr b="0" sz="1800"/>
            </a:pPr>
            <a:r>
              <a:rPr b="1" sz="1979"/>
              <a:t>Characteristics of the addressable (local) market of similar products / services</a:t>
            </a:r>
          </a:p>
        </p:txBody>
      </p:sp>
      <p:sp>
        <p:nvSpPr>
          <p:cNvPr id="135" name="Shape 135"/>
          <p:cNvSpPr/>
          <p:nvPr/>
        </p:nvSpPr>
        <p:spPr>
          <a:xfrm>
            <a:off x="831652" y="1974874"/>
            <a:ext cx="3454567" cy="351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Key conclusion on structure</a:t>
            </a:r>
          </a:p>
        </p:txBody>
      </p:sp>
      <p:sp>
        <p:nvSpPr>
          <p:cNvPr id="136" name="Shape 136"/>
          <p:cNvSpPr/>
          <p:nvPr/>
        </p:nvSpPr>
        <p:spPr>
          <a:xfrm>
            <a:off x="273179" y="2464958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Local market structure</a:t>
            </a:r>
          </a:p>
        </p:txBody>
      </p:sp>
      <p:sp>
        <p:nvSpPr>
          <p:cNvPr id="137" name="Shape 137"/>
          <p:cNvSpPr/>
          <p:nvPr/>
        </p:nvSpPr>
        <p:spPr>
          <a:xfrm>
            <a:off x="5643181" y="1974874"/>
            <a:ext cx="3454568" cy="351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Key conclusion on trends</a:t>
            </a:r>
          </a:p>
        </p:txBody>
      </p:sp>
      <p:sp>
        <p:nvSpPr>
          <p:cNvPr id="138" name="Shape 138"/>
          <p:cNvSpPr/>
          <p:nvPr/>
        </p:nvSpPr>
        <p:spPr>
          <a:xfrm>
            <a:off x="5044433" y="2464959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Local market forecast</a:t>
            </a:r>
          </a:p>
        </p:txBody>
      </p:sp>
      <p:sp>
        <p:nvSpPr>
          <p:cNvPr id="139" name="Shape 139"/>
          <p:cNvSpPr/>
          <p:nvPr/>
        </p:nvSpPr>
        <p:spPr>
          <a:xfrm flipV="1">
            <a:off x="4964700" y="2000677"/>
            <a:ext cx="1" cy="3691912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aphicFrame>
        <p:nvGraphicFramePr>
          <p:cNvPr id="140" name="Chart 140"/>
          <p:cNvGraphicFramePr/>
          <p:nvPr/>
        </p:nvGraphicFramePr>
        <p:xfrm>
          <a:off x="1059864" y="2891240"/>
          <a:ext cx="2871144" cy="2180168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141" name="Chart 141"/>
          <p:cNvGraphicFramePr/>
          <p:nvPr/>
        </p:nvGraphicFramePr>
        <p:xfrm>
          <a:off x="5456387" y="3033350"/>
          <a:ext cx="3828156" cy="2010247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sp>
        <p:nvSpPr>
          <p:cNvPr id="142" name="Shape 142"/>
          <p:cNvSpPr/>
          <p:nvPr/>
        </p:nvSpPr>
        <p:spPr>
          <a:xfrm>
            <a:off x="1144802" y="5090633"/>
            <a:ext cx="2933780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  <p:sp>
        <p:nvSpPr>
          <p:cNvPr id="143" name="Shape 143"/>
          <p:cNvSpPr/>
          <p:nvPr/>
        </p:nvSpPr>
        <p:spPr>
          <a:xfrm>
            <a:off x="5538847" y="5090633"/>
            <a:ext cx="2933779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  <p:grpSp>
        <p:nvGrpSpPr>
          <p:cNvPr id="147" name="Group 147"/>
          <p:cNvGrpSpPr/>
          <p:nvPr/>
        </p:nvGrpSpPr>
        <p:grpSpPr>
          <a:xfrm>
            <a:off x="3524410" y="1162327"/>
            <a:ext cx="2880580" cy="596370"/>
            <a:chOff x="0" y="0"/>
            <a:chExt cx="2880579" cy="596368"/>
          </a:xfrm>
        </p:grpSpPr>
        <p:sp>
          <p:nvSpPr>
            <p:cNvPr id="144" name="Shape 144"/>
            <p:cNvSpPr/>
            <p:nvPr/>
          </p:nvSpPr>
          <p:spPr>
            <a:xfrm>
              <a:off x="-1" y="0"/>
              <a:ext cx="2880581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364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45" name="Shape 145"/>
            <p:cNvSpPr/>
            <p:nvPr/>
          </p:nvSpPr>
          <p:spPr>
            <a:xfrm>
              <a:off x="2582395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46" name="Shape 146"/>
            <p:cNvSpPr/>
            <p:nvPr/>
          </p:nvSpPr>
          <p:spPr>
            <a:xfrm>
              <a:off x="-1" y="0"/>
              <a:ext cx="2880581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</a:t>
              </a:r>
              <a:r>
                <a:rPr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Target market size, structure and dynamics</a:t>
              </a:r>
            </a:p>
          </p:txBody>
        </p:sp>
      </p:grpSp>
    </p:spTree>
  </p:cSld>
  <p:clrMapOvr>
    <a:masterClrMapping/>
  </p:clrMapOvr>
  <p:transition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Shape 149"/>
          <p:cNvSpPr/>
          <p:nvPr>
            <p:ph type="sldNum" sz="quarter" idx="2"/>
          </p:nvPr>
        </p:nvSpPr>
        <p:spPr>
          <a:xfrm>
            <a:off x="9386075" y="6373628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150" name="Shape 150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Analysis of target market segments</a:t>
            </a:r>
          </a:p>
        </p:txBody>
      </p:sp>
      <p:sp>
        <p:nvSpPr>
          <p:cNvPr id="151" name="Shape 151"/>
          <p:cNvSpPr/>
          <p:nvPr/>
        </p:nvSpPr>
        <p:spPr>
          <a:xfrm>
            <a:off x="831652" y="1863114"/>
            <a:ext cx="3454567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 algn="ctr">
              <a:lnSpc>
                <a:spcPct val="80000"/>
              </a:lnSpc>
              <a:defRPr b="1"/>
            </a:lvl1pPr>
          </a:lstStyle>
          <a:p>
            <a:pPr lvl="0">
              <a:defRPr b="0"/>
            </a:pPr>
            <a:r>
              <a:rPr b="1"/>
              <a:t>Key conclusion on target segments</a:t>
            </a:r>
          </a:p>
        </p:txBody>
      </p:sp>
      <p:sp>
        <p:nvSpPr>
          <p:cNvPr id="152" name="Shape 152"/>
          <p:cNvSpPr/>
          <p:nvPr/>
        </p:nvSpPr>
        <p:spPr>
          <a:xfrm>
            <a:off x="273179" y="2464958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Market segmentation</a:t>
            </a:r>
          </a:p>
        </p:txBody>
      </p:sp>
      <p:sp>
        <p:nvSpPr>
          <p:cNvPr id="153" name="Shape 153"/>
          <p:cNvSpPr/>
          <p:nvPr/>
        </p:nvSpPr>
        <p:spPr>
          <a:xfrm>
            <a:off x="5643181" y="1863114"/>
            <a:ext cx="3454568" cy="5749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 algn="ctr">
              <a:lnSpc>
                <a:spcPct val="80000"/>
              </a:lnSpc>
            </a:pPr>
            <a:r>
              <a:rPr b="1"/>
              <a:t>Размер и тренды </a:t>
            </a:r>
            <a:endParaRPr b="1"/>
          </a:p>
          <a:p>
            <a:pPr lvl="0" algn="ctr">
              <a:lnSpc>
                <a:spcPct val="80000"/>
              </a:lnSpc>
            </a:pPr>
            <a:r>
              <a:rPr b="1"/>
              <a:t>целевых сегментов</a:t>
            </a:r>
          </a:p>
        </p:txBody>
      </p:sp>
      <p:sp>
        <p:nvSpPr>
          <p:cNvPr id="154" name="Shape 154"/>
          <p:cNvSpPr/>
          <p:nvPr/>
        </p:nvSpPr>
        <p:spPr>
          <a:xfrm>
            <a:off x="5044433" y="2464959"/>
            <a:ext cx="45199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defRPr sz="1200"/>
            </a:lvl1pPr>
          </a:lstStyle>
          <a:p>
            <a:pPr lvl="0">
              <a:defRPr sz="1800"/>
            </a:pPr>
            <a:r>
              <a:rPr sz="1200"/>
              <a:t>Target segments market forecast</a:t>
            </a:r>
          </a:p>
        </p:txBody>
      </p:sp>
      <p:sp>
        <p:nvSpPr>
          <p:cNvPr id="155" name="Shape 155"/>
          <p:cNvSpPr/>
          <p:nvPr/>
        </p:nvSpPr>
        <p:spPr>
          <a:xfrm flipV="1">
            <a:off x="4964700" y="2000677"/>
            <a:ext cx="1" cy="3691912"/>
          </a:xfrm>
          <a:prstGeom prst="line">
            <a:avLst/>
          </a:prstGeom>
          <a:ln w="25400">
            <a:solidFill>
              <a:srgbClr val="00B0F0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56" name="Shape 156"/>
          <p:cNvSpPr/>
          <p:nvPr/>
        </p:nvSpPr>
        <p:spPr>
          <a:xfrm>
            <a:off x="1144802" y="5090633"/>
            <a:ext cx="2933780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  <p:sp>
        <p:nvSpPr>
          <p:cNvPr id="157" name="Shape 157"/>
          <p:cNvSpPr/>
          <p:nvPr/>
        </p:nvSpPr>
        <p:spPr>
          <a:xfrm>
            <a:off x="5538847" y="5090633"/>
            <a:ext cx="2933779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/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</a:p>
          <a:p>
            <a:pPr lvl="0" marL="190500" indent="-190500"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1200"/>
              <a:t>…</a:t>
            </a:r>
            <a:endParaRPr sz="1200">
              <a:solidFill>
                <a:srgbClr val="808080"/>
              </a:solidFill>
            </a:endParaRPr>
          </a:p>
        </p:txBody>
      </p:sp>
      <p:graphicFrame>
        <p:nvGraphicFramePr>
          <p:cNvPr id="158" name="Chart 158"/>
          <p:cNvGraphicFramePr/>
          <p:nvPr/>
        </p:nvGraphicFramePr>
        <p:xfrm>
          <a:off x="1637578" y="2938302"/>
          <a:ext cx="1948228" cy="1948228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2"/>
          </a:graphicData>
        </a:graphic>
      </p:graphicFrame>
      <p:graphicFrame>
        <p:nvGraphicFramePr>
          <p:cNvPr id="159" name="Chart 159"/>
          <p:cNvGraphicFramePr/>
          <p:nvPr/>
        </p:nvGraphicFramePr>
        <p:xfrm>
          <a:off x="5817720" y="2835668"/>
          <a:ext cx="3203263" cy="1907630"/>
        </p:xfrm>
        <a:graphic xmlns:a="http://schemas.openxmlformats.org/drawingml/2006/main">
          <a:graphicData uri="http://schemas.openxmlformats.org/drawingml/2006/chart">
            <c:chart xmlns:c="http://schemas.openxmlformats.org/drawingml/2006/chart" r:id="rId3"/>
          </a:graphicData>
        </a:graphic>
      </p:graphicFrame>
      <p:grpSp>
        <p:nvGrpSpPr>
          <p:cNvPr id="163" name="Group 163"/>
          <p:cNvGrpSpPr/>
          <p:nvPr/>
        </p:nvGrpSpPr>
        <p:grpSpPr>
          <a:xfrm>
            <a:off x="6070600" y="393876"/>
            <a:ext cx="3268134" cy="701041"/>
            <a:chOff x="0" y="0"/>
            <a:chExt cx="3268133" cy="701040"/>
          </a:xfrm>
        </p:grpSpPr>
        <p:sp>
          <p:nvSpPr>
            <p:cNvPr id="160" name="Shape 160"/>
            <p:cNvSpPr/>
            <p:nvPr/>
          </p:nvSpPr>
          <p:spPr>
            <a:xfrm>
              <a:off x="0" y="0"/>
              <a:ext cx="3268134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61" name="Shape 161"/>
            <p:cNvSpPr/>
            <p:nvPr/>
          </p:nvSpPr>
          <p:spPr>
            <a:xfrm>
              <a:off x="2969949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62" name="Shape 162"/>
            <p:cNvSpPr/>
            <p:nvPr/>
          </p:nvSpPr>
          <p:spPr>
            <a:xfrm>
              <a:off x="0" y="0"/>
              <a:ext cx="3268134" cy="701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target market segments </a:t>
              </a:r>
              <a:r>
                <a:rPr sz="1000">
                  <a:solidFill>
                    <a:srgbClr val="E46C0A"/>
                  </a:solidFill>
                </a:rPr>
                <a:t>целевые сегменты рынка – </a:t>
              </a:r>
              <a:r>
                <a:rPr sz="1000">
                  <a:solidFill>
                    <a:srgbClr val="E46C0A"/>
                  </a:solidFill>
                </a:rPr>
                <a:t>customer segments  which the product / service is mainly focused on</a:t>
              </a:r>
              <a:endParaRPr sz="1000">
                <a:solidFill>
                  <a:srgbClr val="E46C0A"/>
                </a:solidFill>
              </a:endParaRPr>
            </a:p>
          </p:txBody>
        </p:sp>
      </p:grpSp>
    </p:spTree>
  </p:cSld>
  <p:clrMapOvr>
    <a:masterClrMapping/>
  </p:clrMapOvr>
  <p:transition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Shape 165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166" name="Shape 166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Market problems and needs</a:t>
            </a:r>
          </a:p>
        </p:txBody>
      </p:sp>
      <p:sp>
        <p:nvSpPr>
          <p:cNvPr id="198" name="Shape 198"/>
          <p:cNvSpPr/>
          <p:nvPr/>
        </p:nvSpPr>
        <p:spPr>
          <a:xfrm>
            <a:off x="2486765" y="2301152"/>
            <a:ext cx="1877311" cy="1132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cubicBezTo>
                  <a:pt x="7200" y="14400"/>
                  <a:pt x="14400" y="7200"/>
                  <a:pt x="2160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199" name="Shape 199"/>
          <p:cNvSpPr/>
          <p:nvPr/>
        </p:nvSpPr>
        <p:spPr>
          <a:xfrm>
            <a:off x="5579298" y="2301152"/>
            <a:ext cx="1849128" cy="113299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21600" y="21600"/>
                </a:moveTo>
                <a:cubicBezTo>
                  <a:pt x="14400" y="14400"/>
                  <a:pt x="7200" y="7200"/>
                  <a:pt x="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200" name="Shape 200"/>
          <p:cNvSpPr/>
          <p:nvPr/>
        </p:nvSpPr>
        <p:spPr>
          <a:xfrm>
            <a:off x="2723773" y="3803649"/>
            <a:ext cx="4458331" cy="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0" fill="norm" stroke="1" extrusionOk="0">
                <a:moveTo>
                  <a:pt x="0" y="0"/>
                </a:moveTo>
                <a:cubicBezTo>
                  <a:pt x="7200" y="0"/>
                  <a:pt x="14400" y="0"/>
                  <a:pt x="21600" y="0"/>
                </a:cubicBezTo>
              </a:path>
            </a:pathLst>
          </a:custGeom>
          <a:ln>
            <a:solidFill>
              <a:srgbClr val="A6A6A6"/>
            </a:solidFill>
          </a:ln>
        </p:spPr>
        <p:txBody>
          <a:bodyPr/>
          <a:lstStyle/>
          <a:p>
            <a:pPr lvl="0"/>
          </a:p>
        </p:txBody>
      </p:sp>
      <p:sp>
        <p:nvSpPr>
          <p:cNvPr id="170" name="Shape 170"/>
          <p:cNvSpPr/>
          <p:nvPr/>
        </p:nvSpPr>
        <p:spPr>
          <a:xfrm flipV="1">
            <a:off x="3549648" y="3803650"/>
            <a:ext cx="3732530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1" name="Shape 171"/>
          <p:cNvSpPr/>
          <p:nvPr/>
        </p:nvSpPr>
        <p:spPr>
          <a:xfrm>
            <a:off x="2623822" y="3803650"/>
            <a:ext cx="925827" cy="177884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2" name="Shape 172"/>
          <p:cNvSpPr/>
          <p:nvPr/>
        </p:nvSpPr>
        <p:spPr>
          <a:xfrm flipH="1">
            <a:off x="3549648" y="2257638"/>
            <a:ext cx="1426635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3" name="Shape 173"/>
          <p:cNvSpPr/>
          <p:nvPr/>
        </p:nvSpPr>
        <p:spPr>
          <a:xfrm>
            <a:off x="4976282" y="2257638"/>
            <a:ext cx="71967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4" name="Shape 174"/>
          <p:cNvSpPr/>
          <p:nvPr/>
        </p:nvSpPr>
        <p:spPr>
          <a:xfrm flipV="1">
            <a:off x="5048248" y="3803650"/>
            <a:ext cx="2233930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5" name="Shape 175"/>
          <p:cNvSpPr/>
          <p:nvPr/>
        </p:nvSpPr>
        <p:spPr>
          <a:xfrm>
            <a:off x="2623822" y="3803649"/>
            <a:ext cx="2424427" cy="1778846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6" name="Shape 176"/>
          <p:cNvSpPr/>
          <p:nvPr/>
        </p:nvSpPr>
        <p:spPr>
          <a:xfrm>
            <a:off x="4976282" y="2257638"/>
            <a:ext cx="1498601" cy="332485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7" name="Shape 177"/>
          <p:cNvSpPr/>
          <p:nvPr/>
        </p:nvSpPr>
        <p:spPr>
          <a:xfrm flipH="1">
            <a:off x="6474882" y="3803650"/>
            <a:ext cx="807296" cy="1778844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178" name="Shape 178"/>
          <p:cNvSpPr/>
          <p:nvPr/>
        </p:nvSpPr>
        <p:spPr>
          <a:xfrm>
            <a:off x="2623822" y="3803649"/>
            <a:ext cx="3851061" cy="1778845"/>
          </a:xfrm>
          <a:prstGeom prst="line">
            <a:avLst/>
          </a:prstGeom>
          <a:ln>
            <a:solidFill>
              <a:srgbClr val="A6A6A6"/>
            </a:solidFill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181" name="Group 181"/>
          <p:cNvGrpSpPr/>
          <p:nvPr/>
        </p:nvGrpSpPr>
        <p:grpSpPr>
          <a:xfrm>
            <a:off x="3467304" y="2805139"/>
            <a:ext cx="3065574" cy="2376461"/>
            <a:chOff x="0" y="0"/>
            <a:chExt cx="3065572" cy="2376460"/>
          </a:xfrm>
        </p:grpSpPr>
        <p:sp>
          <p:nvSpPr>
            <p:cNvPr id="179" name="Shape 179"/>
            <p:cNvSpPr/>
            <p:nvPr/>
          </p:nvSpPr>
          <p:spPr>
            <a:xfrm>
              <a:off x="0" y="0"/>
              <a:ext cx="3065573" cy="2376461"/>
            </a:xfrm>
            <a:prstGeom prst="roundRect">
              <a:avLst>
                <a:gd name="adj" fmla="val 7022"/>
              </a:avLst>
            </a:prstGeom>
            <a:solidFill>
              <a:srgbClr val="FFFFFF"/>
            </a:solidFill>
            <a:ln w="25400" cap="flat">
              <a:solidFill>
                <a:srgbClr val="4FD1FF"/>
              </a:solidFill>
              <a:prstDash val="solid"/>
              <a:bevel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lnSpc>
                  <a:spcPct val="150000"/>
                </a:lnSpc>
                <a:defRPr sz="14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80" name="Shape 180"/>
            <p:cNvSpPr/>
            <p:nvPr/>
          </p:nvSpPr>
          <p:spPr>
            <a:xfrm>
              <a:off x="48876" y="48876"/>
              <a:ext cx="2967821" cy="17805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 algn="ctr"/>
              <a:r>
                <a:rPr sz="1200"/>
                <a:t>Market problems and needs</a:t>
              </a:r>
              <a:r>
                <a:rPr sz="1200"/>
                <a:t>:</a:t>
              </a:r>
              <a:endParaRPr sz="1200">
                <a:solidFill>
                  <a:srgbClr val="FFFFFF"/>
                </a:solidFill>
              </a:endParaRPr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  <a:endParaRPr sz="1200"/>
            </a:p>
            <a:p>
              <a:pPr lvl="0" marL="228600" indent="-228600">
                <a:lnSpc>
                  <a:spcPct val="150000"/>
                </a:lnSpc>
                <a:buClr>
                  <a:srgbClr val="008DC0"/>
                </a:buClr>
                <a:buSzPct val="100000"/>
                <a:buAutoNum type="arabicPeriod" startAt="1"/>
              </a:pPr>
              <a:r>
                <a:rPr sz="1200"/>
                <a:t>…</a:t>
              </a:r>
            </a:p>
          </p:txBody>
        </p:sp>
      </p:grpSp>
      <p:sp>
        <p:nvSpPr>
          <p:cNvPr id="182" name="Shape 182"/>
          <p:cNvSpPr/>
          <p:nvPr/>
        </p:nvSpPr>
        <p:spPr>
          <a:xfrm>
            <a:off x="2593393" y="5685564"/>
            <a:ext cx="156920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b="1" sz="1200">
                <a:solidFill>
                  <a:srgbClr val="00B0F0"/>
                </a:solidFill>
              </a:rPr>
              <a:t>Market participant </a:t>
            </a:r>
            <a:r>
              <a:rPr b="1" sz="1200">
                <a:solidFill>
                  <a:srgbClr val="00B0F0"/>
                </a:solidFill>
              </a:rPr>
              <a:t>N</a:t>
            </a:r>
          </a:p>
        </p:txBody>
      </p:sp>
      <p:sp>
        <p:nvSpPr>
          <p:cNvPr id="183" name="Shape 183"/>
          <p:cNvSpPr/>
          <p:nvPr/>
        </p:nvSpPr>
        <p:spPr>
          <a:xfrm>
            <a:off x="6085481" y="5685565"/>
            <a:ext cx="158609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lvl="0"/>
            <a:r>
              <a:rPr b="1" sz="1200">
                <a:solidFill>
                  <a:srgbClr val="00B0F0"/>
                </a:solidFill>
              </a:rPr>
              <a:t>Market participant</a:t>
            </a:r>
            <a:r>
              <a:rPr b="1" sz="1200">
                <a:solidFill>
                  <a:srgbClr val="00B0F0"/>
                </a:solidFill>
              </a:rPr>
              <a:t> </a:t>
            </a:r>
            <a:r>
              <a:rPr b="1" sz="1200">
                <a:solidFill>
                  <a:srgbClr val="00B0F0"/>
                </a:solidFill>
              </a:rPr>
              <a:t>M</a:t>
            </a:r>
          </a:p>
        </p:txBody>
      </p:sp>
      <p:sp>
        <p:nvSpPr>
          <p:cNvPr id="184" name="Shape 184"/>
          <p:cNvSpPr/>
          <p:nvPr/>
        </p:nvSpPr>
        <p:spPr>
          <a:xfrm>
            <a:off x="4883939" y="5685565"/>
            <a:ext cx="25654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z="1200">
                <a:solidFill>
                  <a:srgbClr val="00B0F0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1200">
                <a:solidFill>
                  <a:srgbClr val="00B0F0"/>
                </a:solidFill>
              </a:rPr>
              <a:t>…</a:t>
            </a:r>
          </a:p>
        </p:txBody>
      </p:sp>
      <p:grpSp>
        <p:nvGrpSpPr>
          <p:cNvPr id="187" name="Group 187"/>
          <p:cNvGrpSpPr/>
          <p:nvPr/>
        </p:nvGrpSpPr>
        <p:grpSpPr>
          <a:xfrm>
            <a:off x="1025148" y="3434148"/>
            <a:ext cx="1698749" cy="739004"/>
            <a:chOff x="0" y="0"/>
            <a:chExt cx="1698748" cy="739003"/>
          </a:xfrm>
        </p:grpSpPr>
        <p:sp>
          <p:nvSpPr>
            <p:cNvPr id="185" name="Shape 185"/>
            <p:cNvSpPr/>
            <p:nvPr/>
          </p:nvSpPr>
          <p:spPr>
            <a:xfrm>
              <a:off x="0" y="0"/>
              <a:ext cx="1698749" cy="739004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6" name="Shape 186"/>
            <p:cNvSpPr/>
            <p:nvPr/>
          </p:nvSpPr>
          <p:spPr>
            <a:xfrm>
              <a:off x="36075" y="216902"/>
              <a:ext cx="1626598" cy="3051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r>
                <a:rPr b="1" sz="1200">
                  <a:solidFill>
                    <a:srgbClr val="FFFFFF"/>
                  </a:solidFill>
                </a:rPr>
                <a:t>Market participant</a:t>
              </a:r>
              <a:r>
                <a:rPr b="1" sz="1200">
                  <a:solidFill>
                    <a:srgbClr val="FFFFFF"/>
                  </a:solidFill>
                </a:rPr>
                <a:t> 2</a:t>
              </a:r>
            </a:p>
          </p:txBody>
        </p:sp>
      </p:grpSp>
      <p:grpSp>
        <p:nvGrpSpPr>
          <p:cNvPr id="190" name="Group 190"/>
          <p:cNvGrpSpPr/>
          <p:nvPr/>
        </p:nvGrpSpPr>
        <p:grpSpPr>
          <a:xfrm>
            <a:off x="7182103" y="3434148"/>
            <a:ext cx="1698749" cy="739004"/>
            <a:chOff x="0" y="0"/>
            <a:chExt cx="1698748" cy="739003"/>
          </a:xfrm>
        </p:grpSpPr>
        <p:sp>
          <p:nvSpPr>
            <p:cNvPr id="188" name="Shape 188"/>
            <p:cNvSpPr/>
            <p:nvPr/>
          </p:nvSpPr>
          <p:spPr>
            <a:xfrm>
              <a:off x="0" y="0"/>
              <a:ext cx="1698749" cy="739004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89" name="Shape 189"/>
            <p:cNvSpPr/>
            <p:nvPr/>
          </p:nvSpPr>
          <p:spPr>
            <a:xfrm>
              <a:off x="36075" y="216902"/>
              <a:ext cx="1626598" cy="3051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r>
                <a:rPr b="1" sz="1200">
                  <a:solidFill>
                    <a:srgbClr val="FFFFFF"/>
                  </a:solidFill>
                </a:rPr>
                <a:t>Market participant </a:t>
              </a:r>
              <a:r>
                <a:rPr b="1" sz="1200">
                  <a:solidFill>
                    <a:srgbClr val="FFFFFF"/>
                  </a:solidFill>
                </a:rPr>
                <a:t>3</a:t>
              </a:r>
            </a:p>
          </p:txBody>
        </p:sp>
      </p:grpSp>
      <p:grpSp>
        <p:nvGrpSpPr>
          <p:cNvPr id="193" name="Group 193"/>
          <p:cNvGrpSpPr/>
          <p:nvPr/>
        </p:nvGrpSpPr>
        <p:grpSpPr>
          <a:xfrm>
            <a:off x="4126908" y="1562170"/>
            <a:ext cx="1698749" cy="739004"/>
            <a:chOff x="0" y="0"/>
            <a:chExt cx="1698748" cy="739002"/>
          </a:xfrm>
        </p:grpSpPr>
        <p:sp>
          <p:nvSpPr>
            <p:cNvPr id="191" name="Shape 191"/>
            <p:cNvSpPr/>
            <p:nvPr/>
          </p:nvSpPr>
          <p:spPr>
            <a:xfrm>
              <a:off x="0" y="0"/>
              <a:ext cx="1698749" cy="739003"/>
            </a:xfrm>
            <a:prstGeom prst="roundRect">
              <a:avLst>
                <a:gd name="adj" fmla="val 16667"/>
              </a:avLst>
            </a:prstGeom>
            <a:solidFill>
              <a:srgbClr val="4FD1FF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noAutofit/>
            </a:bodyPr>
            <a:lstStyle/>
            <a:p>
              <a:pPr lvl="0" algn="ctr">
                <a:defRPr sz="1200">
                  <a:solidFill>
                    <a:srgbClr val="FFFFFF"/>
                  </a:solidFill>
                </a:defRPr>
              </a:pPr>
            </a:p>
          </p:txBody>
        </p:sp>
        <p:sp>
          <p:nvSpPr>
            <p:cNvPr id="192" name="Shape 192"/>
            <p:cNvSpPr/>
            <p:nvPr/>
          </p:nvSpPr>
          <p:spPr>
            <a:xfrm>
              <a:off x="36075" y="116128"/>
              <a:ext cx="1626598" cy="50674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ctr">
              <a:noAutofit/>
            </a:bodyPr>
            <a:lstStyle/>
            <a:p>
              <a:pPr lvl="0" algn="ctr"/>
              <a:r>
                <a:rPr b="1" sz="1200">
                  <a:solidFill>
                    <a:srgbClr val="FFFFFF"/>
                  </a:solidFill>
                </a:rPr>
                <a:t>Market participant</a:t>
              </a:r>
              <a:r>
                <a:rPr b="1" sz="1200">
                  <a:solidFill>
                    <a:srgbClr val="FFFFFF"/>
                  </a:solidFill>
                </a:rPr>
                <a:t> 1</a:t>
              </a:r>
            </a:p>
          </p:txBody>
        </p:sp>
      </p:grpSp>
      <p:grpSp>
        <p:nvGrpSpPr>
          <p:cNvPr id="197" name="Group 197"/>
          <p:cNvGrpSpPr/>
          <p:nvPr/>
        </p:nvGrpSpPr>
        <p:grpSpPr>
          <a:xfrm>
            <a:off x="5202797" y="344269"/>
            <a:ext cx="4057164" cy="701042"/>
            <a:chOff x="0" y="0"/>
            <a:chExt cx="4057162" cy="701040"/>
          </a:xfrm>
        </p:grpSpPr>
        <p:sp>
          <p:nvSpPr>
            <p:cNvPr id="194" name="Shape 194"/>
            <p:cNvSpPr/>
            <p:nvPr/>
          </p:nvSpPr>
          <p:spPr>
            <a:xfrm>
              <a:off x="0" y="0"/>
              <a:ext cx="4057163" cy="65141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866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95" name="Shape 195"/>
            <p:cNvSpPr/>
            <p:nvPr/>
          </p:nvSpPr>
          <p:spPr>
            <a:xfrm>
              <a:off x="3731455" y="325707"/>
              <a:ext cx="325708" cy="3257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196" name="Shape 196"/>
            <p:cNvSpPr/>
            <p:nvPr/>
          </p:nvSpPr>
          <p:spPr>
            <a:xfrm>
              <a:off x="0" y="0"/>
              <a:ext cx="4057163" cy="701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на слайде описывается текущая ситуация на целевом рынке – взаимоотношения основных участников рынка и ключевые проблемы и потребности</a:t>
              </a:r>
              <a:endParaRPr>
                <a:solidFill>
                  <a:srgbClr val="FFFFFF"/>
                </a:solidFill>
              </a:endParaRPr>
            </a:p>
          </p:txBody>
        </p:sp>
      </p:grpSp>
    </p:spTree>
  </p:cSld>
  <p:clrMapOvr>
    <a:masterClrMapping/>
  </p:clrMapOvr>
  <p:transition spd="med" advClick="1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Shape 202"/>
          <p:cNvSpPr/>
          <p:nvPr/>
        </p:nvSpPr>
        <p:spPr>
          <a:xfrm>
            <a:off x="661011" y="3757619"/>
            <a:ext cx="545956" cy="225072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0"/>
                </a:moveTo>
                <a:lnTo>
                  <a:pt x="0" y="21600"/>
                </a:lnTo>
                <a:lnTo>
                  <a:pt x="21600" y="21600"/>
                </a:lnTo>
              </a:path>
            </a:pathLst>
          </a:cu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03" name="Shape 203"/>
          <p:cNvSpPr/>
          <p:nvPr/>
        </p:nvSpPr>
        <p:spPr>
          <a:xfrm>
            <a:off x="272489" y="3054126"/>
            <a:ext cx="2894051" cy="717271"/>
          </a:xfrm>
          <a:prstGeom prst="rect">
            <a:avLst/>
          </a:prstGeom>
          <a:solidFill>
            <a:srgbClr val="00B0F0"/>
          </a:solidFill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04" name="Shape 204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What the project brings to the market?</a:t>
            </a:r>
          </a:p>
        </p:txBody>
      </p:sp>
      <p:sp>
        <p:nvSpPr>
          <p:cNvPr id="205" name="Shape 205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206" name="Shape 206"/>
          <p:cNvSpPr/>
          <p:nvPr/>
        </p:nvSpPr>
        <p:spPr>
          <a:xfrm>
            <a:off x="370046" y="2152149"/>
            <a:ext cx="2450044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Mission &amp; Vision</a:t>
            </a:r>
          </a:p>
        </p:txBody>
      </p:sp>
      <p:sp>
        <p:nvSpPr>
          <p:cNvPr id="207" name="Shape 207"/>
          <p:cNvSpPr/>
          <p:nvPr/>
        </p:nvSpPr>
        <p:spPr>
          <a:xfrm>
            <a:off x="367430" y="1409978"/>
            <a:ext cx="1410551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/>
            </a:lvl1pPr>
          </a:lstStyle>
          <a:p>
            <a:pPr lvl="0">
              <a:defRPr b="0"/>
            </a:pPr>
            <a:r>
              <a:rPr b="1"/>
              <a:t>Project</a:t>
            </a:r>
          </a:p>
        </p:txBody>
      </p:sp>
      <p:sp>
        <p:nvSpPr>
          <p:cNvPr id="208" name="Shape 208"/>
          <p:cNvSpPr/>
          <p:nvPr/>
        </p:nvSpPr>
        <p:spPr>
          <a:xfrm>
            <a:off x="2953146" y="147982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Brief statement describing the essence of the project</a:t>
            </a:r>
          </a:p>
        </p:txBody>
      </p:sp>
      <p:sp>
        <p:nvSpPr>
          <p:cNvPr id="209" name="Shape 209"/>
          <p:cNvSpPr/>
          <p:nvPr/>
        </p:nvSpPr>
        <p:spPr>
          <a:xfrm>
            <a:off x="1370312" y="5008002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210" name="Shape 210"/>
          <p:cNvSpPr/>
          <p:nvPr/>
        </p:nvSpPr>
        <p:spPr>
          <a:xfrm>
            <a:off x="363426" y="3265096"/>
            <a:ext cx="3008142" cy="2794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b="1">
                <a:solidFill>
                  <a:srgbClr val="FFFFFF"/>
                </a:solidFill>
              </a:defRPr>
            </a:lvl1pPr>
          </a:lstStyle>
          <a:p>
            <a:pPr lvl="0">
              <a:defRPr b="0">
                <a:solidFill>
                  <a:srgbClr val="000000"/>
                </a:solidFill>
              </a:defRPr>
            </a:pPr>
            <a:r>
              <a:rPr b="1">
                <a:solidFill>
                  <a:srgbClr val="FFFFFF"/>
                </a:solidFill>
              </a:rPr>
              <a:t>Problem soloving</a:t>
            </a:r>
          </a:p>
        </p:txBody>
      </p:sp>
      <p:sp>
        <p:nvSpPr>
          <p:cNvPr id="211" name="Shape 211"/>
          <p:cNvSpPr/>
          <p:nvPr/>
        </p:nvSpPr>
        <p:spPr>
          <a:xfrm>
            <a:off x="1369554" y="5895603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 Problem</a:t>
            </a:r>
            <a:r>
              <a:rPr sz="1200">
                <a:solidFill>
                  <a:srgbClr val="262626"/>
                </a:solidFill>
              </a:rPr>
              <a:t> </a:t>
            </a:r>
            <a:r>
              <a:rPr sz="1200">
                <a:solidFill>
                  <a:srgbClr val="262626"/>
                </a:solidFill>
              </a:rPr>
              <a:t>N &gt;</a:t>
            </a:r>
          </a:p>
        </p:txBody>
      </p:sp>
      <p:sp>
        <p:nvSpPr>
          <p:cNvPr id="212" name="Shape 212"/>
          <p:cNvSpPr/>
          <p:nvPr/>
        </p:nvSpPr>
        <p:spPr>
          <a:xfrm>
            <a:off x="1369554" y="4247167"/>
            <a:ext cx="2783549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/>
          <a:p>
            <a:pPr lvl="0">
              <a:lnSpc>
                <a:spcPct val="90000"/>
              </a:lnSpc>
            </a:pPr>
            <a:r>
              <a:rPr sz="1200">
                <a:solidFill>
                  <a:srgbClr val="262626"/>
                </a:solidFill>
              </a:rPr>
              <a:t>&lt;Problem</a:t>
            </a:r>
            <a:r>
              <a:rPr sz="1200">
                <a:solidFill>
                  <a:srgbClr val="262626"/>
                </a:solidFill>
              </a:rPr>
              <a:t> 1</a:t>
            </a:r>
            <a:r>
              <a:rPr sz="1200">
                <a:solidFill>
                  <a:srgbClr val="262626"/>
                </a:solidFill>
              </a:rPr>
              <a:t> &gt;</a:t>
            </a:r>
          </a:p>
        </p:txBody>
      </p:sp>
      <p:sp>
        <p:nvSpPr>
          <p:cNvPr id="213" name="Shape 213"/>
          <p:cNvSpPr/>
          <p:nvPr/>
        </p:nvSpPr>
        <p:spPr>
          <a:xfrm>
            <a:off x="4792035" y="4249109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Solution …</a:t>
            </a:r>
          </a:p>
        </p:txBody>
      </p:sp>
      <p:sp>
        <p:nvSpPr>
          <p:cNvPr id="214" name="Shape 214"/>
          <p:cNvSpPr/>
          <p:nvPr/>
        </p:nvSpPr>
        <p:spPr>
          <a:xfrm>
            <a:off x="4792035" y="5052335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215" name="Shape 215"/>
          <p:cNvSpPr/>
          <p:nvPr/>
        </p:nvSpPr>
        <p:spPr>
          <a:xfrm>
            <a:off x="4792035" y="5857556"/>
            <a:ext cx="4719717" cy="249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6000" tIns="36000" rIns="36000" bIns="3600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Solution …</a:t>
            </a:r>
          </a:p>
        </p:txBody>
      </p:sp>
      <p:sp>
        <p:nvSpPr>
          <p:cNvPr id="216" name="Shape 216"/>
          <p:cNvSpPr/>
          <p:nvPr/>
        </p:nvSpPr>
        <p:spPr>
          <a:xfrm>
            <a:off x="2729578" y="128953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17" name="Shape 217"/>
          <p:cNvSpPr/>
          <p:nvPr/>
        </p:nvSpPr>
        <p:spPr>
          <a:xfrm>
            <a:off x="2953146" y="2221998"/>
            <a:ext cx="7640254" cy="177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spAutoFit/>
          </a:bodyPr>
          <a:lstStyle>
            <a:lvl1pPr>
              <a:lnSpc>
                <a:spcPct val="90000"/>
              </a:lnSpc>
              <a:defRPr sz="1200">
                <a:solidFill>
                  <a:srgbClr val="262626"/>
                </a:solidFill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>
                <a:solidFill>
                  <a:srgbClr val="262626"/>
                </a:solidFill>
              </a:rPr>
              <a:t>…</a:t>
            </a:r>
          </a:p>
        </p:txBody>
      </p:sp>
      <p:sp>
        <p:nvSpPr>
          <p:cNvPr id="218" name="Shape 218"/>
          <p:cNvSpPr/>
          <p:nvPr/>
        </p:nvSpPr>
        <p:spPr>
          <a:xfrm>
            <a:off x="2729578" y="2031706"/>
            <a:ext cx="6653076" cy="520286"/>
          </a:xfrm>
          <a:prstGeom prst="rect">
            <a:avLst/>
          </a:prstGeom>
          <a:ln w="6350">
            <a:solidFill/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19" name="Shape 219"/>
          <p:cNvSpPr/>
          <p:nvPr/>
        </p:nvSpPr>
        <p:spPr>
          <a:xfrm>
            <a:off x="1227100" y="4090529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20" name="Shape 220"/>
          <p:cNvSpPr/>
          <p:nvPr/>
        </p:nvSpPr>
        <p:spPr>
          <a:xfrm>
            <a:off x="1227100" y="4893492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21" name="Shape 221"/>
          <p:cNvSpPr/>
          <p:nvPr/>
        </p:nvSpPr>
        <p:spPr>
          <a:xfrm>
            <a:off x="1227100" y="5696455"/>
            <a:ext cx="2894051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22" name="Shape 222"/>
          <p:cNvSpPr/>
          <p:nvPr/>
        </p:nvSpPr>
        <p:spPr>
          <a:xfrm>
            <a:off x="653090" y="5176246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23" name="Shape 223"/>
          <p:cNvSpPr/>
          <p:nvPr/>
        </p:nvSpPr>
        <p:spPr>
          <a:xfrm>
            <a:off x="653090" y="4370202"/>
            <a:ext cx="514253" cy="1"/>
          </a:xfrm>
          <a:prstGeom prst="line">
            <a:avLst/>
          </a:prstGeom>
          <a:ln w="25400">
            <a:solidFill>
              <a:srgbClr val="00B0F0"/>
            </a:solidFill>
            <a:tailEnd type="oval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24" name="Shape 224"/>
          <p:cNvSpPr/>
          <p:nvPr/>
        </p:nvSpPr>
        <p:spPr>
          <a:xfrm>
            <a:off x="4609091" y="4090529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25" name="Shape 225"/>
          <p:cNvSpPr/>
          <p:nvPr/>
        </p:nvSpPr>
        <p:spPr>
          <a:xfrm>
            <a:off x="4609091" y="4893492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26" name="Shape 226"/>
          <p:cNvSpPr/>
          <p:nvPr/>
        </p:nvSpPr>
        <p:spPr>
          <a:xfrm>
            <a:off x="4609091" y="5697341"/>
            <a:ext cx="4743339" cy="567487"/>
          </a:xfrm>
          <a:prstGeom prst="rect">
            <a:avLst/>
          </a:prstGeom>
          <a:ln w="25400">
            <a:solidFill>
              <a:srgbClr val="00B0F0"/>
            </a:solidFill>
            <a:custDash>
              <a:ds d="200000" sp="200000"/>
            </a:custDash>
            <a:miter lim="400000"/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27" name="Shape 227"/>
          <p:cNvSpPr/>
          <p:nvPr/>
        </p:nvSpPr>
        <p:spPr>
          <a:xfrm>
            <a:off x="4171331" y="4370202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28" name="Shape 228"/>
          <p:cNvSpPr/>
          <p:nvPr/>
        </p:nvSpPr>
        <p:spPr>
          <a:xfrm>
            <a:off x="4171331" y="5177235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sp>
        <p:nvSpPr>
          <p:cNvPr id="229" name="Shape 229"/>
          <p:cNvSpPr/>
          <p:nvPr/>
        </p:nvSpPr>
        <p:spPr>
          <a:xfrm>
            <a:off x="4171331" y="5982456"/>
            <a:ext cx="412090" cy="1"/>
          </a:xfrm>
          <a:prstGeom prst="line">
            <a:avLst/>
          </a:prstGeom>
          <a:ln w="25400">
            <a:solidFill>
              <a:srgbClr val="00B0F0"/>
            </a:solidFill>
            <a:headEnd type="triangle" len="sm"/>
            <a:tailEnd type="arrow"/>
          </a:ln>
        </p:spPr>
        <p:txBody>
          <a:bodyPr lIns="0" tIns="0" rIns="0" bIns="0"/>
          <a:lstStyle/>
          <a:p>
            <a:pPr lvl="0" defTabSz="457200">
              <a:defRPr sz="1200"/>
            </a:pPr>
          </a:p>
        </p:txBody>
      </p:sp>
      <p:grpSp>
        <p:nvGrpSpPr>
          <p:cNvPr id="233" name="Group 233"/>
          <p:cNvGrpSpPr/>
          <p:nvPr/>
        </p:nvGrpSpPr>
        <p:grpSpPr>
          <a:xfrm>
            <a:off x="5994272" y="388940"/>
            <a:ext cx="3268134" cy="596369"/>
            <a:chOff x="0" y="0"/>
            <a:chExt cx="3268133" cy="596368"/>
          </a:xfrm>
        </p:grpSpPr>
        <p:sp>
          <p:nvSpPr>
            <p:cNvPr id="230" name="Shape 230"/>
            <p:cNvSpPr/>
            <p:nvPr/>
          </p:nvSpPr>
          <p:spPr>
            <a:xfrm>
              <a:off x="-1" y="0"/>
              <a:ext cx="3268135" cy="5963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629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31" name="Shape 231"/>
            <p:cNvSpPr/>
            <p:nvPr/>
          </p:nvSpPr>
          <p:spPr>
            <a:xfrm>
              <a:off x="2969948" y="298184"/>
              <a:ext cx="298185" cy="29818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32" name="Shape 232"/>
            <p:cNvSpPr/>
            <p:nvPr/>
          </p:nvSpPr>
          <p:spPr>
            <a:xfrm>
              <a:off x="-1" y="0"/>
              <a:ext cx="3268135" cy="243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Project position on the</a:t>
              </a:r>
              <a:r>
                <a:rPr b="1" sz="1000">
                  <a:solidFill>
                    <a:srgbClr val="E46C0A"/>
                  </a:solidFill>
                </a:rPr>
                <a:t> </a:t>
              </a:r>
              <a:r>
                <a:rPr sz="1000">
                  <a:solidFill>
                    <a:srgbClr val="E46C0A"/>
                  </a:solidFill>
                </a:rPr>
                <a:t>existing or new market</a:t>
              </a:r>
            </a:p>
          </p:txBody>
        </p:sp>
      </p:grpSp>
    </p:spTree>
  </p:cSld>
  <p:clrMapOvr>
    <a:masterClrMapping/>
  </p:clrMapOvr>
  <p:transition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bg>
      <p:bgPr>
        <a:noFill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/>
          <p:nvPr/>
        </p:nvSpPr>
        <p:spPr>
          <a:xfrm>
            <a:off x="922734" y="1370277"/>
            <a:ext cx="8060532" cy="4502140"/>
          </a:xfrm>
          <a:prstGeom prst="rect">
            <a:avLst/>
          </a:prstGeom>
          <a:solidFill>
            <a:srgbClr val="FFFFFF"/>
          </a:solidFill>
          <a:ln w="25400">
            <a:solidFill>
              <a:srgbClr val="00B0F0"/>
            </a:solidFill>
          </a:ln>
        </p:spPr>
        <p:txBody>
          <a:bodyPr lIns="0" tIns="0" rIns="0" bIns="0" anchor="ctr"/>
          <a:lstStyle/>
          <a:p>
            <a:pPr lvl="0"/>
          </a:p>
        </p:txBody>
      </p:sp>
      <p:sp>
        <p:nvSpPr>
          <p:cNvPr id="236" name="Shape 236"/>
          <p:cNvSpPr/>
          <p:nvPr>
            <p:ph type="body" idx="4294967295"/>
          </p:nvPr>
        </p:nvSpPr>
        <p:spPr>
          <a:xfrm>
            <a:off x="241300" y="536576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Business concept: project overview / description of know-how</a:t>
            </a:r>
          </a:p>
        </p:txBody>
      </p:sp>
      <p:sp>
        <p:nvSpPr>
          <p:cNvPr id="237" name="Shape 237"/>
          <p:cNvSpPr/>
          <p:nvPr/>
        </p:nvSpPr>
        <p:spPr>
          <a:xfrm>
            <a:off x="-11915555" y="4293122"/>
            <a:ext cx="5575086" cy="2159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b">
            <a:spAutoFit/>
          </a:bodyPr>
          <a:lstStyle>
            <a:lvl1pPr defTabSz="977401">
              <a:defRPr b="1" spc="-56" sz="1400"/>
            </a:lvl1pPr>
          </a:lstStyle>
          <a:p>
            <a:pPr lvl="0">
              <a:defRPr b="0" spc="0" sz="1800"/>
            </a:pPr>
            <a:r>
              <a:rPr b="1" spc="-56" sz="1400"/>
              <a:t>Примеры КПЭ</a:t>
            </a:r>
          </a:p>
        </p:txBody>
      </p:sp>
      <p:sp>
        <p:nvSpPr>
          <p:cNvPr id="238" name="Shape 238"/>
          <p:cNvSpPr/>
          <p:nvPr/>
        </p:nvSpPr>
        <p:spPr>
          <a:xfrm>
            <a:off x="4150568" y="3230879"/>
            <a:ext cx="1628265" cy="396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b="1" sz="2000">
                <a:solidFill>
                  <a:srgbClr val="D9D9D9"/>
                </a:solidFill>
              </a:defRPr>
            </a:lvl1pPr>
          </a:lstStyle>
          <a:p>
            <a:pPr lvl="0">
              <a:defRPr b="0" sz="1800">
                <a:solidFill>
                  <a:srgbClr val="000000"/>
                </a:solidFill>
              </a:defRPr>
            </a:pPr>
            <a:r>
              <a:rPr b="1" sz="2000">
                <a:solidFill>
                  <a:srgbClr val="D9D9D9"/>
                </a:solidFill>
              </a:rPr>
              <a:t>Infographics</a:t>
            </a:r>
          </a:p>
        </p:txBody>
      </p:sp>
      <p:grpSp>
        <p:nvGrpSpPr>
          <p:cNvPr id="242" name="Group 242"/>
          <p:cNvGrpSpPr/>
          <p:nvPr/>
        </p:nvGrpSpPr>
        <p:grpSpPr>
          <a:xfrm>
            <a:off x="5909733" y="1181275"/>
            <a:ext cx="3268134" cy="774525"/>
            <a:chOff x="0" y="0"/>
            <a:chExt cx="3268133" cy="774524"/>
          </a:xfrm>
        </p:grpSpPr>
        <p:sp>
          <p:nvSpPr>
            <p:cNvPr id="239" name="Shape 239"/>
            <p:cNvSpPr/>
            <p:nvPr/>
          </p:nvSpPr>
          <p:spPr>
            <a:xfrm>
              <a:off x="-1" y="0"/>
              <a:ext cx="3268135" cy="77452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0800"/>
                  </a:lnTo>
                  <a:lnTo>
                    <a:pt x="19040" y="21600"/>
                  </a:lnTo>
                  <a:lnTo>
                    <a:pt x="0" y="21600"/>
                  </a:lnTo>
                  <a:close/>
                </a:path>
              </a:pathLst>
            </a:custGeom>
            <a:solidFill>
              <a:srgbClr val="FDEADA"/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40" name="Shape 240"/>
            <p:cNvSpPr/>
            <p:nvPr/>
          </p:nvSpPr>
          <p:spPr>
            <a:xfrm>
              <a:off x="2880871" y="387261"/>
              <a:ext cx="387263" cy="3872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0" y="21600"/>
                  </a:moveTo>
                  <a:lnTo>
                    <a:pt x="4320" y="432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t">
              <a:noAutofit/>
            </a:bodyPr>
            <a:lstStyle/>
            <a:p>
              <a:pPr lvl="0">
                <a:defRPr sz="1000">
                  <a:solidFill>
                    <a:srgbClr val="E46C0A"/>
                  </a:solidFill>
                </a:defRPr>
              </a:pPr>
            </a:p>
          </p:txBody>
        </p:sp>
        <p:sp>
          <p:nvSpPr>
            <p:cNvPr id="241" name="Shape 241"/>
            <p:cNvSpPr/>
            <p:nvPr/>
          </p:nvSpPr>
          <p:spPr>
            <a:xfrm>
              <a:off x="-1" y="-1"/>
              <a:ext cx="3268135" cy="701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0" tIns="0" rIns="0" bIns="0" numCol="1" anchor="t">
              <a:spAutoFit/>
            </a:bodyPr>
            <a:lstStyle/>
            <a:p>
              <a:pPr lvl="0"/>
              <a:r>
                <a:rPr b="1" sz="1000">
                  <a:solidFill>
                    <a:srgbClr val="E46C0A"/>
                  </a:solidFill>
                </a:rPr>
                <a:t>Hint</a:t>
              </a:r>
              <a:r>
                <a:rPr b="1" sz="1000">
                  <a:solidFill>
                    <a:srgbClr val="E46C0A"/>
                  </a:solidFill>
                </a:rPr>
                <a:t>: </a:t>
              </a:r>
              <a:r>
                <a:rPr sz="1000">
                  <a:solidFill>
                    <a:srgbClr val="E46C0A"/>
                  </a:solidFill>
                </a:rPr>
                <a:t>Business concept of the project in the form of charts, diagrams, infographics, and also a chain of key business processes</a:t>
              </a:r>
              <a:endParaRPr sz="1000">
                <a:solidFill>
                  <a:srgbClr val="E46C0A"/>
                </a:solidFill>
              </a:endParaRPr>
            </a:p>
          </p:txBody>
        </p:sp>
      </p:grpSp>
    </p:spTree>
  </p:cSld>
  <p:clrMapOvr>
    <a:masterClrMapping/>
  </p:clrMapOvr>
  <p:transition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Shape 244"/>
          <p:cNvSpPr/>
          <p:nvPr>
            <p:ph type="sldNum" sz="quarter" idx="2"/>
          </p:nvPr>
        </p:nvSpPr>
        <p:spPr>
          <a:xfrm>
            <a:off x="9489503" y="6560400"/>
            <a:ext cx="397193" cy="15240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>
            <a:normAutofit fontScale="100000" lnSpcReduction="0"/>
          </a:bodyPr>
          <a:lstStyle/>
          <a:p>
            <a:pPr lvl="0">
              <a:defRPr b="0" sz="1800"/>
            </a:pPr>
            <a:fld id="{86CB4B4D-7CA3-9044-876B-883B54F8677D}" type="slidenum">
              <a:rPr b="1" sz="1000"/>
            </a:fld>
          </a:p>
        </p:txBody>
      </p:sp>
      <p:sp>
        <p:nvSpPr>
          <p:cNvPr id="245" name="Shape 245"/>
          <p:cNvSpPr/>
          <p:nvPr>
            <p:ph type="body" idx="4294967295"/>
          </p:nvPr>
        </p:nvSpPr>
        <p:spPr>
          <a:xfrm>
            <a:off x="231715" y="558444"/>
            <a:ext cx="9446801" cy="52133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>
            <a:normAutofit fontScale="100000" lnSpcReduction="0"/>
          </a:bodyPr>
          <a:lstStyle>
            <a:lvl1pPr>
              <a:lnSpc>
                <a:spcPct val="80000"/>
              </a:lnSpc>
            </a:lvl1pPr>
          </a:lstStyle>
          <a:p>
            <a:pPr lvl="0">
              <a:defRPr b="0" sz="1800"/>
            </a:pPr>
            <a:r>
              <a:rPr b="1" sz="2000"/>
              <a:t>Business model canvas</a:t>
            </a:r>
          </a:p>
        </p:txBody>
      </p:sp>
      <p:sp>
        <p:nvSpPr>
          <p:cNvPr id="246" name="Shape 246"/>
          <p:cNvSpPr/>
          <p:nvPr/>
        </p:nvSpPr>
        <p:spPr>
          <a:xfrm>
            <a:off x="350364" y="1201162"/>
            <a:ext cx="1701521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47" name="Shape 247"/>
          <p:cNvSpPr/>
          <p:nvPr/>
        </p:nvSpPr>
        <p:spPr>
          <a:xfrm>
            <a:off x="672685" y="1298528"/>
            <a:ext cx="962728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pc="-48" sz="12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48" sz="1200">
                <a:solidFill>
                  <a:srgbClr val="005878"/>
                </a:solidFill>
              </a:rPr>
              <a:t>Key partners</a:t>
            </a:r>
          </a:p>
        </p:txBody>
      </p:sp>
      <p:sp>
        <p:nvSpPr>
          <p:cNvPr id="248" name="Shape 248"/>
          <p:cNvSpPr/>
          <p:nvPr/>
        </p:nvSpPr>
        <p:spPr>
          <a:xfrm>
            <a:off x="2733504" y="1298528"/>
            <a:ext cx="720796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pc="-48" sz="12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48" sz="1200">
                <a:solidFill>
                  <a:srgbClr val="005878"/>
                </a:solidFill>
              </a:rPr>
              <a:t>Activities</a:t>
            </a:r>
          </a:p>
        </p:txBody>
      </p:sp>
      <p:sp>
        <p:nvSpPr>
          <p:cNvPr id="249" name="Shape 249"/>
          <p:cNvSpPr/>
          <p:nvPr/>
        </p:nvSpPr>
        <p:spPr>
          <a:xfrm>
            <a:off x="4143735" y="1302457"/>
            <a:ext cx="1693700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0000"/>
              </a:lnSpc>
              <a:defRPr b="1" spc="-48" sz="12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48" sz="1200">
                <a:solidFill>
                  <a:srgbClr val="005878"/>
                </a:solidFill>
              </a:rPr>
              <a:t>Value proposition</a:t>
            </a:r>
          </a:p>
        </p:txBody>
      </p:sp>
      <p:sp>
        <p:nvSpPr>
          <p:cNvPr id="250" name="Shape 250"/>
          <p:cNvSpPr/>
          <p:nvPr/>
        </p:nvSpPr>
        <p:spPr>
          <a:xfrm>
            <a:off x="6068238" y="1302457"/>
            <a:ext cx="1647825" cy="4114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0000"/>
              </a:lnSpc>
              <a:defRPr b="1" spc="-48" sz="12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48" sz="1200">
                <a:solidFill>
                  <a:srgbClr val="005878"/>
                </a:solidFill>
              </a:rPr>
              <a:t>Customer relationships</a:t>
            </a:r>
          </a:p>
        </p:txBody>
      </p:sp>
      <p:sp>
        <p:nvSpPr>
          <p:cNvPr id="251" name="Shape 251"/>
          <p:cNvSpPr/>
          <p:nvPr/>
        </p:nvSpPr>
        <p:spPr>
          <a:xfrm>
            <a:off x="7870924" y="1302457"/>
            <a:ext cx="1685882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ctr">
              <a:lnSpc>
                <a:spcPct val="80000"/>
              </a:lnSpc>
              <a:defRPr b="1" spc="-48" sz="12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48" sz="1200">
                <a:solidFill>
                  <a:srgbClr val="005878"/>
                </a:solidFill>
              </a:rPr>
              <a:t>Customer segments</a:t>
            </a:r>
          </a:p>
        </p:txBody>
      </p:sp>
      <p:sp>
        <p:nvSpPr>
          <p:cNvPr id="252" name="Shape 252"/>
          <p:cNvSpPr/>
          <p:nvPr/>
        </p:nvSpPr>
        <p:spPr>
          <a:xfrm>
            <a:off x="6407317" y="3125834"/>
            <a:ext cx="886007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pc="-48" sz="12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48" sz="1200">
                <a:solidFill>
                  <a:srgbClr val="005878"/>
                </a:solidFill>
              </a:rPr>
              <a:t>Distribution</a:t>
            </a:r>
          </a:p>
        </p:txBody>
      </p:sp>
      <p:sp>
        <p:nvSpPr>
          <p:cNvPr id="253" name="Shape 253"/>
          <p:cNvSpPr/>
          <p:nvPr/>
        </p:nvSpPr>
        <p:spPr>
          <a:xfrm>
            <a:off x="2672470" y="3126076"/>
            <a:ext cx="828615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ctr">
              <a:defRPr b="1" spc="-48" sz="12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48" sz="1200">
                <a:solidFill>
                  <a:srgbClr val="005878"/>
                </a:solidFill>
              </a:rPr>
              <a:t>Resources</a:t>
            </a:r>
          </a:p>
        </p:txBody>
      </p:sp>
      <p:sp>
        <p:nvSpPr>
          <p:cNvPr id="254" name="Shape 254"/>
          <p:cNvSpPr/>
          <p:nvPr/>
        </p:nvSpPr>
        <p:spPr>
          <a:xfrm>
            <a:off x="2096620" y="5118364"/>
            <a:ext cx="1060371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48" sz="12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48" sz="1200">
                <a:solidFill>
                  <a:srgbClr val="005878"/>
                </a:solidFill>
              </a:rPr>
              <a:t>Cost structure</a:t>
            </a:r>
          </a:p>
        </p:txBody>
      </p:sp>
      <p:sp>
        <p:nvSpPr>
          <p:cNvPr id="255" name="Shape 255"/>
          <p:cNvSpPr/>
          <p:nvPr/>
        </p:nvSpPr>
        <p:spPr>
          <a:xfrm>
            <a:off x="6781834" y="5123152"/>
            <a:ext cx="1274913" cy="2692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>
              <a:defRPr b="1" spc="-48" sz="1200">
                <a:solidFill>
                  <a:srgbClr val="005878"/>
                </a:solidFill>
              </a:defRPr>
            </a:lvl1pPr>
          </a:lstStyle>
          <a:p>
            <a:pPr lvl="0">
              <a:defRPr b="0" spc="0" sz="1800">
                <a:solidFill>
                  <a:srgbClr val="000000"/>
                </a:solidFill>
              </a:defRPr>
            </a:pPr>
            <a:r>
              <a:rPr b="1" spc="-48" sz="1200">
                <a:solidFill>
                  <a:srgbClr val="005878"/>
                </a:solidFill>
              </a:rPr>
              <a:t>Revenue streams</a:t>
            </a:r>
          </a:p>
        </p:txBody>
      </p:sp>
      <p:sp>
        <p:nvSpPr>
          <p:cNvPr id="256" name="Shape 256"/>
          <p:cNvSpPr/>
          <p:nvPr/>
        </p:nvSpPr>
        <p:spPr>
          <a:xfrm>
            <a:off x="375377" y="1827788"/>
            <a:ext cx="1668691" cy="1018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Key partners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Key suppliers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Resources obtained from partners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4BA2F3"/>
              </a:buClr>
              <a:buSzPct val="100000"/>
              <a:buFont typeface="Wingdings"/>
              <a:buChar char="•"/>
            </a:pPr>
            <a:r>
              <a:rPr sz="900"/>
              <a:t>Activities of partners</a:t>
            </a:r>
          </a:p>
        </p:txBody>
      </p:sp>
      <p:sp>
        <p:nvSpPr>
          <p:cNvPr id="257" name="Shape 257"/>
          <p:cNvSpPr/>
          <p:nvPr/>
        </p:nvSpPr>
        <p:spPr>
          <a:xfrm>
            <a:off x="2249776" y="1803511"/>
            <a:ext cx="1671832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key activities do Value proposition require</a:t>
            </a:r>
            <a:r>
              <a:rPr sz="900"/>
              <a:t>?</a:t>
            </a:r>
          </a:p>
        </p:txBody>
      </p:sp>
      <p:sp>
        <p:nvSpPr>
          <p:cNvPr id="258" name="Shape 258"/>
          <p:cNvSpPr/>
          <p:nvPr/>
        </p:nvSpPr>
        <p:spPr>
          <a:xfrm>
            <a:off x="4143733" y="1816488"/>
            <a:ext cx="1767556" cy="1221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value do the project deliver to the customer</a:t>
            </a:r>
            <a:r>
              <a:rPr sz="900"/>
              <a:t>?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customer needs and problems do the project solve</a:t>
            </a:r>
            <a:r>
              <a:rPr sz="900"/>
              <a:t>?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is the set of products / services?</a:t>
            </a:r>
          </a:p>
        </p:txBody>
      </p:sp>
      <p:sp>
        <p:nvSpPr>
          <p:cNvPr id="259" name="Shape 259"/>
          <p:cNvSpPr/>
          <p:nvPr/>
        </p:nvSpPr>
        <p:spPr>
          <a:xfrm>
            <a:off x="6008372" y="1814744"/>
            <a:ext cx="1696043" cy="8661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types of communications are planned to be built for each segment of consumers</a:t>
            </a:r>
            <a:r>
              <a:rPr sz="900"/>
              <a:t>? 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is the service level</a:t>
            </a:r>
            <a:r>
              <a:rPr sz="900"/>
              <a:t>?</a:t>
            </a:r>
          </a:p>
        </p:txBody>
      </p:sp>
      <p:sp>
        <p:nvSpPr>
          <p:cNvPr id="260" name="Shape 260"/>
          <p:cNvSpPr/>
          <p:nvPr/>
        </p:nvSpPr>
        <p:spPr>
          <a:xfrm>
            <a:off x="7896269" y="1827788"/>
            <a:ext cx="1693700" cy="5867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Target customer segments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Most attractive customer segments</a:t>
            </a:r>
          </a:p>
        </p:txBody>
      </p:sp>
      <p:sp>
        <p:nvSpPr>
          <p:cNvPr id="261" name="Shape 261"/>
          <p:cNvSpPr/>
          <p:nvPr/>
        </p:nvSpPr>
        <p:spPr>
          <a:xfrm>
            <a:off x="5998850" y="3527878"/>
            <a:ext cx="1715088" cy="8026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Sales channels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Sales channels acquisition costs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Sales channels prioritization</a:t>
            </a:r>
          </a:p>
        </p:txBody>
      </p:sp>
      <p:sp>
        <p:nvSpPr>
          <p:cNvPr id="262" name="Shape 262"/>
          <p:cNvSpPr/>
          <p:nvPr/>
        </p:nvSpPr>
        <p:spPr>
          <a:xfrm>
            <a:off x="2283278" y="3528248"/>
            <a:ext cx="1767556" cy="370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resources do value proposition require</a:t>
            </a:r>
            <a:r>
              <a:rPr sz="900"/>
              <a:t>?</a:t>
            </a:r>
          </a:p>
        </p:txBody>
      </p:sp>
      <p:sp>
        <p:nvSpPr>
          <p:cNvPr id="263" name="Shape 263"/>
          <p:cNvSpPr/>
          <p:nvPr/>
        </p:nvSpPr>
        <p:spPr>
          <a:xfrm>
            <a:off x="892114" y="5472687"/>
            <a:ext cx="3072961" cy="4470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Fixed costs, variable cost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Which resources are the most expensive</a:t>
            </a:r>
            <a:r>
              <a:rPr sz="900"/>
              <a:t>?</a:t>
            </a:r>
          </a:p>
        </p:txBody>
      </p:sp>
      <p:sp>
        <p:nvSpPr>
          <p:cNvPr id="264" name="Shape 264"/>
          <p:cNvSpPr/>
          <p:nvPr/>
        </p:nvSpPr>
        <p:spPr>
          <a:xfrm>
            <a:off x="5349518" y="5420940"/>
            <a:ext cx="4134851" cy="6629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For what value are customers really willing to pay?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What payment methods are considered</a:t>
            </a:r>
            <a:r>
              <a:rPr sz="900"/>
              <a:t>?</a:t>
            </a:r>
            <a:endParaRPr sz="900"/>
          </a:p>
          <a:p>
            <a:pPr lvl="0" marL="171450" indent="-171450">
              <a:spcBef>
                <a:spcPts val="600"/>
              </a:spcBef>
              <a:buClr>
                <a:srgbClr val="00B0F0"/>
              </a:buClr>
              <a:buSzPct val="100000"/>
              <a:buFont typeface="Wingdings"/>
              <a:buChar char="•"/>
            </a:pPr>
            <a:r>
              <a:rPr sz="900"/>
              <a:t>Which of the payment methods are the most attractive</a:t>
            </a:r>
            <a:r>
              <a:rPr sz="900"/>
              <a:t>?</a:t>
            </a:r>
          </a:p>
        </p:txBody>
      </p:sp>
      <p:sp>
        <p:nvSpPr>
          <p:cNvPr id="265" name="Shape 265"/>
          <p:cNvSpPr/>
          <p:nvPr/>
        </p:nvSpPr>
        <p:spPr>
          <a:xfrm>
            <a:off x="2239080" y="1199979"/>
            <a:ext cx="1701522" cy="1738332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66" name="Shape 266"/>
          <p:cNvSpPr/>
          <p:nvPr/>
        </p:nvSpPr>
        <p:spPr>
          <a:xfrm>
            <a:off x="2234931" y="3058974"/>
            <a:ext cx="1701522" cy="1785058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67" name="Shape 267"/>
          <p:cNvSpPr/>
          <p:nvPr/>
        </p:nvSpPr>
        <p:spPr>
          <a:xfrm>
            <a:off x="4135918" y="1201162"/>
            <a:ext cx="1701522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68" name="Shape 268"/>
          <p:cNvSpPr/>
          <p:nvPr/>
        </p:nvSpPr>
        <p:spPr>
          <a:xfrm>
            <a:off x="6005633" y="1199979"/>
            <a:ext cx="1701521" cy="1738332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69" name="Shape 269"/>
          <p:cNvSpPr/>
          <p:nvPr/>
        </p:nvSpPr>
        <p:spPr>
          <a:xfrm>
            <a:off x="6002637" y="3058974"/>
            <a:ext cx="1701522" cy="1785058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70" name="Shape 270"/>
          <p:cNvSpPr/>
          <p:nvPr/>
        </p:nvSpPr>
        <p:spPr>
          <a:xfrm>
            <a:off x="7881111" y="1201162"/>
            <a:ext cx="1701522" cy="3642870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71" name="Shape 271"/>
          <p:cNvSpPr/>
          <p:nvPr/>
        </p:nvSpPr>
        <p:spPr>
          <a:xfrm>
            <a:off x="350364" y="5020271"/>
            <a:ext cx="4552884" cy="1145541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  <p:sp>
        <p:nvSpPr>
          <p:cNvPr id="272" name="Shape 272"/>
          <p:cNvSpPr/>
          <p:nvPr/>
        </p:nvSpPr>
        <p:spPr>
          <a:xfrm>
            <a:off x="5034770" y="5020271"/>
            <a:ext cx="4552884" cy="1145541"/>
          </a:xfrm>
          <a:prstGeom prst="rect">
            <a:avLst/>
          </a:prstGeom>
          <a:ln w="12700">
            <a:solidFill>
              <a:srgbClr val="008DC0"/>
            </a:solidFill>
            <a:prstDash val="sysDot"/>
          </a:ln>
        </p:spPr>
        <p:txBody>
          <a:bodyPr lIns="0" tIns="0" rIns="0" bIns="0" anchor="ctr"/>
          <a:lstStyle/>
          <a:p>
            <a:pPr lvl="0" algn="ctr">
              <a:defRPr>
                <a:solidFill>
                  <a:srgbClr val="FFFFFF"/>
                </a:solidFill>
              </a:defRPr>
            </a:pPr>
          </a:p>
        </p:txBody>
      </p:sp>
    </p:spTree>
  </p:cSld>
  <p:clrMapOvr>
    <a:masterClrMapping/>
  </p:clrMapOvr>
  <p:transition spd="med" advClick="1"/>
</p:sld>
</file>

<file path=ppt/theme/theme1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Default">
  <a:themeElements>
    <a:clrScheme name="Default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00B0F0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Default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Defaul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sx="100000" sy="100000" kx="0" ky="0" algn="b" rotWithShape="0" blurRad="38100" dist="20000" dir="540000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3000" dir="5400000">
            <a:srgbClr val="000000">
              <a:alpha val="35000"/>
            </a:srgbClr>
          </a:outerShdw>
        </a:effectLst>
      </a:spPr>
      <a:bodyPr rot="0" spcFirstLastPara="1" vertOverflow="overflow" horzOverflow="overflow" vert="horz" wrap="square" lIns="45719" tIns="45719" rIns="45719" bIns="45719" numCol="1" spcCol="38100" rtlCol="0" anchor="ctr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B0F0"/>
          </a:solidFill>
          <a:prstDash val="solid"/>
          <a:bevel/>
        </a:ln>
        <a:effectLst>
          <a:outerShdw sx="100000" sy="100000" kx="0" ky="0" algn="b" rotWithShape="0" blurRad="38100" dist="20000" dir="5400000">
            <a:srgbClr val="000000">
              <a:alpha val="38000"/>
            </a:srgbClr>
          </a:outerShdw>
        </a:effectLst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45719" tIns="45719" rIns="45719" bIns="45719" numCol="1" spcCol="38100" rtlCol="0" anchor="t" upright="0">
        <a:sp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