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_rels/chart4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4.xlsx"/></Relationships>

</file>

<file path=ppt/charts/_rels/chart5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5.xlsx"/></Relationships>

</file>

<file path=ppt/charts/_rels/chart6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6.xlsx"/></Relationships>

</file>

<file path=ppt/charts/_rels/chart7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7.xlsx"/></Relationships>

</file>

<file path=ppt/charts/_rels/chart8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8.xlsx"/></Relationships>

</file>

<file path=ppt/charts/_rels/chart9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9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442333"/>
          <c:y val="0.0699029"/>
          <c:w val="0.955767"/>
          <c:h val="0.9001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Sheet1!$B$2:$B$3</c:f>
              <c:numCache>
                <c:ptCount val="2"/>
                <c:pt idx="0">
                  <c:v>4.300000</c:v>
                </c:pt>
                <c:pt idx="1">
                  <c:v>5.000000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 idx="0">
                  <c:v>Ряд 2</c:v>
                </c:pt>
              </c:strCache>
            </c:strRef>
          </c:tx>
          <c:spPr>
            <a:solidFill>
              <a:srgbClr val="C0504D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Sheet1!$C$2:$C$3</c:f>
              <c:numCache>
                <c:ptCount val="2"/>
                <c:pt idx="0">
                  <c:v>2.400000</c:v>
                </c:pt>
                <c:pt idx="1">
                  <c:v>4.400000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 idx="0">
                  <c:v>Ряд 3</c:v>
                </c:pt>
              </c:strCache>
            </c:strRef>
          </c:tx>
          <c:spPr>
            <a:solidFill>
              <a:srgbClr val="9BBB59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Sheet1!$D$2:$D$3</c:f>
              <c:numCache>
                <c:ptCount val="2"/>
                <c:pt idx="0">
                  <c:v>2.000000</c:v>
                </c:pt>
                <c:pt idx="1">
                  <c:v>2.000000</c:v>
                </c:pt>
              </c:numCache>
            </c:numRef>
          </c:val>
        </c:ser>
        <c:gapWidth val="150"/>
        <c:overlap val="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3"/>
        <c:minorUnit val="1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331752"/>
          <c:y val="0.0758116"/>
          <c:w val="0.962346"/>
          <c:h val="0.892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4.300000</c:v>
                </c:pt>
                <c:pt idx="1">
                  <c:v>2.500000</c:v>
                </c:pt>
                <c:pt idx="2">
                  <c:v>3.500000</c:v>
                </c:pt>
                <c:pt idx="3">
                  <c:v>4.500000</c:v>
                </c:pt>
              </c:numCache>
            </c:numRef>
          </c:val>
        </c:ser>
        <c:gapWidth val="219"/>
        <c:overlap val="-27"/>
        <c:axId val="0"/>
        <c:axId val="1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 idx="0">
                  <c:v>Ряд 3</c:v>
                </c:pt>
              </c:strCache>
            </c:strRef>
          </c:tx>
          <c:spPr>
            <a:noFill/>
            <a:ln w="28575" cap="rnd">
              <a:solidFill>
                <a:srgbClr val="9BBB59"/>
              </a:solidFill>
              <a:prstDash val="solid"/>
              <a:round/>
            </a:ln>
            <a:effectLst/>
          </c:spPr>
          <c:marker>
            <c:symbol val="none"/>
            <c:size val="4"/>
            <c:spPr>
              <a:solidFill>
                <a:srgbClr val="000000">
                  <a:alpha val="0"/>
                </a:srgbClr>
              </a:solidFill>
              <a:ln w="28575" cap="rnd">
                <a:solidFill>
                  <a:srgbClr val="9BBB59"/>
                </a:solidFill>
                <a:prstDash val="solid"/>
                <a:round/>
              </a:ln>
              <a:effectLst/>
            </c:spPr>
          </c:marker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2.000000</c:v>
                </c:pt>
                <c:pt idx="1">
                  <c:v>2.000000</c:v>
                </c:pt>
                <c:pt idx="2">
                  <c:v>3.000000</c:v>
                </c:pt>
                <c:pt idx="3">
                  <c:v>5.000000</c:v>
                </c:pt>
              </c:numCache>
            </c:numRef>
          </c:val>
          <c:smooth val="0"/>
        </c:ser>
        <c:marker val="1"/>
        <c:axId val="0"/>
        <c:axId val="1"/>
      </c:line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.25"/>
        <c:minorUnit val="0.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442333"/>
          <c:y val="0.0699029"/>
          <c:w val="0.955767"/>
          <c:h val="0.9001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Sheet1!$B$2:$B$3</c:f>
              <c:numCache>
                <c:ptCount val="2"/>
                <c:pt idx="0">
                  <c:v>4.300000</c:v>
                </c:pt>
                <c:pt idx="1">
                  <c:v>5.000000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 idx="0">
                  <c:v>Ряд 2</c:v>
                </c:pt>
              </c:strCache>
            </c:strRef>
          </c:tx>
          <c:spPr>
            <a:solidFill>
              <a:srgbClr val="C0504D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Sheet1!$C$2:$C$3</c:f>
              <c:numCache>
                <c:ptCount val="2"/>
                <c:pt idx="0">
                  <c:v>2.400000</c:v>
                </c:pt>
                <c:pt idx="1">
                  <c:v>4.400000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 idx="0">
                  <c:v>Ряд 3</c:v>
                </c:pt>
              </c:strCache>
            </c:strRef>
          </c:tx>
          <c:spPr>
            <a:solidFill>
              <a:srgbClr val="9BBB59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Sheet1!$D$2:$D$3</c:f>
              <c:numCache>
                <c:ptCount val="2"/>
                <c:pt idx="0">
                  <c:v>2.000000</c:v>
                </c:pt>
                <c:pt idx="1">
                  <c:v>2.000000</c:v>
                </c:pt>
              </c:numCache>
            </c:numRef>
          </c:val>
        </c:ser>
        <c:gapWidth val="150"/>
        <c:overlap val="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3"/>
        <c:minorUnit val="1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331752"/>
          <c:y val="0.0758116"/>
          <c:w val="0.962346"/>
          <c:h val="0.892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4.300000</c:v>
                </c:pt>
                <c:pt idx="1">
                  <c:v>2.500000</c:v>
                </c:pt>
                <c:pt idx="2">
                  <c:v>3.500000</c:v>
                </c:pt>
                <c:pt idx="3">
                  <c:v>4.500000</c:v>
                </c:pt>
              </c:numCache>
            </c:numRef>
          </c:val>
        </c:ser>
        <c:gapWidth val="219"/>
        <c:overlap val="-27"/>
        <c:axId val="0"/>
        <c:axId val="1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 idx="0">
                  <c:v>Ряд 3</c:v>
                </c:pt>
              </c:strCache>
            </c:strRef>
          </c:tx>
          <c:spPr>
            <a:noFill/>
            <a:ln w="28575" cap="rnd">
              <a:solidFill>
                <a:srgbClr val="9BBB59"/>
              </a:solidFill>
              <a:prstDash val="solid"/>
              <a:round/>
            </a:ln>
            <a:effectLst/>
          </c:spPr>
          <c:marker>
            <c:symbol val="none"/>
            <c:size val="4"/>
            <c:spPr>
              <a:solidFill>
                <a:srgbClr val="000000">
                  <a:alpha val="0"/>
                </a:srgbClr>
              </a:solidFill>
              <a:ln w="28575" cap="rnd">
                <a:solidFill>
                  <a:srgbClr val="9BBB59"/>
                </a:solidFill>
                <a:prstDash val="solid"/>
                <a:round/>
              </a:ln>
              <a:effectLst/>
            </c:spPr>
          </c:marker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2.000000</c:v>
                </c:pt>
                <c:pt idx="1">
                  <c:v>2.000000</c:v>
                </c:pt>
                <c:pt idx="2">
                  <c:v>3.000000</c:v>
                </c:pt>
                <c:pt idx="3">
                  <c:v>5.000000</c:v>
                </c:pt>
              </c:numCache>
            </c:numRef>
          </c:val>
          <c:smooth val="0"/>
        </c:ser>
        <c:marker val="1"/>
        <c:axId val="0"/>
        <c:axId val="1"/>
      </c:line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.25"/>
        <c:minorUnit val="0.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05"/>
          <c:y val="0.005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 idx="0">
                  <c:v>Продажи</c:v>
                </c:pt>
              </c:strCache>
            </c:strRef>
          </c:tx>
          <c:spPr>
            <a:solidFill>
              <a:srgbClr val="00B0F0"/>
            </a:solidFill>
            <a:ln w="19050" cap="flat">
              <a:solidFill>
                <a:srgbClr val="FFFFFF"/>
              </a:solidFill>
              <a:prstDash val="solid"/>
              <a:bevel/>
            </a:ln>
            <a:effectLst/>
          </c:spPr>
          <c:explosion val="0"/>
          <c:dPt>
            <c:idx val="0"/>
            <c:explosion val="0"/>
            <c:spPr>
              <a:solidFill>
                <a:srgbClr val="00B0F0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1"/>
            <c:explosion val="0"/>
            <c:spPr>
              <a:solidFill>
                <a:srgbClr val="C0504D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2"/>
            <c:explosion val="0"/>
            <c:spPr>
              <a:solidFill>
                <a:srgbClr val="9BBB59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3"/>
            <c:explosion val="0"/>
            <c:spPr>
              <a:solidFill>
                <a:srgbClr val="8064A2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Lbls>
            <c:dLbl>
              <c:idx val="0"/>
              <c:numFmt formatCode="0.#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.#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8.200000</c:v>
                </c:pt>
                <c:pt idx="1">
                  <c:v>3.200000</c:v>
                </c:pt>
                <c:pt idx="2">
                  <c:v>1.400000</c:v>
                </c:pt>
                <c:pt idx="3">
                  <c:v>1.200000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396471"/>
          <c:y val="0.0798898"/>
          <c:w val="0.960353"/>
          <c:h val="0.8876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4.300000</c:v>
                </c:pt>
                <c:pt idx="1">
                  <c:v>2.500000</c:v>
                </c:pt>
                <c:pt idx="2">
                  <c:v>3.500000</c:v>
                </c:pt>
                <c:pt idx="3">
                  <c:v>4.500000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 idx="0">
                  <c:v>Ряд 2</c:v>
                </c:pt>
              </c:strCache>
            </c:strRef>
          </c:tx>
          <c:spPr>
            <a:solidFill>
              <a:srgbClr val="C0504D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2.400000</c:v>
                </c:pt>
                <c:pt idx="1">
                  <c:v>4.400000</c:v>
                </c:pt>
                <c:pt idx="2">
                  <c:v>1.800000</c:v>
                </c:pt>
                <c:pt idx="3">
                  <c:v>2.800000</c:v>
                </c:pt>
              </c:numCache>
            </c:numRef>
          </c:val>
        </c:ser>
        <c:gapWidth val="219"/>
        <c:overlap val="-27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.25"/>
        <c:minorUnit val="0.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275883"/>
          <c:y val="0.0762937"/>
          <c:w val="0.972412"/>
          <c:h val="0.89213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1.000000</c:v>
                </c:pt>
                <c:pt idx="1">
                  <c:v>3.000000</c:v>
                </c:pt>
                <c:pt idx="2">
                  <c:v>2.500000</c:v>
                </c:pt>
                <c:pt idx="3">
                  <c:v>4.000000</c:v>
                </c:pt>
              </c:numCache>
            </c:numRef>
          </c:val>
        </c:ser>
        <c:gapWidth val="150"/>
        <c:overlap val="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"/>
        <c:minorUnit val="0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211788"/>
          <c:y val="0.0371733"/>
          <c:w val="0.975962"/>
          <c:h val="0.7261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1.000000</c:v>
                </c:pt>
                <c:pt idx="1">
                  <c:v>2.000000</c:v>
                </c:pt>
                <c:pt idx="2">
                  <c:v>3.000000</c:v>
                </c:pt>
                <c:pt idx="3">
                  <c:v>4.000000</c:v>
                </c:pt>
              </c:numCache>
            </c:numRef>
          </c:val>
        </c:ser>
        <c:gapWidth val="219"/>
        <c:overlap val="-27"/>
        <c:axId val="0"/>
        <c:axId val="1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 idx="0">
                  <c:v>Сценарий 1</c:v>
                </c:pt>
              </c:strCache>
            </c:strRef>
          </c:tx>
          <c:spPr>
            <a:noFill/>
            <a:ln w="28575" cap="rnd">
              <a:solidFill>
                <a:srgbClr val="C0504D"/>
              </a:solidFill>
              <a:prstDash val="solid"/>
              <a:round/>
            </a:ln>
            <a:effectLst/>
          </c:spPr>
          <c:marker>
            <c:symbol val="none"/>
            <c:size val="4"/>
            <c:spPr>
              <a:solidFill>
                <a:srgbClr val="000000">
                  <a:alpha val="0"/>
                </a:srgbClr>
              </a:solidFill>
              <a:ln w="28575" cap="rnd">
                <a:solidFill>
                  <a:srgbClr val="C0504D"/>
                </a:solidFill>
                <a:prstDash val="solid"/>
                <a:round/>
              </a:ln>
              <a:effectLst/>
            </c:spPr>
          </c:marker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2.000000</c:v>
                </c:pt>
                <c:pt idx="1">
                  <c:v>3.000000</c:v>
                </c:pt>
                <c:pt idx="2">
                  <c:v>5.000000</c:v>
                </c:pt>
                <c:pt idx="3">
                  <c:v>8.000000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 idx="0">
                  <c:v>Сценарий 2</c:v>
                </c:pt>
              </c:strCache>
            </c:strRef>
          </c:tx>
          <c:spPr>
            <a:noFill/>
            <a:ln w="28575" cap="rnd">
              <a:solidFill>
                <a:srgbClr val="9BBB59"/>
              </a:solidFill>
              <a:prstDash val="solid"/>
              <a:round/>
            </a:ln>
            <a:effectLst/>
          </c:spPr>
          <c:marker>
            <c:symbol val="none"/>
            <c:size val="4"/>
            <c:spPr>
              <a:solidFill>
                <a:srgbClr val="000000">
                  <a:alpha val="0"/>
                </a:srgbClr>
              </a:solidFill>
              <a:ln w="28575" cap="rnd">
                <a:solidFill>
                  <a:srgbClr val="9BBB59"/>
                </a:solidFill>
                <a:prstDash val="solid"/>
                <a:round/>
              </a:ln>
              <a:effectLst/>
            </c:spPr>
          </c:marker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Sheet1!$D$2:$D$5</c:f>
              <c:numCache>
                <c:ptCount val="4"/>
                <c:pt idx="0">
                  <c:v>2.000000</c:v>
                </c:pt>
                <c:pt idx="1">
                  <c:v>2.500000</c:v>
                </c:pt>
                <c:pt idx="2">
                  <c:v>4.000000</c:v>
                </c:pt>
                <c:pt idx="3">
                  <c:v>6.000000</c:v>
                </c:pt>
              </c:numCache>
            </c:numRef>
          </c:val>
          <c:smooth val="0"/>
        </c:ser>
        <c:marker val="1"/>
        <c:axId val="0"/>
        <c:axId val="1"/>
      </c:line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2"/>
        <c:minorUnit val="1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248872"/>
          <c:y val="0.959729"/>
          <c:w val="0.498887"/>
          <c:h val="0.0527711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b="0" i="0" strike="noStrike" sz="1100" u="none">
              <a:solidFill>
                <a:srgbClr val="595959"/>
              </a:solidFill>
              <a:effectLst/>
              <a:latin typeface="Helvetica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316439"/>
          <c:y val="0.0458692"/>
          <c:w val="0.964084"/>
          <c:h val="0.729423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ЧДП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/>
                </c:pt>
                <c:pt idx="5">
                  <c:v/>
                </c:pt>
                <c:pt idx="6">
                  <c:v/>
                </c:pt>
                <c:pt idx="7">
                  <c:v/>
                </c:pt>
                <c:pt idx="8">
                  <c:v/>
                </c:pt>
                <c:pt idx="9">
                  <c:v/>
                </c:pt>
              </c:strCache>
            </c:strRef>
          </c:cat>
          <c:val>
            <c:numRef>
              <c:f>Sheet1!$B$2:$B$11</c:f>
              <c:numCache>
                <c:ptCount val="10"/>
                <c:pt idx="0">
                  <c:v>-1.000000</c:v>
                </c:pt>
                <c:pt idx="1">
                  <c:v>-2.000000</c:v>
                </c:pt>
                <c:pt idx="2">
                  <c:v>-2.000000</c:v>
                </c:pt>
                <c:pt idx="3">
                  <c:v>-1.000000</c:v>
                </c:pt>
                <c:pt idx="4">
                  <c:v>1.000000</c:v>
                </c:pt>
                <c:pt idx="5">
                  <c:v>2.000000</c:v>
                </c:pt>
                <c:pt idx="6">
                  <c:v>2.000000</c:v>
                </c:pt>
                <c:pt idx="7">
                  <c:v>2.000000</c:v>
                </c:pt>
                <c:pt idx="8">
                  <c:v>2.000000</c:v>
                </c:pt>
                <c:pt idx="9">
                  <c:v>3.000000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 idx="0">
                  <c:v>Столбец1</c:v>
                </c:pt>
              </c:strCache>
            </c:strRef>
          </c:tx>
          <c:spPr>
            <a:solidFill>
              <a:srgbClr val="C0504D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/>
                </c:pt>
                <c:pt idx="5">
                  <c:v/>
                </c:pt>
                <c:pt idx="6">
                  <c:v/>
                </c:pt>
                <c:pt idx="7">
                  <c:v/>
                </c:pt>
                <c:pt idx="8">
                  <c:v/>
                </c:pt>
                <c:pt idx="9">
                  <c:v/>
                </c:pt>
              </c:strCache>
            </c:strRef>
          </c:cat>
          <c:val>
            <c:numRef>
              <c:f>Sheet1!$C$2:$C$11</c:f>
              <c:numCache>
                <c:ptCount val="0"/>
              </c:numCache>
            </c:numRef>
          </c:val>
        </c:ser>
        <c:gapWidth val="219"/>
        <c:overlap val="-27"/>
        <c:axId val="0"/>
        <c:axId val="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 idx="0">
                  <c:v>ЧДП нарастающим итогом</c:v>
                </c:pt>
              </c:strCache>
            </c:strRef>
          </c:tx>
          <c:spPr>
            <a:noFill/>
            <a:ln w="28575" cap="rnd">
              <a:solidFill>
                <a:srgbClr val="9BBB59"/>
              </a:solidFill>
              <a:prstDash val="solid"/>
              <a:round/>
            </a:ln>
            <a:effectLst/>
          </c:spPr>
          <c:marker>
            <c:symbol val="none"/>
            <c:size val="4"/>
            <c:spPr>
              <a:solidFill>
                <a:srgbClr val="000000">
                  <a:alpha val="0"/>
                </a:srgbClr>
              </a:solidFill>
              <a:ln w="28575" cap="rnd">
                <a:solidFill>
                  <a:srgbClr val="9BBB59"/>
                </a:solidFill>
                <a:prstDash val="solid"/>
                <a:round/>
              </a:ln>
              <a:effectLst/>
            </c:spPr>
          </c:marker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/>
                </c:pt>
                <c:pt idx="5">
                  <c:v/>
                </c:pt>
                <c:pt idx="6">
                  <c:v/>
                </c:pt>
                <c:pt idx="7">
                  <c:v/>
                </c:pt>
                <c:pt idx="8">
                  <c:v/>
                </c:pt>
                <c:pt idx="9">
                  <c:v/>
                </c:pt>
              </c:strCache>
            </c:strRef>
          </c:cat>
          <c:val>
            <c:numRef>
              <c:f>Sheet1!$D$2:$D$11</c:f>
              <c:numCache>
                <c:ptCount val="10"/>
                <c:pt idx="0">
                  <c:v>-1.000000</c:v>
                </c:pt>
                <c:pt idx="1">
                  <c:v>-3.000000</c:v>
                </c:pt>
                <c:pt idx="2">
                  <c:v>-5.000000</c:v>
                </c:pt>
                <c:pt idx="3">
                  <c:v>-6.000000</c:v>
                </c:pt>
                <c:pt idx="4">
                  <c:v>-5.000000</c:v>
                </c:pt>
                <c:pt idx="5">
                  <c:v>-3.000000</c:v>
                </c:pt>
                <c:pt idx="6">
                  <c:v>-1.000000</c:v>
                </c:pt>
                <c:pt idx="7">
                  <c:v>1.000000</c:v>
                </c:pt>
                <c:pt idx="8">
                  <c:v>3.000000</c:v>
                </c:pt>
                <c:pt idx="9">
                  <c:v>6.000000</c:v>
                </c:pt>
              </c:numCache>
            </c:numRef>
          </c:val>
          <c:smooth val="0"/>
        </c:ser>
        <c:marker val="1"/>
        <c:axId val="0"/>
        <c:axId val="1"/>
      </c:line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3"/>
        <c:minorUnit val="1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261801"/>
          <c:y val="0.839458"/>
          <c:w val="0.572755"/>
          <c:h val="0.173042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b="0" i="0" strike="noStrike" sz="1200" u="none">
              <a:solidFill>
                <a:srgbClr val="000000"/>
              </a:solidFill>
              <a:effectLst/>
              <a:latin typeface="Helvetica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28" name="Shape 28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 и объект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18" name="Shape 18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19" name="Shape 19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20" name="Shape 20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22" name="Shape 22"/>
          <p:cNvSpPr/>
          <p:nvPr/>
        </p:nvSpPr>
        <p:spPr>
          <a:xfrm>
            <a:off x="7559799" y="202613"/>
            <a:ext cx="175997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Логотип компании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23" name="Shape 23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4" name="Shape 24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26" name="Shape 26"/>
          <p:cNvSpPr/>
          <p:nvPr>
            <p:ph type="sldNum" sz="quarter" idx="2"/>
          </p:nvPr>
        </p:nvSpPr>
        <p:spPr>
          <a:xfrm>
            <a:off x="9376109" y="6469027"/>
            <a:ext cx="397193" cy="152401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8" name="Shape 8"/>
          <p:cNvSpPr/>
          <p:nvPr/>
        </p:nvSpPr>
        <p:spPr>
          <a:xfrm>
            <a:off x="7559799" y="202613"/>
            <a:ext cx="1759973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Логотип компании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85000"/>
              </a:lnSpc>
              <a:defRPr b="1" spc="-91" sz="2300"/>
            </a:lvl1pPr>
          </a:lstStyle>
          <a:p>
            <a:pPr lvl="0">
              <a:defRPr b="0" spc="0" sz="1800"/>
            </a:pPr>
            <a:r>
              <a:rPr b="1" spc="-91" sz="2300"/>
              <a:t>Название сервиса</a:t>
            </a:r>
          </a:p>
        </p:txBody>
      </p:sp>
      <p:sp>
        <p:nvSpPr>
          <p:cNvPr id="31" name="Shape 31"/>
          <p:cNvSpPr/>
          <p:nvPr/>
        </p:nvSpPr>
        <p:spPr>
          <a:xfrm>
            <a:off x="567916" y="5264483"/>
            <a:ext cx="3280348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lnSpc>
                <a:spcPct val="85000"/>
              </a:lnSpc>
            </a:pP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Презентация для инвесторов 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[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пример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]*</a:t>
            </a:r>
          </a:p>
        </p:txBody>
      </p:sp>
      <p:grpSp>
        <p:nvGrpSpPr>
          <p:cNvPr id="36" name="Group 36"/>
          <p:cNvGrpSpPr/>
          <p:nvPr/>
        </p:nvGrpSpPr>
        <p:grpSpPr>
          <a:xfrm>
            <a:off x="1048036" y="2622201"/>
            <a:ext cx="4076489" cy="1450125"/>
            <a:chOff x="0" y="0"/>
            <a:chExt cx="4076487" cy="1450123"/>
          </a:xfrm>
        </p:grpSpPr>
        <p:sp>
          <p:nvSpPr>
            <p:cNvPr id="32" name="Shape 32"/>
            <p:cNvSpPr/>
            <p:nvPr/>
          </p:nvSpPr>
          <p:spPr>
            <a:xfrm>
              <a:off x="0" y="327780"/>
              <a:ext cx="2753472" cy="4597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b="1" spc="-96" sz="2400">
                  <a:solidFill>
                    <a:srgbClr val="054D7E"/>
                  </a:solidFill>
                </a:defRPr>
              </a:lvl1pPr>
            </a:lstStyle>
            <a:p>
              <a:pPr lvl="0">
                <a:defRPr b="0" spc="0" sz="1800">
                  <a:solidFill>
                    <a:srgbClr val="000000"/>
                  </a:solidFill>
                </a:defRPr>
              </a:pPr>
              <a:r>
                <a:rPr b="1" spc="-96" sz="2400">
                  <a:solidFill>
                    <a:srgbClr val="054D7E"/>
                  </a:solidFill>
                </a:rPr>
                <a:t>Логотип компании</a:t>
              </a:r>
            </a:p>
          </p:txBody>
        </p:sp>
        <p:sp>
          <p:nvSpPr>
            <p:cNvPr id="33" name="Shape 33"/>
            <p:cNvSpPr/>
            <p:nvPr/>
          </p:nvSpPr>
          <p:spPr>
            <a:xfrm>
              <a:off x="1939367" y="628978"/>
              <a:ext cx="757022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>
                <a:defRPr spc="-72">
                  <a:solidFill>
                    <a:srgbClr val="A7A7A7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lvl1pPr>
            </a:lstStyle>
            <a:p>
              <a:pPr lvl="0">
                <a:defRPr spc="0">
                  <a:solidFill>
                    <a:srgbClr val="000000"/>
                  </a:solidFill>
                </a:defRPr>
              </a:pPr>
              <a:r>
                <a:rPr spc="-72">
                  <a:solidFill>
                    <a:srgbClr val="A7A7A7"/>
                  </a:solidFill>
                </a:rPr>
                <a:t>слоган</a:t>
              </a:r>
            </a:p>
          </p:txBody>
        </p:sp>
        <p:sp>
          <p:nvSpPr>
            <p:cNvPr id="34" name="Shape 34"/>
            <p:cNvSpPr/>
            <p:nvPr/>
          </p:nvSpPr>
          <p:spPr>
            <a:xfrm>
              <a:off x="2837454" y="211310"/>
              <a:ext cx="1007581" cy="1007581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5" name="Shape 35"/>
            <p:cNvSpPr/>
            <p:nvPr/>
          </p:nvSpPr>
          <p:spPr>
            <a:xfrm rot="2700000">
              <a:off x="3242698" y="-191604"/>
              <a:ext cx="217455" cy="1833332"/>
            </a:xfrm>
            <a:prstGeom prst="roundRect">
              <a:avLst>
                <a:gd name="adj" fmla="val 50000"/>
              </a:avLst>
            </a:prstGeom>
            <a:solidFill>
              <a:srgbClr val="ECF0F3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37" name="Shape 37"/>
          <p:cNvSpPr/>
          <p:nvPr/>
        </p:nvSpPr>
        <p:spPr>
          <a:xfrm>
            <a:off x="600595" y="6417063"/>
            <a:ext cx="753111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pc="-39"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9" sz="1000"/>
              <a:t>Город, 2014</a:t>
            </a:r>
          </a:p>
        </p:txBody>
      </p:sp>
      <p:pic>
        <p:nvPicPr>
          <p:cNvPr id="38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Модель монетизации</a:t>
            </a:r>
          </a:p>
        </p:txBody>
      </p:sp>
      <p:sp>
        <p:nvSpPr>
          <p:cNvPr id="261" name="Shape 261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262" name="Shape 262"/>
          <p:cNvSpPr/>
          <p:nvPr/>
        </p:nvSpPr>
        <p:spPr>
          <a:xfrm>
            <a:off x="358268" y="965886"/>
            <a:ext cx="9625441" cy="742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lvl="0" marL="136922" indent="-136922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600"/>
          </a:p>
          <a:p>
            <a:pPr lvl="0" marL="136922" indent="-136922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600"/>
          </a:p>
          <a:p>
            <a:pPr lvl="0" marL="136922" indent="-136922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263" name="Shape 263"/>
          <p:cNvSpPr/>
          <p:nvPr/>
        </p:nvSpPr>
        <p:spPr>
          <a:xfrm>
            <a:off x="1310391" y="4821601"/>
            <a:ext cx="8424710" cy="1137201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100"/>
            </a:pPr>
          </a:p>
        </p:txBody>
      </p:sp>
      <p:sp>
        <p:nvSpPr>
          <p:cNvPr id="264" name="Shape 264"/>
          <p:cNvSpPr/>
          <p:nvPr/>
        </p:nvSpPr>
        <p:spPr>
          <a:xfrm rot="5400000">
            <a:off x="5004701" y="1258849"/>
            <a:ext cx="1056284" cy="82640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9070" y="0"/>
                </a:lnTo>
                <a:lnTo>
                  <a:pt x="1253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5AAA">
              <a:alpha val="49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267" name="Group 267"/>
          <p:cNvGrpSpPr/>
          <p:nvPr/>
        </p:nvGrpSpPr>
        <p:grpSpPr>
          <a:xfrm>
            <a:off x="1310391" y="1679564"/>
            <a:ext cx="4265510" cy="237681"/>
            <a:chOff x="0" y="0"/>
            <a:chExt cx="4265509" cy="237679"/>
          </a:xfrm>
        </p:grpSpPr>
        <p:sp>
          <p:nvSpPr>
            <p:cNvPr id="265" name="Shape 265"/>
            <p:cNvSpPr/>
            <p:nvPr/>
          </p:nvSpPr>
          <p:spPr>
            <a:xfrm>
              <a:off x="-1" y="0"/>
              <a:ext cx="4265511" cy="237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204" y="0"/>
                  </a:lnTo>
                  <a:lnTo>
                    <a:pt x="21600" y="10800"/>
                  </a:lnTo>
                  <a:lnTo>
                    <a:pt x="21204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6" name="Shape 266"/>
            <p:cNvSpPr/>
            <p:nvPr/>
          </p:nvSpPr>
          <p:spPr>
            <a:xfrm>
              <a:off x="-1" y="289"/>
              <a:ext cx="4226425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grpSp>
        <p:nvGrpSpPr>
          <p:cNvPr id="270" name="Group 270"/>
          <p:cNvGrpSpPr/>
          <p:nvPr/>
        </p:nvGrpSpPr>
        <p:grpSpPr>
          <a:xfrm>
            <a:off x="1310391" y="1943821"/>
            <a:ext cx="2162905" cy="366706"/>
            <a:chOff x="0" y="0"/>
            <a:chExt cx="2162904" cy="366705"/>
          </a:xfrm>
        </p:grpSpPr>
        <p:sp>
          <p:nvSpPr>
            <p:cNvPr id="268" name="Shape 268"/>
            <p:cNvSpPr/>
            <p:nvPr/>
          </p:nvSpPr>
          <p:spPr>
            <a:xfrm>
              <a:off x="-1" y="-1"/>
              <a:ext cx="2162906" cy="366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396" y="0"/>
                  </a:lnTo>
                  <a:lnTo>
                    <a:pt x="21600" y="10800"/>
                  </a:lnTo>
                  <a:lnTo>
                    <a:pt x="2039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A0E2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69" name="Shape 269"/>
            <p:cNvSpPr/>
            <p:nvPr/>
          </p:nvSpPr>
          <p:spPr>
            <a:xfrm>
              <a:off x="0" y="64802"/>
              <a:ext cx="2102599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grpSp>
        <p:nvGrpSpPr>
          <p:cNvPr id="273" name="Group 273"/>
          <p:cNvGrpSpPr/>
          <p:nvPr/>
        </p:nvGrpSpPr>
        <p:grpSpPr>
          <a:xfrm>
            <a:off x="3412995" y="1943821"/>
            <a:ext cx="2162905" cy="366706"/>
            <a:chOff x="0" y="0"/>
            <a:chExt cx="2162904" cy="366704"/>
          </a:xfrm>
        </p:grpSpPr>
        <p:sp>
          <p:nvSpPr>
            <p:cNvPr id="271" name="Shape 271"/>
            <p:cNvSpPr/>
            <p:nvPr/>
          </p:nvSpPr>
          <p:spPr>
            <a:xfrm>
              <a:off x="0" y="0"/>
              <a:ext cx="2162905" cy="366705"/>
            </a:xfrm>
            <a:prstGeom prst="chevron">
              <a:avLst>
                <a:gd name="adj" fmla="val 33016"/>
              </a:avLst>
            </a:prstGeom>
            <a:solidFill>
              <a:srgbClr val="5FCF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72" name="Shape 272"/>
            <p:cNvSpPr/>
            <p:nvPr/>
          </p:nvSpPr>
          <p:spPr>
            <a:xfrm>
              <a:off x="121070" y="64802"/>
              <a:ext cx="1920764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grpSp>
        <p:nvGrpSpPr>
          <p:cNvPr id="276" name="Group 276"/>
          <p:cNvGrpSpPr/>
          <p:nvPr/>
        </p:nvGrpSpPr>
        <p:grpSpPr>
          <a:xfrm>
            <a:off x="5520090" y="1943821"/>
            <a:ext cx="2230540" cy="366706"/>
            <a:chOff x="0" y="0"/>
            <a:chExt cx="2230538" cy="366704"/>
          </a:xfrm>
        </p:grpSpPr>
        <p:sp>
          <p:nvSpPr>
            <p:cNvPr id="274" name="Shape 274"/>
            <p:cNvSpPr/>
            <p:nvPr/>
          </p:nvSpPr>
          <p:spPr>
            <a:xfrm>
              <a:off x="0" y="0"/>
              <a:ext cx="2230539" cy="366705"/>
            </a:xfrm>
            <a:prstGeom prst="chevron">
              <a:avLst>
                <a:gd name="adj" fmla="val 33016"/>
              </a:avLst>
            </a:prstGeom>
            <a:solidFill>
              <a:srgbClr val="80BE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75" name="Shape 275"/>
            <p:cNvSpPr/>
            <p:nvPr/>
          </p:nvSpPr>
          <p:spPr>
            <a:xfrm>
              <a:off x="121070" y="64802"/>
              <a:ext cx="1988398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grpSp>
        <p:nvGrpSpPr>
          <p:cNvPr id="279" name="Group 279"/>
          <p:cNvGrpSpPr/>
          <p:nvPr/>
        </p:nvGrpSpPr>
        <p:grpSpPr>
          <a:xfrm>
            <a:off x="7678504" y="1943821"/>
            <a:ext cx="2107096" cy="371959"/>
            <a:chOff x="0" y="0"/>
            <a:chExt cx="2107094" cy="371957"/>
          </a:xfrm>
        </p:grpSpPr>
        <p:sp>
          <p:nvSpPr>
            <p:cNvPr id="277" name="Shape 277"/>
            <p:cNvSpPr/>
            <p:nvPr/>
          </p:nvSpPr>
          <p:spPr>
            <a:xfrm>
              <a:off x="0" y="0"/>
              <a:ext cx="2107095" cy="371958"/>
            </a:xfrm>
            <a:prstGeom prst="chevron">
              <a:avLst>
                <a:gd name="adj" fmla="val 33016"/>
              </a:avLst>
            </a:prstGeom>
            <a:solidFill>
              <a:srgbClr val="2383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78" name="Shape 278"/>
            <p:cNvSpPr/>
            <p:nvPr/>
          </p:nvSpPr>
          <p:spPr>
            <a:xfrm>
              <a:off x="122805" y="67428"/>
              <a:ext cx="1861484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sp>
        <p:nvSpPr>
          <p:cNvPr id="280" name="Shape 280"/>
          <p:cNvSpPr/>
          <p:nvPr/>
        </p:nvSpPr>
        <p:spPr>
          <a:xfrm>
            <a:off x="207548" y="1729537"/>
            <a:ext cx="1034034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r">
              <a:defRPr b="1" sz="1000"/>
            </a:lvl1pPr>
          </a:lstStyle>
          <a:p>
            <a:pPr lvl="0">
              <a:defRPr b="0" sz="1800"/>
            </a:pPr>
            <a:r>
              <a:rPr b="1" sz="1000"/>
              <a:t>Каналы продаж</a:t>
            </a:r>
          </a:p>
        </p:txBody>
      </p:sp>
      <p:sp>
        <p:nvSpPr>
          <p:cNvPr id="281" name="Shape 281"/>
          <p:cNvSpPr/>
          <p:nvPr/>
        </p:nvSpPr>
        <p:spPr>
          <a:xfrm>
            <a:off x="75346" y="2045810"/>
            <a:ext cx="1166236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defRPr b="1" sz="1000"/>
            </a:lvl1pPr>
          </a:lstStyle>
          <a:p>
            <a:pPr lvl="0">
              <a:defRPr b="0" sz="1800"/>
            </a:pPr>
            <a:r>
              <a:rPr b="1" sz="1000"/>
              <a:t>Продукт/услуга</a:t>
            </a:r>
          </a:p>
        </p:txBody>
      </p:sp>
      <p:sp>
        <p:nvSpPr>
          <p:cNvPr id="282" name="Shape 282"/>
          <p:cNvSpPr/>
          <p:nvPr/>
        </p:nvSpPr>
        <p:spPr>
          <a:xfrm>
            <a:off x="75348" y="2705514"/>
            <a:ext cx="1166234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defRPr b="1" sz="1100"/>
            </a:lvl1pPr>
          </a:lstStyle>
          <a:p>
            <a:pPr lvl="0">
              <a:defRPr b="0" sz="1800"/>
            </a:pPr>
            <a:r>
              <a:rPr b="1" sz="1100"/>
              <a:t>Принципы монетизации </a:t>
            </a:r>
          </a:p>
        </p:txBody>
      </p:sp>
      <p:sp>
        <p:nvSpPr>
          <p:cNvPr id="283" name="Shape 283"/>
          <p:cNvSpPr/>
          <p:nvPr/>
        </p:nvSpPr>
        <p:spPr>
          <a:xfrm>
            <a:off x="173055" y="3934295"/>
            <a:ext cx="1068526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defRPr b="1" sz="1100"/>
            </a:lvl1pPr>
          </a:lstStyle>
          <a:p>
            <a:pPr lvl="0">
              <a:defRPr b="0" sz="1800"/>
            </a:pPr>
            <a:r>
              <a:rPr b="1" sz="1100"/>
              <a:t>Ключевые цели и методы</a:t>
            </a:r>
          </a:p>
        </p:txBody>
      </p:sp>
      <p:sp>
        <p:nvSpPr>
          <p:cNvPr id="284" name="Shape 284"/>
          <p:cNvSpPr/>
          <p:nvPr/>
        </p:nvSpPr>
        <p:spPr>
          <a:xfrm>
            <a:off x="1310392" y="2357824"/>
            <a:ext cx="2059217" cy="1143157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285" name="Shape 285"/>
          <p:cNvSpPr/>
          <p:nvPr/>
        </p:nvSpPr>
        <p:spPr>
          <a:xfrm>
            <a:off x="1460014" y="2437075"/>
            <a:ext cx="1759973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286" name="Shape 286"/>
          <p:cNvSpPr/>
          <p:nvPr/>
        </p:nvSpPr>
        <p:spPr>
          <a:xfrm>
            <a:off x="3412995" y="2357824"/>
            <a:ext cx="2069242" cy="1150629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85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287" name="Shape 287"/>
          <p:cNvSpPr/>
          <p:nvPr/>
        </p:nvSpPr>
        <p:spPr>
          <a:xfrm>
            <a:off x="5520090" y="2357824"/>
            <a:ext cx="2121586" cy="1143157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85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288" name="Shape 288"/>
          <p:cNvSpPr/>
          <p:nvPr/>
        </p:nvSpPr>
        <p:spPr>
          <a:xfrm>
            <a:off x="7679528" y="2357824"/>
            <a:ext cx="2055573" cy="1137990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85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289" name="Shape 289"/>
          <p:cNvSpPr/>
          <p:nvPr/>
        </p:nvSpPr>
        <p:spPr>
          <a:xfrm>
            <a:off x="173055" y="5061546"/>
            <a:ext cx="10685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defRPr b="1" sz="1000"/>
            </a:lvl1pPr>
          </a:lstStyle>
          <a:p>
            <a:pPr lvl="0">
              <a:defRPr b="0" sz="1800"/>
            </a:pPr>
            <a:r>
              <a:rPr b="1" sz="1000"/>
              <a:t>Количество потенциальных пользователей</a:t>
            </a:r>
          </a:p>
        </p:txBody>
      </p:sp>
      <p:grpSp>
        <p:nvGrpSpPr>
          <p:cNvPr id="292" name="Group 292"/>
          <p:cNvGrpSpPr/>
          <p:nvPr/>
        </p:nvGrpSpPr>
        <p:grpSpPr>
          <a:xfrm>
            <a:off x="1310392" y="5995655"/>
            <a:ext cx="2059217" cy="304990"/>
            <a:chOff x="0" y="0"/>
            <a:chExt cx="2059216" cy="304988"/>
          </a:xfrm>
        </p:grpSpPr>
        <p:sp>
          <p:nvSpPr>
            <p:cNvPr id="290" name="Shape 290"/>
            <p:cNvSpPr/>
            <p:nvPr/>
          </p:nvSpPr>
          <p:spPr>
            <a:xfrm>
              <a:off x="0" y="0"/>
              <a:ext cx="2059217" cy="304989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spcBef>
                  <a:spcPts val="400"/>
                </a:spcBef>
                <a:defRPr b="1" sz="1100"/>
              </a:pPr>
            </a:p>
          </p:txBody>
        </p:sp>
        <p:sp>
          <p:nvSpPr>
            <p:cNvPr id="291" name="Shape 291"/>
            <p:cNvSpPr/>
            <p:nvPr/>
          </p:nvSpPr>
          <p:spPr>
            <a:xfrm>
              <a:off x="0" y="33944"/>
              <a:ext cx="2059217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90000"/>
                </a:lnSpc>
                <a:spcBef>
                  <a:spcPts val="400"/>
                </a:spcBef>
                <a:defRPr b="1" sz="1100"/>
              </a:lvl1pPr>
            </a:lstStyle>
            <a:p>
              <a:pPr lvl="0">
                <a:defRPr b="0" sz="1800"/>
              </a:pPr>
              <a:r>
                <a:rPr b="1" sz="1100"/>
                <a:t>…</a:t>
              </a:r>
            </a:p>
          </p:txBody>
        </p:sp>
      </p:grpSp>
      <p:grpSp>
        <p:nvGrpSpPr>
          <p:cNvPr id="295" name="Group 295"/>
          <p:cNvGrpSpPr/>
          <p:nvPr/>
        </p:nvGrpSpPr>
        <p:grpSpPr>
          <a:xfrm>
            <a:off x="3412994" y="5995655"/>
            <a:ext cx="2067195" cy="304990"/>
            <a:chOff x="0" y="0"/>
            <a:chExt cx="2067194" cy="304988"/>
          </a:xfrm>
        </p:grpSpPr>
        <p:sp>
          <p:nvSpPr>
            <p:cNvPr id="293" name="Shape 293"/>
            <p:cNvSpPr/>
            <p:nvPr/>
          </p:nvSpPr>
          <p:spPr>
            <a:xfrm>
              <a:off x="0" y="0"/>
              <a:ext cx="2067195" cy="304989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spcBef>
                  <a:spcPts val="400"/>
                </a:spcBef>
                <a:defRPr b="1" sz="1100"/>
              </a:pPr>
            </a:p>
          </p:txBody>
        </p:sp>
        <p:sp>
          <p:nvSpPr>
            <p:cNvPr id="294" name="Shape 294"/>
            <p:cNvSpPr/>
            <p:nvPr/>
          </p:nvSpPr>
          <p:spPr>
            <a:xfrm>
              <a:off x="0" y="33944"/>
              <a:ext cx="2067195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90000"/>
                </a:lnSpc>
                <a:spcBef>
                  <a:spcPts val="400"/>
                </a:spcBef>
                <a:defRPr b="1" sz="1100"/>
              </a:lvl1pPr>
            </a:lstStyle>
            <a:p>
              <a:pPr lvl="0">
                <a:defRPr b="0" sz="1800"/>
              </a:pPr>
              <a:r>
                <a:rPr b="1" sz="1100"/>
                <a:t>…</a:t>
              </a:r>
            </a:p>
          </p:txBody>
        </p:sp>
      </p:grpSp>
      <p:grpSp>
        <p:nvGrpSpPr>
          <p:cNvPr id="298" name="Group 298"/>
          <p:cNvGrpSpPr/>
          <p:nvPr/>
        </p:nvGrpSpPr>
        <p:grpSpPr>
          <a:xfrm>
            <a:off x="5520090" y="6006173"/>
            <a:ext cx="2121586" cy="298618"/>
            <a:chOff x="0" y="0"/>
            <a:chExt cx="2121585" cy="298616"/>
          </a:xfrm>
        </p:grpSpPr>
        <p:sp>
          <p:nvSpPr>
            <p:cNvPr id="296" name="Shape 296"/>
            <p:cNvSpPr/>
            <p:nvPr/>
          </p:nvSpPr>
          <p:spPr>
            <a:xfrm>
              <a:off x="-1" y="0"/>
              <a:ext cx="2121587" cy="298617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spcBef>
                  <a:spcPts val="400"/>
                </a:spcBef>
                <a:defRPr b="1" sz="1100"/>
              </a:pPr>
            </a:p>
          </p:txBody>
        </p:sp>
        <p:sp>
          <p:nvSpPr>
            <p:cNvPr id="297" name="Shape 297"/>
            <p:cNvSpPr/>
            <p:nvPr/>
          </p:nvSpPr>
          <p:spPr>
            <a:xfrm>
              <a:off x="-1" y="30758"/>
              <a:ext cx="2121587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90000"/>
                </a:lnSpc>
                <a:spcBef>
                  <a:spcPts val="400"/>
                </a:spcBef>
                <a:defRPr b="1" sz="1100"/>
              </a:lvl1pPr>
            </a:lstStyle>
            <a:p>
              <a:pPr lvl="0">
                <a:defRPr b="0" sz="1800"/>
              </a:pPr>
              <a:r>
                <a:rPr b="1" sz="1100"/>
                <a:t>…</a:t>
              </a:r>
            </a:p>
          </p:txBody>
        </p:sp>
      </p:grpSp>
      <p:grpSp>
        <p:nvGrpSpPr>
          <p:cNvPr id="301" name="Group 301"/>
          <p:cNvGrpSpPr/>
          <p:nvPr/>
        </p:nvGrpSpPr>
        <p:grpSpPr>
          <a:xfrm>
            <a:off x="7678504" y="6011252"/>
            <a:ext cx="2056597" cy="293539"/>
            <a:chOff x="0" y="0"/>
            <a:chExt cx="2056595" cy="293537"/>
          </a:xfrm>
        </p:grpSpPr>
        <p:sp>
          <p:nvSpPr>
            <p:cNvPr id="299" name="Shape 299"/>
            <p:cNvSpPr/>
            <p:nvPr/>
          </p:nvSpPr>
          <p:spPr>
            <a:xfrm>
              <a:off x="0" y="0"/>
              <a:ext cx="2056596" cy="293538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spcBef>
                  <a:spcPts val="400"/>
                </a:spcBef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0" name="Shape 300"/>
            <p:cNvSpPr/>
            <p:nvPr/>
          </p:nvSpPr>
          <p:spPr>
            <a:xfrm>
              <a:off x="0" y="28218"/>
              <a:ext cx="2056596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90000"/>
                </a:lnSpc>
                <a:spcBef>
                  <a:spcPts val="400"/>
                </a:spcBef>
                <a:defRPr b="1" sz="1100"/>
              </a:lvl1pPr>
            </a:lstStyle>
            <a:p>
              <a:pPr lvl="0">
                <a:defRPr b="0" sz="1800"/>
              </a:pPr>
              <a:r>
                <a:rPr b="1" sz="1100"/>
                <a:t>…</a:t>
              </a:r>
            </a:p>
          </p:txBody>
        </p:sp>
      </p:grpSp>
      <p:sp>
        <p:nvSpPr>
          <p:cNvPr id="302" name="Shape 302"/>
          <p:cNvSpPr/>
          <p:nvPr/>
        </p:nvSpPr>
        <p:spPr>
          <a:xfrm>
            <a:off x="1310391" y="3548264"/>
            <a:ext cx="2064754" cy="1229129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303" name="Shape 303"/>
          <p:cNvSpPr/>
          <p:nvPr/>
        </p:nvSpPr>
        <p:spPr>
          <a:xfrm>
            <a:off x="3412995" y="3548264"/>
            <a:ext cx="2069244" cy="1229438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304" name="Shape 304"/>
          <p:cNvSpPr/>
          <p:nvPr/>
        </p:nvSpPr>
        <p:spPr>
          <a:xfrm>
            <a:off x="5520090" y="3548264"/>
            <a:ext cx="2121587" cy="1232113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305" name="Shape 305"/>
          <p:cNvSpPr/>
          <p:nvPr/>
        </p:nvSpPr>
        <p:spPr>
          <a:xfrm>
            <a:off x="7679528" y="3548264"/>
            <a:ext cx="2055573" cy="1232112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306" name="Shape 306"/>
          <p:cNvSpPr/>
          <p:nvPr/>
        </p:nvSpPr>
        <p:spPr>
          <a:xfrm>
            <a:off x="58419" y="6045266"/>
            <a:ext cx="1183162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defRPr b="1" sz="1000"/>
            </a:lvl1pPr>
          </a:lstStyle>
          <a:p>
            <a:pPr lvl="0">
              <a:defRPr b="0" sz="1800"/>
            </a:pPr>
            <a:r>
              <a:rPr b="1" sz="1000"/>
              <a:t>Маржинальность</a:t>
            </a:r>
          </a:p>
        </p:txBody>
      </p:sp>
      <p:grpSp>
        <p:nvGrpSpPr>
          <p:cNvPr id="335" name="Group 335"/>
          <p:cNvGrpSpPr/>
          <p:nvPr/>
        </p:nvGrpSpPr>
        <p:grpSpPr>
          <a:xfrm>
            <a:off x="1720272" y="4975193"/>
            <a:ext cx="872942" cy="830017"/>
            <a:chOff x="0" y="0"/>
            <a:chExt cx="872941" cy="830016"/>
          </a:xfrm>
        </p:grpSpPr>
        <p:sp>
          <p:nvSpPr>
            <p:cNvPr id="307" name="Shape 307"/>
            <p:cNvSpPr/>
            <p:nvPr/>
          </p:nvSpPr>
          <p:spPr>
            <a:xfrm>
              <a:off x="153573" y="-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8" name="Shape 308"/>
            <p:cNvSpPr/>
            <p:nvPr/>
          </p:nvSpPr>
          <p:spPr>
            <a:xfrm>
              <a:off x="307146" y="6154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09" name="Shape 309"/>
            <p:cNvSpPr/>
            <p:nvPr/>
          </p:nvSpPr>
          <p:spPr>
            <a:xfrm>
              <a:off x="460719" y="-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0" name="Shape 310"/>
            <p:cNvSpPr/>
            <p:nvPr/>
          </p:nvSpPr>
          <p:spPr>
            <a:xfrm>
              <a:off x="614292" y="6154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1" name="Shape 311"/>
            <p:cNvSpPr/>
            <p:nvPr/>
          </p:nvSpPr>
          <p:spPr>
            <a:xfrm>
              <a:off x="153573" y="161342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2" name="Shape 312"/>
            <p:cNvSpPr/>
            <p:nvPr/>
          </p:nvSpPr>
          <p:spPr>
            <a:xfrm>
              <a:off x="307146" y="22289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3" name="Shape 313"/>
            <p:cNvSpPr/>
            <p:nvPr/>
          </p:nvSpPr>
          <p:spPr>
            <a:xfrm>
              <a:off x="460719" y="161342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4" name="Shape 314"/>
            <p:cNvSpPr/>
            <p:nvPr/>
          </p:nvSpPr>
          <p:spPr>
            <a:xfrm>
              <a:off x="614292" y="22289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5" name="Shape 315"/>
            <p:cNvSpPr/>
            <p:nvPr/>
          </p:nvSpPr>
          <p:spPr>
            <a:xfrm>
              <a:off x="153573" y="32268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6" name="Shape 316"/>
            <p:cNvSpPr/>
            <p:nvPr/>
          </p:nvSpPr>
          <p:spPr>
            <a:xfrm>
              <a:off x="307146" y="38423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7" name="Shape 317"/>
            <p:cNvSpPr/>
            <p:nvPr/>
          </p:nvSpPr>
          <p:spPr>
            <a:xfrm>
              <a:off x="460719" y="32268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8" name="Shape 318"/>
            <p:cNvSpPr/>
            <p:nvPr/>
          </p:nvSpPr>
          <p:spPr>
            <a:xfrm>
              <a:off x="614292" y="38423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9" name="Shape 319"/>
            <p:cNvSpPr/>
            <p:nvPr/>
          </p:nvSpPr>
          <p:spPr>
            <a:xfrm>
              <a:off x="153573" y="48402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0" name="Shape 320"/>
            <p:cNvSpPr/>
            <p:nvPr/>
          </p:nvSpPr>
          <p:spPr>
            <a:xfrm>
              <a:off x="307146" y="54557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1" name="Shape 321"/>
            <p:cNvSpPr/>
            <p:nvPr/>
          </p:nvSpPr>
          <p:spPr>
            <a:xfrm>
              <a:off x="460719" y="48402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2" name="Shape 322"/>
            <p:cNvSpPr/>
            <p:nvPr/>
          </p:nvSpPr>
          <p:spPr>
            <a:xfrm>
              <a:off x="614292" y="54557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3" name="Shape 323"/>
            <p:cNvSpPr/>
            <p:nvPr/>
          </p:nvSpPr>
          <p:spPr>
            <a:xfrm>
              <a:off x="153573" y="64537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4" name="Shape 324"/>
            <p:cNvSpPr/>
            <p:nvPr/>
          </p:nvSpPr>
          <p:spPr>
            <a:xfrm>
              <a:off x="307146" y="70692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5" name="Shape 325"/>
            <p:cNvSpPr/>
            <p:nvPr/>
          </p:nvSpPr>
          <p:spPr>
            <a:xfrm>
              <a:off x="460719" y="64537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6" name="Shape 326"/>
            <p:cNvSpPr/>
            <p:nvPr/>
          </p:nvSpPr>
          <p:spPr>
            <a:xfrm>
              <a:off x="614292" y="70692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7" name="Shape 327"/>
            <p:cNvSpPr/>
            <p:nvPr/>
          </p:nvSpPr>
          <p:spPr>
            <a:xfrm>
              <a:off x="-1" y="7982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8" name="Shape 328"/>
            <p:cNvSpPr/>
            <p:nvPr/>
          </p:nvSpPr>
          <p:spPr>
            <a:xfrm>
              <a:off x="-1" y="241169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9" name="Shape 329"/>
            <p:cNvSpPr/>
            <p:nvPr/>
          </p:nvSpPr>
          <p:spPr>
            <a:xfrm>
              <a:off x="-1" y="402513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0" name="Shape 330"/>
            <p:cNvSpPr/>
            <p:nvPr/>
          </p:nvSpPr>
          <p:spPr>
            <a:xfrm>
              <a:off x="-1" y="56385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1" name="Shape 331"/>
            <p:cNvSpPr/>
            <p:nvPr/>
          </p:nvSpPr>
          <p:spPr>
            <a:xfrm>
              <a:off x="749845" y="153399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2" name="Shape 332"/>
            <p:cNvSpPr/>
            <p:nvPr/>
          </p:nvSpPr>
          <p:spPr>
            <a:xfrm>
              <a:off x="749845" y="314742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3" name="Shape 333"/>
            <p:cNvSpPr/>
            <p:nvPr/>
          </p:nvSpPr>
          <p:spPr>
            <a:xfrm>
              <a:off x="749845" y="476086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4" name="Shape 334"/>
            <p:cNvSpPr/>
            <p:nvPr/>
          </p:nvSpPr>
          <p:spPr>
            <a:xfrm>
              <a:off x="749845" y="637429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344" name="Group 344"/>
          <p:cNvGrpSpPr/>
          <p:nvPr/>
        </p:nvGrpSpPr>
        <p:grpSpPr>
          <a:xfrm>
            <a:off x="6126493" y="5190465"/>
            <a:ext cx="583816" cy="384235"/>
            <a:chOff x="0" y="0"/>
            <a:chExt cx="583815" cy="384234"/>
          </a:xfrm>
        </p:grpSpPr>
        <p:sp>
          <p:nvSpPr>
            <p:cNvPr id="336" name="Shape 336"/>
            <p:cNvSpPr/>
            <p:nvPr/>
          </p:nvSpPr>
          <p:spPr>
            <a:xfrm>
              <a:off x="307146" y="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7" name="Shape 337"/>
            <p:cNvSpPr/>
            <p:nvPr/>
          </p:nvSpPr>
          <p:spPr>
            <a:xfrm>
              <a:off x="153573" y="9979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8" name="Shape 338"/>
            <p:cNvSpPr/>
            <p:nvPr/>
          </p:nvSpPr>
          <p:spPr>
            <a:xfrm>
              <a:off x="307146" y="161343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9" name="Shape 339"/>
            <p:cNvSpPr/>
            <p:nvPr/>
          </p:nvSpPr>
          <p:spPr>
            <a:xfrm>
              <a:off x="460719" y="9979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0" name="Shape 340"/>
            <p:cNvSpPr/>
            <p:nvPr/>
          </p:nvSpPr>
          <p:spPr>
            <a:xfrm>
              <a:off x="153573" y="26113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1" name="Shape 341"/>
            <p:cNvSpPr/>
            <p:nvPr/>
          </p:nvSpPr>
          <p:spPr>
            <a:xfrm>
              <a:off x="460719" y="26113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2" name="Shape 342"/>
            <p:cNvSpPr/>
            <p:nvPr/>
          </p:nvSpPr>
          <p:spPr>
            <a:xfrm>
              <a:off x="-1" y="18279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3" name="Shape 343"/>
            <p:cNvSpPr/>
            <p:nvPr/>
          </p:nvSpPr>
          <p:spPr>
            <a:xfrm>
              <a:off x="-1" y="179622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349" name="Group 349"/>
          <p:cNvGrpSpPr/>
          <p:nvPr/>
        </p:nvGrpSpPr>
        <p:grpSpPr>
          <a:xfrm>
            <a:off x="8259036" y="5250481"/>
            <a:ext cx="583816" cy="222892"/>
            <a:chOff x="0" y="0"/>
            <a:chExt cx="583815" cy="222890"/>
          </a:xfrm>
        </p:grpSpPr>
        <p:sp>
          <p:nvSpPr>
            <p:cNvPr id="345" name="Shape 345"/>
            <p:cNvSpPr/>
            <p:nvPr/>
          </p:nvSpPr>
          <p:spPr>
            <a:xfrm>
              <a:off x="307146" y="-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6" name="Shape 346"/>
            <p:cNvSpPr/>
            <p:nvPr/>
          </p:nvSpPr>
          <p:spPr>
            <a:xfrm>
              <a:off x="153573" y="9979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7" name="Shape 347"/>
            <p:cNvSpPr/>
            <p:nvPr/>
          </p:nvSpPr>
          <p:spPr>
            <a:xfrm>
              <a:off x="460719" y="9979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8" name="Shape 348"/>
            <p:cNvSpPr/>
            <p:nvPr/>
          </p:nvSpPr>
          <p:spPr>
            <a:xfrm>
              <a:off x="-1" y="1827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362" name="Group 362"/>
          <p:cNvGrpSpPr/>
          <p:nvPr/>
        </p:nvGrpSpPr>
        <p:grpSpPr>
          <a:xfrm>
            <a:off x="4009187" y="5104803"/>
            <a:ext cx="583816" cy="548188"/>
            <a:chOff x="0" y="0"/>
            <a:chExt cx="583815" cy="548187"/>
          </a:xfrm>
        </p:grpSpPr>
        <p:sp>
          <p:nvSpPr>
            <p:cNvPr id="350" name="Shape 350"/>
            <p:cNvSpPr/>
            <p:nvPr/>
          </p:nvSpPr>
          <p:spPr>
            <a:xfrm>
              <a:off x="307146" y="-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1" name="Shape 351"/>
            <p:cNvSpPr/>
            <p:nvPr/>
          </p:nvSpPr>
          <p:spPr>
            <a:xfrm>
              <a:off x="153573" y="9979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2" name="Shape 352"/>
            <p:cNvSpPr/>
            <p:nvPr/>
          </p:nvSpPr>
          <p:spPr>
            <a:xfrm>
              <a:off x="307146" y="161342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3" name="Shape 353"/>
            <p:cNvSpPr/>
            <p:nvPr/>
          </p:nvSpPr>
          <p:spPr>
            <a:xfrm>
              <a:off x="460719" y="9979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4" name="Shape 354"/>
            <p:cNvSpPr/>
            <p:nvPr/>
          </p:nvSpPr>
          <p:spPr>
            <a:xfrm>
              <a:off x="153573" y="26113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5" name="Shape 355"/>
            <p:cNvSpPr/>
            <p:nvPr/>
          </p:nvSpPr>
          <p:spPr>
            <a:xfrm>
              <a:off x="307146" y="32268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6" name="Shape 356"/>
            <p:cNvSpPr/>
            <p:nvPr/>
          </p:nvSpPr>
          <p:spPr>
            <a:xfrm>
              <a:off x="460719" y="26113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7" name="Shape 357"/>
            <p:cNvSpPr/>
            <p:nvPr/>
          </p:nvSpPr>
          <p:spPr>
            <a:xfrm>
              <a:off x="153573" y="42248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8" name="Shape 358"/>
            <p:cNvSpPr/>
            <p:nvPr/>
          </p:nvSpPr>
          <p:spPr>
            <a:xfrm>
              <a:off x="-1" y="1827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9" name="Shape 359"/>
            <p:cNvSpPr/>
            <p:nvPr/>
          </p:nvSpPr>
          <p:spPr>
            <a:xfrm>
              <a:off x="-1" y="17962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0" name="Shape 360"/>
            <p:cNvSpPr/>
            <p:nvPr/>
          </p:nvSpPr>
          <p:spPr>
            <a:xfrm>
              <a:off x="-1" y="34096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1" name="Shape 361"/>
            <p:cNvSpPr/>
            <p:nvPr/>
          </p:nvSpPr>
          <p:spPr>
            <a:xfrm>
              <a:off x="460719" y="42509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365" name="Group 365"/>
          <p:cNvGrpSpPr/>
          <p:nvPr/>
        </p:nvGrpSpPr>
        <p:grpSpPr>
          <a:xfrm>
            <a:off x="5557939" y="1678077"/>
            <a:ext cx="4227661" cy="237101"/>
            <a:chOff x="0" y="0"/>
            <a:chExt cx="4227660" cy="237100"/>
          </a:xfrm>
        </p:grpSpPr>
        <p:sp>
          <p:nvSpPr>
            <p:cNvPr id="363" name="Shape 363"/>
            <p:cNvSpPr/>
            <p:nvPr/>
          </p:nvSpPr>
          <p:spPr>
            <a:xfrm>
              <a:off x="0" y="1487"/>
              <a:ext cx="4227661" cy="234126"/>
            </a:xfrm>
            <a:prstGeom prst="chevron">
              <a:avLst>
                <a:gd name="adj" fmla="val 33016"/>
              </a:avLst>
            </a:prstGeom>
            <a:solidFill>
              <a:srgbClr val="80BE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4" name="Shape 364"/>
            <p:cNvSpPr/>
            <p:nvPr/>
          </p:nvSpPr>
          <p:spPr>
            <a:xfrm>
              <a:off x="77298" y="-1"/>
              <a:ext cx="4073064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grpSp>
        <p:nvGrpSpPr>
          <p:cNvPr id="369" name="Group 369"/>
          <p:cNvGrpSpPr/>
          <p:nvPr/>
        </p:nvGrpSpPr>
        <p:grpSpPr>
          <a:xfrm>
            <a:off x="6116561" y="383250"/>
            <a:ext cx="3268134" cy="596369"/>
            <a:chOff x="0" y="0"/>
            <a:chExt cx="3268133" cy="596368"/>
          </a:xfrm>
        </p:grpSpPr>
        <p:sp>
          <p:nvSpPr>
            <p:cNvPr id="366" name="Shape 366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367" name="Shape 367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368" name="Shape 368"/>
            <p:cNvSpPr/>
            <p:nvPr/>
          </p:nvSpPr>
          <p:spPr>
            <a:xfrm>
              <a:off x="-1" y="0"/>
              <a:ext cx="3268135" cy="548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отображается весь набор способов монетизации проекта и их общее сравнение по вкладу в будущий доход проекта</a:t>
              </a:r>
            </a:p>
          </p:txBody>
        </p:sp>
      </p:grpSp>
      <p:sp>
        <p:nvSpPr>
          <p:cNvPr id="370" name="Shape 370"/>
          <p:cNvSpPr/>
          <p:nvPr/>
        </p:nvSpPr>
        <p:spPr>
          <a:xfrm>
            <a:off x="3564864" y="2437075"/>
            <a:ext cx="1759972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71" name="Shape 371"/>
          <p:cNvSpPr/>
          <p:nvPr/>
        </p:nvSpPr>
        <p:spPr>
          <a:xfrm>
            <a:off x="5669713" y="2437075"/>
            <a:ext cx="1759973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72" name="Shape 372"/>
          <p:cNvSpPr/>
          <p:nvPr/>
        </p:nvSpPr>
        <p:spPr>
          <a:xfrm>
            <a:off x="7852066" y="2437075"/>
            <a:ext cx="1759972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73" name="Shape 373"/>
          <p:cNvSpPr/>
          <p:nvPr/>
        </p:nvSpPr>
        <p:spPr>
          <a:xfrm>
            <a:off x="1448557" y="3660770"/>
            <a:ext cx="1759972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74" name="Shape 374"/>
          <p:cNvSpPr/>
          <p:nvPr/>
        </p:nvSpPr>
        <p:spPr>
          <a:xfrm>
            <a:off x="3553406" y="3660770"/>
            <a:ext cx="1759973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75" name="Shape 375"/>
          <p:cNvSpPr/>
          <p:nvPr/>
        </p:nvSpPr>
        <p:spPr>
          <a:xfrm>
            <a:off x="5658256" y="3660770"/>
            <a:ext cx="1759973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76" name="Shape 376"/>
          <p:cNvSpPr/>
          <p:nvPr/>
        </p:nvSpPr>
        <p:spPr>
          <a:xfrm>
            <a:off x="7840609" y="3660770"/>
            <a:ext cx="1759972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" name="Shape 378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Анализ конкурентов</a:t>
            </a:r>
          </a:p>
        </p:txBody>
      </p:sp>
      <p:sp>
        <p:nvSpPr>
          <p:cNvPr id="379" name="Shape 379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383" name="Group 383"/>
          <p:cNvGrpSpPr/>
          <p:nvPr/>
        </p:nvGrpSpPr>
        <p:grpSpPr>
          <a:xfrm>
            <a:off x="6116561" y="383250"/>
            <a:ext cx="3268134" cy="596369"/>
            <a:chOff x="0" y="0"/>
            <a:chExt cx="3268133" cy="596368"/>
          </a:xfrm>
        </p:grpSpPr>
        <p:sp>
          <p:nvSpPr>
            <p:cNvPr id="380" name="Shape 380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381" name="Shape 381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382" name="Shape 382"/>
            <p:cNvSpPr/>
            <p:nvPr/>
          </p:nvSpPr>
          <p:spPr>
            <a:xfrm>
              <a:off x="-1" y="0"/>
              <a:ext cx="3268135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отображается сравнение проекта с разными типами конкурентов</a:t>
              </a:r>
            </a:p>
          </p:txBody>
        </p:sp>
      </p:grpSp>
      <p:sp>
        <p:nvSpPr>
          <p:cNvPr id="384" name="Shape 384"/>
          <p:cNvSpPr/>
          <p:nvPr/>
        </p:nvSpPr>
        <p:spPr>
          <a:xfrm>
            <a:off x="6697573" y="2257733"/>
            <a:ext cx="797301" cy="3866043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85" name="Shape 385"/>
          <p:cNvSpPr/>
          <p:nvPr/>
        </p:nvSpPr>
        <p:spPr>
          <a:xfrm>
            <a:off x="7495051" y="2257732"/>
            <a:ext cx="737792" cy="3866042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86" name="Shape 386"/>
          <p:cNvSpPr/>
          <p:nvPr/>
        </p:nvSpPr>
        <p:spPr>
          <a:xfrm>
            <a:off x="8292529" y="2257732"/>
            <a:ext cx="797301" cy="3866042"/>
          </a:xfrm>
          <a:prstGeom prst="rect">
            <a:avLst/>
          </a:prstGeom>
          <a:solidFill>
            <a:srgbClr val="D9D9D9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87" name="Shape 387"/>
          <p:cNvSpPr/>
          <p:nvPr/>
        </p:nvSpPr>
        <p:spPr>
          <a:xfrm>
            <a:off x="4248989" y="2273777"/>
            <a:ext cx="797301" cy="3849999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88" name="Shape 388"/>
          <p:cNvSpPr/>
          <p:nvPr/>
        </p:nvSpPr>
        <p:spPr>
          <a:xfrm>
            <a:off x="5046467" y="2257736"/>
            <a:ext cx="797301" cy="3866038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89" name="Shape 389"/>
          <p:cNvSpPr/>
          <p:nvPr/>
        </p:nvSpPr>
        <p:spPr>
          <a:xfrm>
            <a:off x="5843946" y="2257733"/>
            <a:ext cx="797301" cy="3866039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0" name="Shape 390"/>
          <p:cNvSpPr/>
          <p:nvPr/>
        </p:nvSpPr>
        <p:spPr>
          <a:xfrm>
            <a:off x="1805548" y="2260961"/>
            <a:ext cx="797301" cy="3862814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1" name="Shape 391"/>
          <p:cNvSpPr/>
          <p:nvPr/>
        </p:nvSpPr>
        <p:spPr>
          <a:xfrm>
            <a:off x="2603026" y="2260960"/>
            <a:ext cx="797301" cy="3862814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2" name="Shape 392"/>
          <p:cNvSpPr/>
          <p:nvPr/>
        </p:nvSpPr>
        <p:spPr>
          <a:xfrm>
            <a:off x="3400504" y="2257737"/>
            <a:ext cx="797301" cy="3866037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3" name="Shape 393"/>
          <p:cNvSpPr/>
          <p:nvPr/>
        </p:nvSpPr>
        <p:spPr>
          <a:xfrm>
            <a:off x="836749" y="2869299"/>
            <a:ext cx="9301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1</a:t>
            </a:r>
          </a:p>
        </p:txBody>
      </p:sp>
      <p:sp>
        <p:nvSpPr>
          <p:cNvPr id="394" name="Shape 394"/>
          <p:cNvSpPr/>
          <p:nvPr/>
        </p:nvSpPr>
        <p:spPr>
          <a:xfrm>
            <a:off x="981019" y="2354260"/>
            <a:ext cx="80184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Название</a:t>
            </a:r>
          </a:p>
        </p:txBody>
      </p:sp>
      <p:sp>
        <p:nvSpPr>
          <p:cNvPr id="395" name="Shape 395"/>
          <p:cNvSpPr/>
          <p:nvPr/>
        </p:nvSpPr>
        <p:spPr>
          <a:xfrm>
            <a:off x="8600850" y="3881283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6" name="Shape 396"/>
          <p:cNvSpPr/>
          <p:nvPr/>
        </p:nvSpPr>
        <p:spPr>
          <a:xfrm>
            <a:off x="8600850" y="53310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7" name="Shape 397"/>
          <p:cNvSpPr/>
          <p:nvPr/>
        </p:nvSpPr>
        <p:spPr>
          <a:xfrm>
            <a:off x="8600850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8" name="Shape 398"/>
          <p:cNvSpPr/>
          <p:nvPr/>
        </p:nvSpPr>
        <p:spPr>
          <a:xfrm>
            <a:off x="2133195" y="48477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9" name="Shape 399"/>
          <p:cNvSpPr/>
          <p:nvPr/>
        </p:nvSpPr>
        <p:spPr>
          <a:xfrm>
            <a:off x="7804785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0" name="Shape 400"/>
          <p:cNvSpPr/>
          <p:nvPr/>
        </p:nvSpPr>
        <p:spPr>
          <a:xfrm>
            <a:off x="4558723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1" name="Shape 401"/>
          <p:cNvSpPr/>
          <p:nvPr/>
        </p:nvSpPr>
        <p:spPr>
          <a:xfrm>
            <a:off x="5356201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2" name="Shape 402"/>
          <p:cNvSpPr/>
          <p:nvPr/>
        </p:nvSpPr>
        <p:spPr>
          <a:xfrm>
            <a:off x="6140911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3" name="Shape 403"/>
          <p:cNvSpPr/>
          <p:nvPr/>
        </p:nvSpPr>
        <p:spPr>
          <a:xfrm>
            <a:off x="6140911" y="53310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4" name="Shape 404"/>
          <p:cNvSpPr/>
          <p:nvPr/>
        </p:nvSpPr>
        <p:spPr>
          <a:xfrm>
            <a:off x="7002343" y="433204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5" name="Shape 405"/>
          <p:cNvSpPr/>
          <p:nvPr/>
        </p:nvSpPr>
        <p:spPr>
          <a:xfrm>
            <a:off x="2921979" y="48477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6" name="Shape 406"/>
          <p:cNvSpPr/>
          <p:nvPr/>
        </p:nvSpPr>
        <p:spPr>
          <a:xfrm>
            <a:off x="3714664" y="48477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7" name="Shape 407"/>
          <p:cNvSpPr/>
          <p:nvPr/>
        </p:nvSpPr>
        <p:spPr>
          <a:xfrm>
            <a:off x="2133195" y="53310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8" name="Shape 408"/>
          <p:cNvSpPr/>
          <p:nvPr/>
        </p:nvSpPr>
        <p:spPr>
          <a:xfrm>
            <a:off x="2929284" y="53310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9" name="Shape 409"/>
          <p:cNvSpPr/>
          <p:nvPr/>
        </p:nvSpPr>
        <p:spPr>
          <a:xfrm>
            <a:off x="3710521" y="533105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0" name="Shape 410"/>
          <p:cNvSpPr/>
          <p:nvPr/>
        </p:nvSpPr>
        <p:spPr>
          <a:xfrm>
            <a:off x="1802419" y="1273070"/>
            <a:ext cx="2395386" cy="376694"/>
          </a:xfrm>
          <a:prstGeom prst="rect">
            <a:avLst/>
          </a:prstGeom>
          <a:solidFill>
            <a:srgbClr val="A6A6A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411" name="Shape 411"/>
          <p:cNvSpPr/>
          <p:nvPr/>
        </p:nvSpPr>
        <p:spPr>
          <a:xfrm>
            <a:off x="1802419" y="1372517"/>
            <a:ext cx="2395386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Конкуренты 1</a:t>
            </a:r>
          </a:p>
        </p:txBody>
      </p:sp>
      <p:sp>
        <p:nvSpPr>
          <p:cNvPr id="412" name="Shape 412"/>
          <p:cNvSpPr/>
          <p:nvPr/>
        </p:nvSpPr>
        <p:spPr>
          <a:xfrm>
            <a:off x="4251452" y="1273070"/>
            <a:ext cx="2386434" cy="376694"/>
          </a:xfrm>
          <a:prstGeom prst="chevron">
            <a:avLst>
              <a:gd name="adj" fmla="val 0"/>
            </a:avLst>
          </a:prstGeom>
          <a:solidFill>
            <a:srgbClr val="2383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413" name="Shape 413"/>
          <p:cNvSpPr/>
          <p:nvPr/>
        </p:nvSpPr>
        <p:spPr>
          <a:xfrm>
            <a:off x="4251452" y="1372517"/>
            <a:ext cx="238643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Конкуренты 2</a:t>
            </a:r>
          </a:p>
        </p:txBody>
      </p:sp>
      <p:sp>
        <p:nvSpPr>
          <p:cNvPr id="414" name="Shape 414"/>
          <p:cNvSpPr/>
          <p:nvPr/>
        </p:nvSpPr>
        <p:spPr>
          <a:xfrm>
            <a:off x="6700755" y="1272967"/>
            <a:ext cx="1529625" cy="376694"/>
          </a:xfrm>
          <a:prstGeom prst="chevron">
            <a:avLst>
              <a:gd name="adj" fmla="val 0"/>
            </a:avLst>
          </a:prstGeom>
          <a:solidFill>
            <a:srgbClr val="005AA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415" name="Shape 415"/>
          <p:cNvSpPr/>
          <p:nvPr/>
        </p:nvSpPr>
        <p:spPr>
          <a:xfrm>
            <a:off x="6700755" y="1372414"/>
            <a:ext cx="1529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Конкуренты 3</a:t>
            </a:r>
          </a:p>
        </p:txBody>
      </p:sp>
      <p:sp>
        <p:nvSpPr>
          <p:cNvPr id="416" name="Shape 416"/>
          <p:cNvSpPr/>
          <p:nvPr/>
        </p:nvSpPr>
        <p:spPr>
          <a:xfrm>
            <a:off x="8292529" y="1276294"/>
            <a:ext cx="791656" cy="376694"/>
          </a:xfrm>
          <a:prstGeom prst="chevron">
            <a:avLst>
              <a:gd name="adj" fmla="val 0"/>
            </a:avLst>
          </a:prstGeom>
          <a:solidFill>
            <a:srgbClr val="00B0F0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417" name="Shape 417"/>
          <p:cNvSpPr/>
          <p:nvPr/>
        </p:nvSpPr>
        <p:spPr>
          <a:xfrm>
            <a:off x="8292529" y="1375741"/>
            <a:ext cx="791656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Проект</a:t>
            </a:r>
          </a:p>
        </p:txBody>
      </p:sp>
      <p:sp>
        <p:nvSpPr>
          <p:cNvPr id="418" name="Shape 418"/>
          <p:cNvSpPr/>
          <p:nvPr/>
        </p:nvSpPr>
        <p:spPr>
          <a:xfrm>
            <a:off x="5356201" y="484770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9" name="Shape 419"/>
          <p:cNvSpPr/>
          <p:nvPr/>
        </p:nvSpPr>
        <p:spPr>
          <a:xfrm>
            <a:off x="2133195" y="338748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20" name="Shape 420"/>
          <p:cNvSpPr/>
          <p:nvPr/>
        </p:nvSpPr>
        <p:spPr>
          <a:xfrm>
            <a:off x="6140911" y="338748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21" name="Shape 421"/>
          <p:cNvSpPr/>
          <p:nvPr/>
        </p:nvSpPr>
        <p:spPr>
          <a:xfrm>
            <a:off x="8600850" y="3387482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22" name="Shape 422"/>
          <p:cNvSpPr/>
          <p:nvPr/>
        </p:nvSpPr>
        <p:spPr>
          <a:xfrm>
            <a:off x="1810886" y="2743775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23" name="Shape 423"/>
          <p:cNvSpPr/>
          <p:nvPr/>
        </p:nvSpPr>
        <p:spPr>
          <a:xfrm>
            <a:off x="1810886" y="3231470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24" name="Shape 424"/>
          <p:cNvSpPr/>
          <p:nvPr/>
        </p:nvSpPr>
        <p:spPr>
          <a:xfrm>
            <a:off x="1810886" y="3719165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25" name="Shape 425"/>
          <p:cNvSpPr/>
          <p:nvPr/>
        </p:nvSpPr>
        <p:spPr>
          <a:xfrm>
            <a:off x="1810886" y="5669945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26" name="Shape 426"/>
          <p:cNvSpPr/>
          <p:nvPr/>
        </p:nvSpPr>
        <p:spPr>
          <a:xfrm>
            <a:off x="1810886" y="5182250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27" name="Shape 427"/>
          <p:cNvSpPr/>
          <p:nvPr/>
        </p:nvSpPr>
        <p:spPr>
          <a:xfrm>
            <a:off x="1810886" y="4694555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28" name="Shape 428"/>
          <p:cNvSpPr/>
          <p:nvPr/>
        </p:nvSpPr>
        <p:spPr>
          <a:xfrm>
            <a:off x="1810886" y="4206860"/>
            <a:ext cx="7281766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29" name="Shape 429"/>
          <p:cNvSpPr/>
          <p:nvPr/>
        </p:nvSpPr>
        <p:spPr>
          <a:xfrm>
            <a:off x="8600850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30" name="Shape 430"/>
          <p:cNvSpPr/>
          <p:nvPr/>
        </p:nvSpPr>
        <p:spPr>
          <a:xfrm>
            <a:off x="7770686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31" name="Shape 431"/>
          <p:cNvSpPr/>
          <p:nvPr/>
        </p:nvSpPr>
        <p:spPr>
          <a:xfrm>
            <a:off x="7043559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32" name="Shape 432"/>
          <p:cNvSpPr/>
          <p:nvPr/>
        </p:nvSpPr>
        <p:spPr>
          <a:xfrm>
            <a:off x="6140911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33" name="Shape 433"/>
          <p:cNvSpPr/>
          <p:nvPr/>
        </p:nvSpPr>
        <p:spPr>
          <a:xfrm>
            <a:off x="5354611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34" name="Shape 434"/>
          <p:cNvSpPr/>
          <p:nvPr/>
        </p:nvSpPr>
        <p:spPr>
          <a:xfrm>
            <a:off x="4558273" y="582352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437" name="Group 437"/>
          <p:cNvGrpSpPr/>
          <p:nvPr/>
        </p:nvGrpSpPr>
        <p:grpSpPr>
          <a:xfrm>
            <a:off x="1836301" y="1739944"/>
            <a:ext cx="743201" cy="449082"/>
            <a:chOff x="0" y="0"/>
            <a:chExt cx="743200" cy="449081"/>
          </a:xfrm>
        </p:grpSpPr>
        <p:sp>
          <p:nvSpPr>
            <p:cNvPr id="435" name="Shape 435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36" name="Shape 436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440" name="Group 440"/>
          <p:cNvGrpSpPr/>
          <p:nvPr/>
        </p:nvGrpSpPr>
        <p:grpSpPr>
          <a:xfrm>
            <a:off x="8292529" y="1739944"/>
            <a:ext cx="771983" cy="449082"/>
            <a:chOff x="0" y="0"/>
            <a:chExt cx="771981" cy="449081"/>
          </a:xfrm>
        </p:grpSpPr>
        <p:sp>
          <p:nvSpPr>
            <p:cNvPr id="438" name="Shape 438"/>
            <p:cNvSpPr/>
            <p:nvPr/>
          </p:nvSpPr>
          <p:spPr>
            <a:xfrm>
              <a:off x="0" y="-1"/>
              <a:ext cx="771982" cy="449083"/>
            </a:xfrm>
            <a:prstGeom prst="rect">
              <a:avLst/>
            </a:prstGeom>
            <a:solidFill>
              <a:srgbClr val="C9F1FF"/>
            </a:solidFill>
            <a:ln w="25400" cap="flat">
              <a:solidFill>
                <a:srgbClr val="00B0F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39" name="Shape 439"/>
            <p:cNvSpPr/>
            <p:nvPr/>
          </p:nvSpPr>
          <p:spPr>
            <a:xfrm>
              <a:off x="0" y="89920"/>
              <a:ext cx="77198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443" name="Group 443"/>
          <p:cNvGrpSpPr/>
          <p:nvPr/>
        </p:nvGrpSpPr>
        <p:grpSpPr>
          <a:xfrm>
            <a:off x="7485498" y="1739944"/>
            <a:ext cx="743201" cy="449082"/>
            <a:chOff x="0" y="0"/>
            <a:chExt cx="743200" cy="449081"/>
          </a:xfrm>
        </p:grpSpPr>
        <p:sp>
          <p:nvSpPr>
            <p:cNvPr id="441" name="Shape 441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42" name="Shape 442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446" name="Group 446"/>
          <p:cNvGrpSpPr/>
          <p:nvPr/>
        </p:nvGrpSpPr>
        <p:grpSpPr>
          <a:xfrm>
            <a:off x="2643329" y="1739944"/>
            <a:ext cx="743201" cy="449082"/>
            <a:chOff x="0" y="0"/>
            <a:chExt cx="743200" cy="449081"/>
          </a:xfrm>
        </p:grpSpPr>
        <p:sp>
          <p:nvSpPr>
            <p:cNvPr id="444" name="Shape 444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45" name="Shape 445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449" name="Group 449"/>
          <p:cNvGrpSpPr/>
          <p:nvPr/>
        </p:nvGrpSpPr>
        <p:grpSpPr>
          <a:xfrm>
            <a:off x="3450357" y="1739944"/>
            <a:ext cx="743202" cy="449082"/>
            <a:chOff x="0" y="0"/>
            <a:chExt cx="743200" cy="449081"/>
          </a:xfrm>
        </p:grpSpPr>
        <p:sp>
          <p:nvSpPr>
            <p:cNvPr id="447" name="Shape 447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48" name="Shape 448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452" name="Group 452"/>
          <p:cNvGrpSpPr/>
          <p:nvPr/>
        </p:nvGrpSpPr>
        <p:grpSpPr>
          <a:xfrm>
            <a:off x="4257385" y="1739944"/>
            <a:ext cx="743201" cy="449082"/>
            <a:chOff x="0" y="0"/>
            <a:chExt cx="743200" cy="449081"/>
          </a:xfrm>
        </p:grpSpPr>
        <p:sp>
          <p:nvSpPr>
            <p:cNvPr id="450" name="Shape 450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51" name="Shape 451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455" name="Group 455"/>
          <p:cNvGrpSpPr/>
          <p:nvPr/>
        </p:nvGrpSpPr>
        <p:grpSpPr>
          <a:xfrm>
            <a:off x="5064413" y="1739944"/>
            <a:ext cx="743201" cy="449082"/>
            <a:chOff x="0" y="0"/>
            <a:chExt cx="743200" cy="449081"/>
          </a:xfrm>
        </p:grpSpPr>
        <p:sp>
          <p:nvSpPr>
            <p:cNvPr id="453" name="Shape 453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54" name="Shape 454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458" name="Group 458"/>
          <p:cNvGrpSpPr/>
          <p:nvPr/>
        </p:nvGrpSpPr>
        <p:grpSpPr>
          <a:xfrm>
            <a:off x="5871441" y="1739944"/>
            <a:ext cx="743202" cy="449082"/>
            <a:chOff x="0" y="0"/>
            <a:chExt cx="743200" cy="449081"/>
          </a:xfrm>
        </p:grpSpPr>
        <p:sp>
          <p:nvSpPr>
            <p:cNvPr id="456" name="Shape 456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57" name="Shape 457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grpSp>
        <p:nvGrpSpPr>
          <p:cNvPr id="461" name="Group 461"/>
          <p:cNvGrpSpPr/>
          <p:nvPr/>
        </p:nvGrpSpPr>
        <p:grpSpPr>
          <a:xfrm>
            <a:off x="6678469" y="1739944"/>
            <a:ext cx="743201" cy="449082"/>
            <a:chOff x="0" y="0"/>
            <a:chExt cx="743200" cy="449081"/>
          </a:xfrm>
        </p:grpSpPr>
        <p:sp>
          <p:nvSpPr>
            <p:cNvPr id="459" name="Shape 459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60" name="Shape 460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Логотип</a:t>
              </a:r>
            </a:p>
          </p:txBody>
        </p:sp>
      </p:grpSp>
      <p:sp>
        <p:nvSpPr>
          <p:cNvPr id="462" name="Shape 462"/>
          <p:cNvSpPr/>
          <p:nvPr/>
        </p:nvSpPr>
        <p:spPr>
          <a:xfrm>
            <a:off x="8589604" y="2887198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63" name="Shape 463"/>
          <p:cNvSpPr/>
          <p:nvPr/>
        </p:nvSpPr>
        <p:spPr>
          <a:xfrm>
            <a:off x="836749" y="3356775"/>
            <a:ext cx="9301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2</a:t>
            </a:r>
          </a:p>
        </p:txBody>
      </p:sp>
      <p:sp>
        <p:nvSpPr>
          <p:cNvPr id="464" name="Shape 464"/>
          <p:cNvSpPr/>
          <p:nvPr/>
        </p:nvSpPr>
        <p:spPr>
          <a:xfrm>
            <a:off x="836749" y="3844251"/>
            <a:ext cx="9301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3</a:t>
            </a:r>
          </a:p>
        </p:txBody>
      </p:sp>
      <p:sp>
        <p:nvSpPr>
          <p:cNvPr id="465" name="Shape 465"/>
          <p:cNvSpPr/>
          <p:nvPr/>
        </p:nvSpPr>
        <p:spPr>
          <a:xfrm>
            <a:off x="836749" y="4331727"/>
            <a:ext cx="9301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4</a:t>
            </a:r>
          </a:p>
        </p:txBody>
      </p:sp>
      <p:sp>
        <p:nvSpPr>
          <p:cNvPr id="466" name="Shape 466"/>
          <p:cNvSpPr/>
          <p:nvPr/>
        </p:nvSpPr>
        <p:spPr>
          <a:xfrm>
            <a:off x="836749" y="4819203"/>
            <a:ext cx="9301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5</a:t>
            </a:r>
          </a:p>
        </p:txBody>
      </p:sp>
      <p:sp>
        <p:nvSpPr>
          <p:cNvPr id="467" name="Shape 467"/>
          <p:cNvSpPr/>
          <p:nvPr/>
        </p:nvSpPr>
        <p:spPr>
          <a:xfrm>
            <a:off x="836749" y="5306679"/>
            <a:ext cx="9301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6</a:t>
            </a:r>
          </a:p>
        </p:txBody>
      </p:sp>
      <p:sp>
        <p:nvSpPr>
          <p:cNvPr id="468" name="Shape 468"/>
          <p:cNvSpPr/>
          <p:nvPr/>
        </p:nvSpPr>
        <p:spPr>
          <a:xfrm>
            <a:off x="836749" y="5794157"/>
            <a:ext cx="9301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sz="1200"/>
            </a:lvl1pPr>
          </a:lstStyle>
          <a:p>
            <a:pPr lvl="0">
              <a:defRPr sz="1800"/>
            </a:pPr>
            <a:r>
              <a:rPr sz="1200"/>
              <a:t>Критерий 7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Shape 470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Анализ лучшей практики</a:t>
            </a:r>
          </a:p>
        </p:txBody>
      </p:sp>
      <p:sp>
        <p:nvSpPr>
          <p:cNvPr id="471" name="Shape 471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475" name="Group 475"/>
          <p:cNvGrpSpPr/>
          <p:nvPr/>
        </p:nvGrpSpPr>
        <p:grpSpPr>
          <a:xfrm>
            <a:off x="6116561" y="383250"/>
            <a:ext cx="3510039" cy="596369"/>
            <a:chOff x="0" y="0"/>
            <a:chExt cx="3510038" cy="596368"/>
          </a:xfrm>
        </p:grpSpPr>
        <p:sp>
          <p:nvSpPr>
            <p:cNvPr id="472" name="Shape 472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473" name="Shape 473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474" name="Shape 474"/>
            <p:cNvSpPr/>
            <p:nvPr/>
          </p:nvSpPr>
          <p:spPr>
            <a:xfrm>
              <a:off x="-1" y="0"/>
              <a:ext cx="351004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ряд примеров использования аналогичных бизнес-решений (возможно, из других отраслей)</a:t>
              </a:r>
            </a:p>
          </p:txBody>
        </p:sp>
      </p:grpSp>
      <p:sp>
        <p:nvSpPr>
          <p:cNvPr id="476" name="Shape 476"/>
          <p:cNvSpPr/>
          <p:nvPr/>
        </p:nvSpPr>
        <p:spPr>
          <a:xfrm flipH="1" flipV="1">
            <a:off x="4964700" y="1554083"/>
            <a:ext cx="1" cy="4093929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77" name="Shape 477"/>
          <p:cNvSpPr/>
          <p:nvPr/>
        </p:nvSpPr>
        <p:spPr>
          <a:xfrm>
            <a:off x="879316" y="3428999"/>
            <a:ext cx="3822289" cy="1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78" name="Shape 478"/>
          <p:cNvSpPr/>
          <p:nvPr/>
        </p:nvSpPr>
        <p:spPr>
          <a:xfrm>
            <a:off x="5227796" y="3429000"/>
            <a:ext cx="3822289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79" name="Shape 479"/>
          <p:cNvSpPr/>
          <p:nvPr/>
        </p:nvSpPr>
        <p:spPr>
          <a:xfrm>
            <a:off x="3079581" y="2265045"/>
            <a:ext cx="78599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Пример 1</a:t>
            </a:r>
          </a:p>
        </p:txBody>
      </p:sp>
      <p:sp>
        <p:nvSpPr>
          <p:cNvPr id="480" name="Shape 480"/>
          <p:cNvSpPr/>
          <p:nvPr/>
        </p:nvSpPr>
        <p:spPr>
          <a:xfrm>
            <a:off x="6063823" y="2265045"/>
            <a:ext cx="78599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Пример 2</a:t>
            </a:r>
          </a:p>
        </p:txBody>
      </p:sp>
      <p:sp>
        <p:nvSpPr>
          <p:cNvPr id="481" name="Shape 481"/>
          <p:cNvSpPr/>
          <p:nvPr/>
        </p:nvSpPr>
        <p:spPr>
          <a:xfrm>
            <a:off x="3079581" y="4323714"/>
            <a:ext cx="78599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Пример 3</a:t>
            </a:r>
          </a:p>
        </p:txBody>
      </p:sp>
      <p:sp>
        <p:nvSpPr>
          <p:cNvPr id="482" name="Shape 482"/>
          <p:cNvSpPr/>
          <p:nvPr/>
        </p:nvSpPr>
        <p:spPr>
          <a:xfrm>
            <a:off x="6063823" y="4323714"/>
            <a:ext cx="78599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Пример 4</a:t>
            </a:r>
          </a:p>
        </p:txBody>
      </p: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Shape 48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Стратегический потенциал проекта</a:t>
            </a:r>
          </a:p>
        </p:txBody>
      </p:sp>
      <p:sp>
        <p:nvSpPr>
          <p:cNvPr id="485" name="Shape 485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489" name="Group 489"/>
          <p:cNvGrpSpPr/>
          <p:nvPr/>
        </p:nvGrpSpPr>
        <p:grpSpPr>
          <a:xfrm>
            <a:off x="5435599" y="383249"/>
            <a:ext cx="3776135" cy="906894"/>
            <a:chOff x="0" y="0"/>
            <a:chExt cx="3776133" cy="906892"/>
          </a:xfrm>
        </p:grpSpPr>
        <p:sp>
          <p:nvSpPr>
            <p:cNvPr id="486" name="Shape 486"/>
            <p:cNvSpPr/>
            <p:nvPr/>
          </p:nvSpPr>
          <p:spPr>
            <a:xfrm>
              <a:off x="-1" y="-1"/>
              <a:ext cx="3776135" cy="906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00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487" name="Shape 487"/>
            <p:cNvSpPr/>
            <p:nvPr/>
          </p:nvSpPr>
          <p:spPr>
            <a:xfrm>
              <a:off x="3322687" y="453446"/>
              <a:ext cx="453447" cy="453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488" name="Shape 488"/>
            <p:cNvSpPr/>
            <p:nvPr/>
          </p:nvSpPr>
          <p:spPr>
            <a:xfrm>
              <a:off x="-1" y="-1"/>
              <a:ext cx="3776135" cy="701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Стратегический потенциал проекта – аргументы в пользу того, почему проект будет успешным в будущем, например, существующая динамика рынка, изменение структуры спроса и т. п.</a:t>
              </a:r>
            </a:p>
          </p:txBody>
        </p:sp>
      </p:grpSp>
      <p:sp>
        <p:nvSpPr>
          <p:cNvPr id="490" name="Shape 490"/>
          <p:cNvSpPr/>
          <p:nvPr/>
        </p:nvSpPr>
        <p:spPr>
          <a:xfrm>
            <a:off x="375760" y="994681"/>
            <a:ext cx="4883128" cy="556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  <a:endParaRPr sz="1600"/>
          </a:p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</a:p>
        </p:txBody>
      </p:sp>
      <p:grpSp>
        <p:nvGrpSpPr>
          <p:cNvPr id="493" name="Group 493"/>
          <p:cNvGrpSpPr/>
          <p:nvPr/>
        </p:nvGrpSpPr>
        <p:grpSpPr>
          <a:xfrm>
            <a:off x="3305667" y="1566632"/>
            <a:ext cx="3294665" cy="423333"/>
            <a:chOff x="0" y="0"/>
            <a:chExt cx="3294664" cy="423332"/>
          </a:xfrm>
        </p:grpSpPr>
        <p:sp>
          <p:nvSpPr>
            <p:cNvPr id="491" name="Shape 491"/>
            <p:cNvSpPr/>
            <p:nvPr/>
          </p:nvSpPr>
          <p:spPr>
            <a:xfrm>
              <a:off x="-1" y="-1"/>
              <a:ext cx="3294666" cy="423334"/>
            </a:xfrm>
            <a:prstGeom prst="rect">
              <a:avLst/>
            </a:prstGeom>
            <a:solidFill>
              <a:srgbClr val="558E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87000"/>
                </a:lnSpc>
                <a:defRPr b="1"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92" name="Shape 492"/>
            <p:cNvSpPr/>
            <p:nvPr/>
          </p:nvSpPr>
          <p:spPr>
            <a:xfrm>
              <a:off x="-1" y="67715"/>
              <a:ext cx="3294666" cy="2879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87000"/>
                </a:lnSpc>
                <a:defRPr b="1" sz="14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400">
                  <a:solidFill>
                    <a:srgbClr val="FFFFFF"/>
                  </a:solidFill>
                </a:rPr>
                <a:t>Стратегический потенциал</a:t>
              </a:r>
            </a:p>
          </p:txBody>
        </p:sp>
      </p:grpSp>
      <p:sp>
        <p:nvSpPr>
          <p:cNvPr id="511" name="Shape 511"/>
          <p:cNvSpPr/>
          <p:nvPr/>
        </p:nvSpPr>
        <p:spPr>
          <a:xfrm>
            <a:off x="1685290" y="1778000"/>
            <a:ext cx="5168900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539" y="0"/>
                </a:moveTo>
                <a:lnTo>
                  <a:pt x="21600" y="0"/>
                </a:lnTo>
                <a:lnTo>
                  <a:pt x="21600" y="10708"/>
                </a:lnTo>
                <a:lnTo>
                  <a:pt x="0" y="10708"/>
                </a:lnTo>
                <a:lnTo>
                  <a:pt x="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512" name="Shape 512"/>
          <p:cNvSpPr/>
          <p:nvPr/>
        </p:nvSpPr>
        <p:spPr>
          <a:xfrm>
            <a:off x="3050540" y="1778000"/>
            <a:ext cx="5167630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62" y="0"/>
                </a:moveTo>
                <a:lnTo>
                  <a:pt x="0" y="0"/>
                </a:lnTo>
                <a:lnTo>
                  <a:pt x="0" y="10708"/>
                </a:lnTo>
                <a:lnTo>
                  <a:pt x="21600" y="10708"/>
                </a:lnTo>
                <a:lnTo>
                  <a:pt x="2160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496" name="Shape 496"/>
          <p:cNvSpPr/>
          <p:nvPr/>
        </p:nvSpPr>
        <p:spPr>
          <a:xfrm rot="10800000">
            <a:off x="259683" y="2691293"/>
            <a:ext cx="2852674" cy="3664736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497" name="Shape 497"/>
          <p:cNvSpPr/>
          <p:nvPr/>
        </p:nvSpPr>
        <p:spPr>
          <a:xfrm>
            <a:off x="256509" y="2162401"/>
            <a:ext cx="2859023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498" name="Shape 498"/>
          <p:cNvSpPr/>
          <p:nvPr/>
        </p:nvSpPr>
        <p:spPr>
          <a:xfrm>
            <a:off x="256509" y="2253565"/>
            <a:ext cx="2859023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499" name="Shape 499"/>
          <p:cNvSpPr/>
          <p:nvPr/>
        </p:nvSpPr>
        <p:spPr>
          <a:xfrm rot="10800000">
            <a:off x="6793083" y="2687216"/>
            <a:ext cx="2852674" cy="3672893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500" name="Shape 500"/>
          <p:cNvSpPr/>
          <p:nvPr/>
        </p:nvSpPr>
        <p:spPr>
          <a:xfrm>
            <a:off x="6789908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501" name="Shape 501"/>
          <p:cNvSpPr/>
          <p:nvPr/>
        </p:nvSpPr>
        <p:spPr>
          <a:xfrm>
            <a:off x="6789908" y="2253566"/>
            <a:ext cx="2859024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502" name="Shape 502"/>
          <p:cNvSpPr/>
          <p:nvPr/>
        </p:nvSpPr>
        <p:spPr>
          <a:xfrm rot="10800000">
            <a:off x="3528059" y="2693088"/>
            <a:ext cx="2849882" cy="3661148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503" name="Shape 503"/>
          <p:cNvSpPr/>
          <p:nvPr/>
        </p:nvSpPr>
        <p:spPr>
          <a:xfrm>
            <a:off x="3523489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504" name="Shape 504"/>
          <p:cNvSpPr/>
          <p:nvPr/>
        </p:nvSpPr>
        <p:spPr>
          <a:xfrm>
            <a:off x="3523489" y="2253566"/>
            <a:ext cx="2859024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505" name="Shape 505"/>
          <p:cNvSpPr/>
          <p:nvPr/>
        </p:nvSpPr>
        <p:spPr>
          <a:xfrm>
            <a:off x="305853" y="2687216"/>
            <a:ext cx="2760336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506" name="Shape 506"/>
          <p:cNvSpPr/>
          <p:nvPr/>
        </p:nvSpPr>
        <p:spPr>
          <a:xfrm>
            <a:off x="312565" y="3019880"/>
            <a:ext cx="2753625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507" name="Shape 507"/>
          <p:cNvSpPr/>
          <p:nvPr/>
        </p:nvSpPr>
        <p:spPr>
          <a:xfrm>
            <a:off x="3584850" y="2687216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508" name="Shape 508"/>
          <p:cNvSpPr/>
          <p:nvPr/>
        </p:nvSpPr>
        <p:spPr>
          <a:xfrm>
            <a:off x="3610226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509" name="Shape 509"/>
          <p:cNvSpPr/>
          <p:nvPr/>
        </p:nvSpPr>
        <p:spPr>
          <a:xfrm>
            <a:off x="6895307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510" name="Shape 510"/>
          <p:cNvSpPr/>
          <p:nvPr/>
        </p:nvSpPr>
        <p:spPr>
          <a:xfrm>
            <a:off x="6839252" y="2679807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Shape 514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515" name="Shape 515"/>
          <p:cNvSpPr/>
          <p:nvPr>
            <p:ph type="body" idx="4294967295"/>
          </p:nvPr>
        </p:nvSpPr>
        <p:spPr>
          <a:xfrm>
            <a:off x="240295" y="444289"/>
            <a:ext cx="9407439" cy="519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spcBef>
                <a:spcPts val="500"/>
              </a:spcBef>
              <a:defRPr sz="2400"/>
            </a:lvl1pPr>
          </a:lstStyle>
          <a:p>
            <a:pPr lvl="0">
              <a:defRPr b="0" sz="1800"/>
            </a:pPr>
            <a:r>
              <a:rPr b="1" sz="2400"/>
              <a:t>Ключевые факторы успеха</a:t>
            </a:r>
          </a:p>
        </p:txBody>
      </p:sp>
      <p:grpSp>
        <p:nvGrpSpPr>
          <p:cNvPr id="518" name="Group 518"/>
          <p:cNvGrpSpPr/>
          <p:nvPr/>
        </p:nvGrpSpPr>
        <p:grpSpPr>
          <a:xfrm>
            <a:off x="5051960" y="1631082"/>
            <a:ext cx="4573566" cy="365558"/>
            <a:chOff x="0" y="0"/>
            <a:chExt cx="4573564" cy="365556"/>
          </a:xfrm>
        </p:grpSpPr>
        <p:sp>
          <p:nvSpPr>
            <p:cNvPr id="516" name="Shape 516"/>
            <p:cNvSpPr/>
            <p:nvPr/>
          </p:nvSpPr>
          <p:spPr>
            <a:xfrm>
              <a:off x="-1" y="-1"/>
              <a:ext cx="4573566" cy="365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25" y="0"/>
                  </a:lnTo>
                  <a:lnTo>
                    <a:pt x="21600" y="8443"/>
                  </a:lnTo>
                  <a:lnTo>
                    <a:pt x="21600" y="21600"/>
                  </a:lnTo>
                  <a:lnTo>
                    <a:pt x="675" y="21600"/>
                  </a:lnTo>
                  <a:lnTo>
                    <a:pt x="0" y="13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3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17" name="Shape 517"/>
            <p:cNvSpPr/>
            <p:nvPr/>
          </p:nvSpPr>
          <p:spPr>
            <a:xfrm>
              <a:off x="71445" y="35458"/>
              <a:ext cx="4430674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3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300">
                  <a:solidFill>
                    <a:srgbClr val="FFFFFF"/>
                  </a:solidFill>
                </a:rPr>
                <a:t>Внутренние факторы</a:t>
              </a:r>
            </a:p>
          </p:txBody>
        </p:sp>
      </p:grpSp>
      <p:sp>
        <p:nvSpPr>
          <p:cNvPr id="519" name="Shape 519"/>
          <p:cNvSpPr/>
          <p:nvPr/>
        </p:nvSpPr>
        <p:spPr>
          <a:xfrm flipH="1" rot="16200000">
            <a:off x="5539223" y="2258371"/>
            <a:ext cx="788189" cy="1821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20" name="Shape 520"/>
          <p:cNvSpPr/>
          <p:nvPr/>
        </p:nvSpPr>
        <p:spPr>
          <a:xfrm flipH="1" rot="16200000">
            <a:off x="5137458" y="2489091"/>
            <a:ext cx="1515949" cy="531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21" name="Shape 521"/>
          <p:cNvSpPr/>
          <p:nvPr/>
        </p:nvSpPr>
        <p:spPr>
          <a:xfrm flipH="1" rot="16200000">
            <a:off x="4706708" y="2690826"/>
            <a:ext cx="2307902" cy="873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22" name="Shape 522"/>
          <p:cNvSpPr/>
          <p:nvPr/>
        </p:nvSpPr>
        <p:spPr>
          <a:xfrm>
            <a:off x="6492235" y="4028888"/>
            <a:ext cx="3133291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21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79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80000"/>
              </a:lnSpc>
              <a:defRPr sz="1200"/>
            </a:pPr>
          </a:p>
        </p:txBody>
      </p:sp>
      <p:sp>
        <p:nvSpPr>
          <p:cNvPr id="523" name="Shape 523"/>
          <p:cNvSpPr/>
          <p:nvPr/>
        </p:nvSpPr>
        <p:spPr>
          <a:xfrm>
            <a:off x="6878845" y="4192050"/>
            <a:ext cx="3049269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8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Публичное размещение</a:t>
            </a:r>
          </a:p>
        </p:txBody>
      </p:sp>
      <p:sp>
        <p:nvSpPr>
          <p:cNvPr id="524" name="Shape 524"/>
          <p:cNvSpPr/>
          <p:nvPr/>
        </p:nvSpPr>
        <p:spPr>
          <a:xfrm>
            <a:off x="6216189" y="2490796"/>
            <a:ext cx="3409336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68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32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80000"/>
              </a:lnSpc>
              <a:defRPr sz="1200"/>
            </a:pPr>
          </a:p>
        </p:txBody>
      </p:sp>
      <p:sp>
        <p:nvSpPr>
          <p:cNvPr id="525" name="Shape 525"/>
          <p:cNvSpPr/>
          <p:nvPr/>
        </p:nvSpPr>
        <p:spPr>
          <a:xfrm>
            <a:off x="6553571" y="2653958"/>
            <a:ext cx="332531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8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Продажа стратегическому инвестору</a:t>
            </a:r>
          </a:p>
        </p:txBody>
      </p:sp>
      <p:sp>
        <p:nvSpPr>
          <p:cNvPr id="526" name="Shape 526"/>
          <p:cNvSpPr/>
          <p:nvPr/>
        </p:nvSpPr>
        <p:spPr>
          <a:xfrm>
            <a:off x="6356005" y="3259842"/>
            <a:ext cx="3269520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45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55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80000"/>
              </a:lnSpc>
              <a:defRPr sz="1200"/>
            </a:pPr>
          </a:p>
        </p:txBody>
      </p:sp>
      <p:sp>
        <p:nvSpPr>
          <p:cNvPr id="527" name="Shape 527"/>
          <p:cNvSpPr/>
          <p:nvPr/>
        </p:nvSpPr>
        <p:spPr>
          <a:xfrm>
            <a:off x="6705694" y="3423004"/>
            <a:ext cx="3185498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8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Слияние и поглощение</a:t>
            </a:r>
          </a:p>
        </p:txBody>
      </p:sp>
      <p:grpSp>
        <p:nvGrpSpPr>
          <p:cNvPr id="530" name="Group 530"/>
          <p:cNvGrpSpPr/>
          <p:nvPr/>
        </p:nvGrpSpPr>
        <p:grpSpPr>
          <a:xfrm>
            <a:off x="6024391" y="2490796"/>
            <a:ext cx="393275" cy="505486"/>
            <a:chOff x="0" y="0"/>
            <a:chExt cx="393274" cy="505484"/>
          </a:xfrm>
        </p:grpSpPr>
        <p:sp>
          <p:nvSpPr>
            <p:cNvPr id="528" name="Shape 528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29" name="Shape 529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</a:t>
              </a:r>
            </a:p>
          </p:txBody>
        </p:sp>
      </p:grpSp>
      <p:grpSp>
        <p:nvGrpSpPr>
          <p:cNvPr id="533" name="Group 533"/>
          <p:cNvGrpSpPr/>
          <p:nvPr/>
        </p:nvGrpSpPr>
        <p:grpSpPr>
          <a:xfrm>
            <a:off x="6160953" y="3259842"/>
            <a:ext cx="393275" cy="505486"/>
            <a:chOff x="0" y="0"/>
            <a:chExt cx="393274" cy="505484"/>
          </a:xfrm>
        </p:grpSpPr>
        <p:sp>
          <p:nvSpPr>
            <p:cNvPr id="531" name="Shape 531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32" name="Shape 532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</a:t>
              </a:r>
            </a:p>
          </p:txBody>
        </p:sp>
      </p:grpSp>
      <p:grpSp>
        <p:nvGrpSpPr>
          <p:cNvPr id="536" name="Group 536"/>
          <p:cNvGrpSpPr/>
          <p:nvPr/>
        </p:nvGrpSpPr>
        <p:grpSpPr>
          <a:xfrm>
            <a:off x="6297512" y="4028888"/>
            <a:ext cx="393275" cy="505486"/>
            <a:chOff x="0" y="0"/>
            <a:chExt cx="393274" cy="505484"/>
          </a:xfrm>
        </p:grpSpPr>
        <p:sp>
          <p:nvSpPr>
            <p:cNvPr id="534" name="Shape 534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35" name="Shape 535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grpSp>
        <p:nvGrpSpPr>
          <p:cNvPr id="539" name="Group 539"/>
          <p:cNvGrpSpPr/>
          <p:nvPr/>
        </p:nvGrpSpPr>
        <p:grpSpPr>
          <a:xfrm>
            <a:off x="239198" y="1631082"/>
            <a:ext cx="4573566" cy="365558"/>
            <a:chOff x="0" y="0"/>
            <a:chExt cx="4573564" cy="365556"/>
          </a:xfrm>
        </p:grpSpPr>
        <p:sp>
          <p:nvSpPr>
            <p:cNvPr id="537" name="Shape 537"/>
            <p:cNvSpPr/>
            <p:nvPr/>
          </p:nvSpPr>
          <p:spPr>
            <a:xfrm>
              <a:off x="-1" y="-1"/>
              <a:ext cx="4573566" cy="365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25" y="0"/>
                  </a:lnTo>
                  <a:lnTo>
                    <a:pt x="21600" y="8443"/>
                  </a:lnTo>
                  <a:lnTo>
                    <a:pt x="21600" y="21600"/>
                  </a:lnTo>
                  <a:lnTo>
                    <a:pt x="675" y="21600"/>
                  </a:lnTo>
                  <a:lnTo>
                    <a:pt x="0" y="13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b="1" sz="13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38" name="Shape 538"/>
            <p:cNvSpPr/>
            <p:nvPr/>
          </p:nvSpPr>
          <p:spPr>
            <a:xfrm>
              <a:off x="71445" y="35458"/>
              <a:ext cx="4430674" cy="294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3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300">
                  <a:solidFill>
                    <a:srgbClr val="FFFFFF"/>
                  </a:solidFill>
                </a:rPr>
                <a:t>Внешние факторы</a:t>
              </a:r>
            </a:p>
          </p:txBody>
        </p:sp>
      </p:grpSp>
      <p:sp>
        <p:nvSpPr>
          <p:cNvPr id="540" name="Shape 540"/>
          <p:cNvSpPr/>
          <p:nvPr/>
        </p:nvSpPr>
        <p:spPr>
          <a:xfrm flipH="1" rot="16200000">
            <a:off x="668194" y="2235395"/>
            <a:ext cx="748391" cy="197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41" name="Shape 541"/>
          <p:cNvSpPr/>
          <p:nvPr/>
        </p:nvSpPr>
        <p:spPr>
          <a:xfrm flipH="1" rot="16200000">
            <a:off x="251347" y="2455684"/>
            <a:ext cx="1540034" cy="526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42" name="Shape 542"/>
          <p:cNvSpPr/>
          <p:nvPr/>
        </p:nvSpPr>
        <p:spPr>
          <a:xfrm flipH="1" rot="16200000">
            <a:off x="-160598" y="2682724"/>
            <a:ext cx="2314078" cy="859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43" name="Shape 543"/>
          <p:cNvSpPr/>
          <p:nvPr/>
        </p:nvSpPr>
        <p:spPr>
          <a:xfrm>
            <a:off x="1680364" y="4017464"/>
            <a:ext cx="3132400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21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79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70000"/>
              </a:lnSpc>
              <a:defRPr sz="1200"/>
            </a:pPr>
          </a:p>
        </p:txBody>
      </p:sp>
      <p:sp>
        <p:nvSpPr>
          <p:cNvPr id="544" name="Shape 544"/>
          <p:cNvSpPr/>
          <p:nvPr/>
        </p:nvSpPr>
        <p:spPr>
          <a:xfrm>
            <a:off x="1919289" y="4180627"/>
            <a:ext cx="3048378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7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Продажа доли работникам</a:t>
            </a:r>
          </a:p>
        </p:txBody>
      </p:sp>
      <p:sp>
        <p:nvSpPr>
          <p:cNvPr id="545" name="Shape 545"/>
          <p:cNvSpPr/>
          <p:nvPr/>
        </p:nvSpPr>
        <p:spPr>
          <a:xfrm>
            <a:off x="1402499" y="2456525"/>
            <a:ext cx="3409390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68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32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80000"/>
              </a:lnSpc>
              <a:defRPr sz="1200"/>
            </a:pPr>
          </a:p>
        </p:txBody>
      </p:sp>
      <p:sp>
        <p:nvSpPr>
          <p:cNvPr id="546" name="Shape 546"/>
          <p:cNvSpPr/>
          <p:nvPr/>
        </p:nvSpPr>
        <p:spPr>
          <a:xfrm>
            <a:off x="1616809" y="2619687"/>
            <a:ext cx="3325369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8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Продажа доли соучредителям</a:t>
            </a:r>
          </a:p>
        </p:txBody>
      </p:sp>
      <p:sp>
        <p:nvSpPr>
          <p:cNvPr id="547" name="Shape 547"/>
          <p:cNvSpPr/>
          <p:nvPr/>
        </p:nvSpPr>
        <p:spPr>
          <a:xfrm>
            <a:off x="1542525" y="3236995"/>
            <a:ext cx="3270237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45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55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70000"/>
              </a:lnSpc>
              <a:defRPr sz="1200"/>
            </a:pPr>
          </a:p>
        </p:txBody>
      </p:sp>
      <p:sp>
        <p:nvSpPr>
          <p:cNvPr id="548" name="Shape 548"/>
          <p:cNvSpPr/>
          <p:nvPr/>
        </p:nvSpPr>
        <p:spPr>
          <a:xfrm>
            <a:off x="1756835" y="3400157"/>
            <a:ext cx="318621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7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Продажа доли менеджменту</a:t>
            </a:r>
          </a:p>
        </p:txBody>
      </p:sp>
      <p:grpSp>
        <p:nvGrpSpPr>
          <p:cNvPr id="551" name="Group 551"/>
          <p:cNvGrpSpPr/>
          <p:nvPr/>
        </p:nvGrpSpPr>
        <p:grpSpPr>
          <a:xfrm>
            <a:off x="1141384" y="2456525"/>
            <a:ext cx="376055" cy="504127"/>
            <a:chOff x="0" y="0"/>
            <a:chExt cx="376054" cy="504126"/>
          </a:xfrm>
        </p:grpSpPr>
        <p:sp>
          <p:nvSpPr>
            <p:cNvPr id="549" name="Shape 549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50" name="Shape 550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</a:t>
              </a:r>
            </a:p>
          </p:txBody>
        </p:sp>
      </p:grpSp>
      <p:grpSp>
        <p:nvGrpSpPr>
          <p:cNvPr id="554" name="Group 554"/>
          <p:cNvGrpSpPr/>
          <p:nvPr/>
        </p:nvGrpSpPr>
        <p:grpSpPr>
          <a:xfrm>
            <a:off x="1284720" y="3236994"/>
            <a:ext cx="376056" cy="504127"/>
            <a:chOff x="0" y="0"/>
            <a:chExt cx="376054" cy="504126"/>
          </a:xfrm>
        </p:grpSpPr>
        <p:sp>
          <p:nvSpPr>
            <p:cNvPr id="552" name="Shape 552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53" name="Shape 553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</a:t>
              </a:r>
            </a:p>
          </p:txBody>
        </p:sp>
      </p:grpSp>
      <p:grpSp>
        <p:nvGrpSpPr>
          <p:cNvPr id="557" name="Group 557"/>
          <p:cNvGrpSpPr/>
          <p:nvPr/>
        </p:nvGrpSpPr>
        <p:grpSpPr>
          <a:xfrm>
            <a:off x="1426205" y="4017464"/>
            <a:ext cx="376055" cy="504127"/>
            <a:chOff x="0" y="0"/>
            <a:chExt cx="376054" cy="504126"/>
          </a:xfrm>
        </p:grpSpPr>
        <p:sp>
          <p:nvSpPr>
            <p:cNvPr id="555" name="Shape 555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56" name="Shape 556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sp>
        <p:nvSpPr>
          <p:cNvPr id="558" name="Shape 558"/>
          <p:cNvSpPr/>
          <p:nvPr/>
        </p:nvSpPr>
        <p:spPr>
          <a:xfrm>
            <a:off x="6676022" y="4797935"/>
            <a:ext cx="2949502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0985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615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80000"/>
              </a:lnSpc>
              <a:defRPr sz="1200"/>
            </a:pPr>
          </a:p>
        </p:txBody>
      </p:sp>
      <p:sp>
        <p:nvSpPr>
          <p:cNvPr id="559" name="Shape 559"/>
          <p:cNvSpPr/>
          <p:nvPr/>
        </p:nvSpPr>
        <p:spPr>
          <a:xfrm>
            <a:off x="7038018" y="4961097"/>
            <a:ext cx="2865480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8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Рекапитализация</a:t>
            </a:r>
          </a:p>
        </p:txBody>
      </p:sp>
      <p:grpSp>
        <p:nvGrpSpPr>
          <p:cNvPr id="562" name="Group 562"/>
          <p:cNvGrpSpPr/>
          <p:nvPr/>
        </p:nvGrpSpPr>
        <p:grpSpPr>
          <a:xfrm>
            <a:off x="6481302" y="4797935"/>
            <a:ext cx="393275" cy="505486"/>
            <a:chOff x="0" y="0"/>
            <a:chExt cx="393274" cy="505484"/>
          </a:xfrm>
        </p:grpSpPr>
        <p:sp>
          <p:nvSpPr>
            <p:cNvPr id="560" name="Shape 560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61" name="Shape 561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sp>
        <p:nvSpPr>
          <p:cNvPr id="563" name="Shape 563"/>
          <p:cNvSpPr/>
          <p:nvPr/>
        </p:nvSpPr>
        <p:spPr>
          <a:xfrm flipH="1" rot="16200000">
            <a:off x="4302733" y="2872108"/>
            <a:ext cx="3076947" cy="1280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64" name="Shape 564"/>
          <p:cNvSpPr/>
          <p:nvPr/>
        </p:nvSpPr>
        <p:spPr>
          <a:xfrm>
            <a:off x="1810871" y="4797935"/>
            <a:ext cx="2999871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0995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605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70000"/>
              </a:lnSpc>
              <a:defRPr sz="1200"/>
            </a:pPr>
          </a:p>
        </p:txBody>
      </p:sp>
      <p:sp>
        <p:nvSpPr>
          <p:cNvPr id="565" name="Shape 565"/>
          <p:cNvSpPr/>
          <p:nvPr/>
        </p:nvSpPr>
        <p:spPr>
          <a:xfrm>
            <a:off x="2037488" y="4961097"/>
            <a:ext cx="2915849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7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Рефинансирование</a:t>
            </a:r>
          </a:p>
        </p:txBody>
      </p:sp>
      <p:grpSp>
        <p:nvGrpSpPr>
          <p:cNvPr id="568" name="Group 568"/>
          <p:cNvGrpSpPr/>
          <p:nvPr/>
        </p:nvGrpSpPr>
        <p:grpSpPr>
          <a:xfrm>
            <a:off x="1556710" y="4797935"/>
            <a:ext cx="375812" cy="504127"/>
            <a:chOff x="0" y="0"/>
            <a:chExt cx="375810" cy="504126"/>
          </a:xfrm>
        </p:grpSpPr>
        <p:sp>
          <p:nvSpPr>
            <p:cNvPr id="566" name="Shape 566"/>
            <p:cNvSpPr/>
            <p:nvPr/>
          </p:nvSpPr>
          <p:spPr>
            <a:xfrm>
              <a:off x="0" y="-1"/>
              <a:ext cx="375811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4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67" name="Shape 567"/>
            <p:cNvSpPr/>
            <p:nvPr/>
          </p:nvSpPr>
          <p:spPr>
            <a:xfrm rot="5400000">
              <a:off x="31317" y="137763"/>
              <a:ext cx="313176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sp>
        <p:nvSpPr>
          <p:cNvPr id="569" name="Shape 569"/>
          <p:cNvSpPr/>
          <p:nvPr/>
        </p:nvSpPr>
        <p:spPr>
          <a:xfrm flipH="1" rot="16200000">
            <a:off x="-557667" y="2935621"/>
            <a:ext cx="3053367" cy="11753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1" name="Shape 571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Ключевые лидеры проекта</a:t>
            </a:r>
          </a:p>
        </p:txBody>
      </p:sp>
      <p:sp>
        <p:nvSpPr>
          <p:cNvPr id="572" name="Shape 572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576" name="Group 576"/>
          <p:cNvGrpSpPr/>
          <p:nvPr/>
        </p:nvGrpSpPr>
        <p:grpSpPr>
          <a:xfrm>
            <a:off x="6116561" y="383250"/>
            <a:ext cx="3510039" cy="596369"/>
            <a:chOff x="0" y="0"/>
            <a:chExt cx="3510038" cy="596368"/>
          </a:xfrm>
        </p:grpSpPr>
        <p:sp>
          <p:nvSpPr>
            <p:cNvPr id="573" name="Shape 573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574" name="Shape 574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575" name="Shape 575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Описание команды</a:t>
              </a:r>
              <a:r>
                <a:rPr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проекта</a:t>
              </a:r>
            </a:p>
          </p:txBody>
        </p:sp>
      </p:grpSp>
      <p:sp>
        <p:nvSpPr>
          <p:cNvPr id="577" name="Shape 577"/>
          <p:cNvSpPr/>
          <p:nvPr/>
        </p:nvSpPr>
        <p:spPr>
          <a:xfrm>
            <a:off x="304967" y="1279380"/>
            <a:ext cx="3021152" cy="491610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78" name="Shape 578"/>
          <p:cNvSpPr/>
          <p:nvPr/>
        </p:nvSpPr>
        <p:spPr>
          <a:xfrm>
            <a:off x="3435151" y="1277182"/>
            <a:ext cx="3021153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79" name="Shape 579"/>
          <p:cNvSpPr/>
          <p:nvPr/>
        </p:nvSpPr>
        <p:spPr>
          <a:xfrm>
            <a:off x="6565338" y="1277182"/>
            <a:ext cx="3021152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80" name="Shape 580"/>
          <p:cNvSpPr/>
          <p:nvPr/>
        </p:nvSpPr>
        <p:spPr>
          <a:xfrm>
            <a:off x="453695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Должность</a:t>
            </a:r>
          </a:p>
        </p:txBody>
      </p:sp>
      <p:sp>
        <p:nvSpPr>
          <p:cNvPr id="581" name="Shape 581"/>
          <p:cNvSpPr/>
          <p:nvPr/>
        </p:nvSpPr>
        <p:spPr>
          <a:xfrm>
            <a:off x="453695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Имя Фамилия</a:t>
            </a:r>
          </a:p>
        </p:txBody>
      </p:sp>
      <p:sp>
        <p:nvSpPr>
          <p:cNvPr id="582" name="Shape 582"/>
          <p:cNvSpPr/>
          <p:nvPr/>
        </p:nvSpPr>
        <p:spPr>
          <a:xfrm>
            <a:off x="508041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Образование: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583" name="Shape 583"/>
          <p:cNvSpPr/>
          <p:nvPr/>
        </p:nvSpPr>
        <p:spPr>
          <a:xfrm>
            <a:off x="508041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Опыт: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586" name="Group 586"/>
          <p:cNvGrpSpPr/>
          <p:nvPr/>
        </p:nvGrpSpPr>
        <p:grpSpPr>
          <a:xfrm>
            <a:off x="4318000" y="1420391"/>
            <a:ext cx="1270000" cy="1270001"/>
            <a:chOff x="0" y="0"/>
            <a:chExt cx="1270000" cy="1270000"/>
          </a:xfrm>
        </p:grpSpPr>
        <p:sp>
          <p:nvSpPr>
            <p:cNvPr id="584" name="Shape 584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585" name="Shape 585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grpSp>
        <p:nvGrpSpPr>
          <p:cNvPr id="589" name="Group 589"/>
          <p:cNvGrpSpPr/>
          <p:nvPr/>
        </p:nvGrpSpPr>
        <p:grpSpPr>
          <a:xfrm>
            <a:off x="1180542" y="1420391"/>
            <a:ext cx="1270001" cy="1270001"/>
            <a:chOff x="0" y="0"/>
            <a:chExt cx="1270000" cy="1270000"/>
          </a:xfrm>
        </p:grpSpPr>
        <p:sp>
          <p:nvSpPr>
            <p:cNvPr id="587" name="Shape 587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588" name="Shape 588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sp>
        <p:nvSpPr>
          <p:cNvPr id="590" name="Shape 590"/>
          <p:cNvSpPr/>
          <p:nvPr/>
        </p:nvSpPr>
        <p:spPr>
          <a:xfrm>
            <a:off x="3600412" y="3311790"/>
            <a:ext cx="272857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Должность</a:t>
            </a:r>
          </a:p>
        </p:txBody>
      </p:sp>
      <p:sp>
        <p:nvSpPr>
          <p:cNvPr id="591" name="Shape 591"/>
          <p:cNvSpPr/>
          <p:nvPr/>
        </p:nvSpPr>
        <p:spPr>
          <a:xfrm>
            <a:off x="3600412" y="3016888"/>
            <a:ext cx="272857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Имя Фамилия</a:t>
            </a:r>
          </a:p>
        </p:txBody>
      </p:sp>
      <p:sp>
        <p:nvSpPr>
          <p:cNvPr id="592" name="Shape 592"/>
          <p:cNvSpPr/>
          <p:nvPr/>
        </p:nvSpPr>
        <p:spPr>
          <a:xfrm>
            <a:off x="3654757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Образование: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593" name="Shape 593"/>
          <p:cNvSpPr/>
          <p:nvPr/>
        </p:nvSpPr>
        <p:spPr>
          <a:xfrm>
            <a:off x="3654757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Опыт: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sp>
        <p:nvSpPr>
          <p:cNvPr id="594" name="Shape 594"/>
          <p:cNvSpPr/>
          <p:nvPr/>
        </p:nvSpPr>
        <p:spPr>
          <a:xfrm>
            <a:off x="6709181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Должность</a:t>
            </a:r>
          </a:p>
        </p:txBody>
      </p:sp>
      <p:sp>
        <p:nvSpPr>
          <p:cNvPr id="595" name="Shape 595"/>
          <p:cNvSpPr/>
          <p:nvPr/>
        </p:nvSpPr>
        <p:spPr>
          <a:xfrm>
            <a:off x="6709181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Имя Фамилия</a:t>
            </a:r>
          </a:p>
        </p:txBody>
      </p:sp>
      <p:sp>
        <p:nvSpPr>
          <p:cNvPr id="596" name="Shape 596"/>
          <p:cNvSpPr/>
          <p:nvPr/>
        </p:nvSpPr>
        <p:spPr>
          <a:xfrm>
            <a:off x="6763526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Образование: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597" name="Shape 597"/>
          <p:cNvSpPr/>
          <p:nvPr/>
        </p:nvSpPr>
        <p:spPr>
          <a:xfrm>
            <a:off x="6763526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Опыт: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600" name="Group 600"/>
          <p:cNvGrpSpPr/>
          <p:nvPr/>
        </p:nvGrpSpPr>
        <p:grpSpPr>
          <a:xfrm>
            <a:off x="7440914" y="1420391"/>
            <a:ext cx="1270001" cy="1270001"/>
            <a:chOff x="0" y="0"/>
            <a:chExt cx="1270000" cy="1270000"/>
          </a:xfrm>
        </p:grpSpPr>
        <p:sp>
          <p:nvSpPr>
            <p:cNvPr id="598" name="Shape 598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599" name="Shape 599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2" name="Shape 602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Статус проекта</a:t>
            </a:r>
          </a:p>
        </p:txBody>
      </p:sp>
      <p:sp>
        <p:nvSpPr>
          <p:cNvPr id="603" name="Shape 60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607" name="Group 607"/>
          <p:cNvGrpSpPr/>
          <p:nvPr/>
        </p:nvGrpSpPr>
        <p:grpSpPr>
          <a:xfrm>
            <a:off x="5402424" y="383250"/>
            <a:ext cx="4224176" cy="596369"/>
            <a:chOff x="0" y="0"/>
            <a:chExt cx="4224175" cy="596368"/>
          </a:xfrm>
        </p:grpSpPr>
        <p:sp>
          <p:nvSpPr>
            <p:cNvPr id="604" name="Shape 604"/>
            <p:cNvSpPr/>
            <p:nvPr/>
          </p:nvSpPr>
          <p:spPr>
            <a:xfrm>
              <a:off x="-1" y="0"/>
              <a:ext cx="4224177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2007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05" name="Shape 605"/>
            <p:cNvSpPr/>
            <p:nvPr/>
          </p:nvSpPr>
          <p:spPr>
            <a:xfrm>
              <a:off x="3925990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06" name="Shape 606"/>
            <p:cNvSpPr/>
            <p:nvPr/>
          </p:nvSpPr>
          <p:spPr>
            <a:xfrm>
              <a:off x="-1" y="0"/>
              <a:ext cx="4224177" cy="548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отображаются текущие результаты работы проекта, включая статистику финансовых и других измеримых показателей деятельности</a:t>
              </a:r>
            </a:p>
          </p:txBody>
        </p:sp>
      </p:grpSp>
      <p:sp>
        <p:nvSpPr>
          <p:cNvPr id="608" name="Shape 608"/>
          <p:cNvSpPr/>
          <p:nvPr/>
        </p:nvSpPr>
        <p:spPr>
          <a:xfrm>
            <a:off x="1030536" y="2002789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609" name="Shape 609"/>
          <p:cNvSpPr/>
          <p:nvPr/>
        </p:nvSpPr>
        <p:spPr>
          <a:xfrm>
            <a:off x="589561" y="1851843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610" name="Shape 610"/>
          <p:cNvSpPr/>
          <p:nvPr/>
        </p:nvSpPr>
        <p:spPr>
          <a:xfrm>
            <a:off x="523486" y="1785962"/>
            <a:ext cx="48299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611" name="Shape 611"/>
          <p:cNvSpPr/>
          <p:nvPr/>
        </p:nvSpPr>
        <p:spPr>
          <a:xfrm>
            <a:off x="428624" y="1074102"/>
            <a:ext cx="9645398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ts val="300"/>
              </a:spcBef>
              <a:defRPr b="1"/>
            </a:lvl1pPr>
          </a:lstStyle>
          <a:p>
            <a:pPr lvl="0">
              <a:defRPr b="0"/>
            </a:pPr>
            <a:r>
              <a:rPr b="1"/>
              <a:t>Что уже сделано:</a:t>
            </a:r>
          </a:p>
        </p:txBody>
      </p:sp>
      <p:graphicFrame>
        <p:nvGraphicFramePr>
          <p:cNvPr id="612" name="Chart 612"/>
          <p:cNvGraphicFramePr/>
          <p:nvPr/>
        </p:nvGraphicFramePr>
        <p:xfrm>
          <a:off x="2663003" y="3788032"/>
          <a:ext cx="4603394" cy="1997546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613" name="Shape 613"/>
          <p:cNvSpPr/>
          <p:nvPr/>
        </p:nvSpPr>
        <p:spPr>
          <a:xfrm>
            <a:off x="1030536" y="2705360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614" name="Shape 614"/>
          <p:cNvSpPr/>
          <p:nvPr/>
        </p:nvSpPr>
        <p:spPr>
          <a:xfrm>
            <a:off x="589561" y="2554414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615" name="Shape 615"/>
          <p:cNvSpPr/>
          <p:nvPr/>
        </p:nvSpPr>
        <p:spPr>
          <a:xfrm>
            <a:off x="523486" y="2488533"/>
            <a:ext cx="48299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616" name="Shape 616"/>
          <p:cNvSpPr/>
          <p:nvPr/>
        </p:nvSpPr>
        <p:spPr>
          <a:xfrm>
            <a:off x="4207471" y="2002789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617" name="Shape 617"/>
          <p:cNvSpPr/>
          <p:nvPr/>
        </p:nvSpPr>
        <p:spPr>
          <a:xfrm>
            <a:off x="3766496" y="1851843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618" name="Shape 618"/>
          <p:cNvSpPr/>
          <p:nvPr/>
        </p:nvSpPr>
        <p:spPr>
          <a:xfrm>
            <a:off x="3700420" y="1785962"/>
            <a:ext cx="48299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619" name="Shape 619"/>
          <p:cNvSpPr/>
          <p:nvPr/>
        </p:nvSpPr>
        <p:spPr>
          <a:xfrm>
            <a:off x="4207471" y="2705360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620" name="Shape 620"/>
          <p:cNvSpPr/>
          <p:nvPr/>
        </p:nvSpPr>
        <p:spPr>
          <a:xfrm>
            <a:off x="3766496" y="2554414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621" name="Shape 621"/>
          <p:cNvSpPr/>
          <p:nvPr/>
        </p:nvSpPr>
        <p:spPr>
          <a:xfrm>
            <a:off x="3700420" y="2488533"/>
            <a:ext cx="48299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3" name="Shape 62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624" name="Shape 62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Направления развития проекта</a:t>
            </a:r>
          </a:p>
        </p:txBody>
      </p:sp>
      <p:grpSp>
        <p:nvGrpSpPr>
          <p:cNvPr id="628" name="Group 628"/>
          <p:cNvGrpSpPr/>
          <p:nvPr/>
        </p:nvGrpSpPr>
        <p:grpSpPr>
          <a:xfrm>
            <a:off x="6116561" y="383250"/>
            <a:ext cx="3510039" cy="596369"/>
            <a:chOff x="0" y="0"/>
            <a:chExt cx="3510038" cy="596368"/>
          </a:xfrm>
        </p:grpSpPr>
        <p:sp>
          <p:nvSpPr>
            <p:cNvPr id="625" name="Shape 625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26" name="Shape 626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27" name="Shape 627"/>
            <p:cNvSpPr/>
            <p:nvPr/>
          </p:nvSpPr>
          <p:spPr>
            <a:xfrm>
              <a:off x="-1" y="0"/>
              <a:ext cx="3510040" cy="548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отображаются направления деятельности в рамках проекта, по которым запланирована или уже ведется работа</a:t>
              </a:r>
            </a:p>
          </p:txBody>
        </p:sp>
      </p:grpSp>
      <p:sp>
        <p:nvSpPr>
          <p:cNvPr id="629" name="Shape 629"/>
          <p:cNvSpPr/>
          <p:nvPr/>
        </p:nvSpPr>
        <p:spPr>
          <a:xfrm>
            <a:off x="681912" y="1653109"/>
            <a:ext cx="1174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Направление 1</a:t>
            </a:r>
          </a:p>
        </p:txBody>
      </p:sp>
      <p:sp>
        <p:nvSpPr>
          <p:cNvPr id="630" name="Shape 630"/>
          <p:cNvSpPr/>
          <p:nvPr/>
        </p:nvSpPr>
        <p:spPr>
          <a:xfrm>
            <a:off x="1269223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31" name="Shape 631"/>
          <p:cNvSpPr/>
          <p:nvPr/>
        </p:nvSpPr>
        <p:spPr>
          <a:xfrm flipH="1" flipV="1">
            <a:off x="1269223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32" name="Shape 632"/>
          <p:cNvSpPr/>
          <p:nvPr/>
        </p:nvSpPr>
        <p:spPr>
          <a:xfrm>
            <a:off x="1031218" y="4916495"/>
            <a:ext cx="48871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Цель</a:t>
            </a:r>
          </a:p>
        </p:txBody>
      </p:sp>
      <p:sp>
        <p:nvSpPr>
          <p:cNvPr id="633" name="Shape 633"/>
          <p:cNvSpPr/>
          <p:nvPr/>
        </p:nvSpPr>
        <p:spPr>
          <a:xfrm rot="10800000">
            <a:off x="685235" y="2223933"/>
            <a:ext cx="1180679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34" name="Shape 634"/>
          <p:cNvSpPr/>
          <p:nvPr/>
        </p:nvSpPr>
        <p:spPr>
          <a:xfrm>
            <a:off x="744226" y="2317756"/>
            <a:ext cx="1049997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635" name="Shape 635"/>
          <p:cNvSpPr/>
          <p:nvPr/>
        </p:nvSpPr>
        <p:spPr>
          <a:xfrm>
            <a:off x="2110177" y="1653109"/>
            <a:ext cx="1174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Направление 2</a:t>
            </a:r>
          </a:p>
        </p:txBody>
      </p:sp>
      <p:sp>
        <p:nvSpPr>
          <p:cNvPr id="636" name="Shape 636"/>
          <p:cNvSpPr/>
          <p:nvPr/>
        </p:nvSpPr>
        <p:spPr>
          <a:xfrm>
            <a:off x="2697488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37" name="Shape 637"/>
          <p:cNvSpPr/>
          <p:nvPr/>
        </p:nvSpPr>
        <p:spPr>
          <a:xfrm flipH="1" flipV="1">
            <a:off x="2697488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38" name="Shape 638"/>
          <p:cNvSpPr/>
          <p:nvPr/>
        </p:nvSpPr>
        <p:spPr>
          <a:xfrm>
            <a:off x="2459483" y="4916495"/>
            <a:ext cx="48871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Цель</a:t>
            </a:r>
          </a:p>
        </p:txBody>
      </p:sp>
      <p:sp>
        <p:nvSpPr>
          <p:cNvPr id="639" name="Shape 639"/>
          <p:cNvSpPr/>
          <p:nvPr/>
        </p:nvSpPr>
        <p:spPr>
          <a:xfrm rot="10800000">
            <a:off x="2113500" y="2223933"/>
            <a:ext cx="1180679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40" name="Shape 640"/>
          <p:cNvSpPr/>
          <p:nvPr/>
        </p:nvSpPr>
        <p:spPr>
          <a:xfrm>
            <a:off x="2172491" y="2317756"/>
            <a:ext cx="1049997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641" name="Shape 641"/>
          <p:cNvSpPr/>
          <p:nvPr/>
        </p:nvSpPr>
        <p:spPr>
          <a:xfrm>
            <a:off x="3538589" y="1653109"/>
            <a:ext cx="1174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Направление 3</a:t>
            </a:r>
          </a:p>
        </p:txBody>
      </p:sp>
      <p:sp>
        <p:nvSpPr>
          <p:cNvPr id="642" name="Shape 642"/>
          <p:cNvSpPr/>
          <p:nvPr/>
        </p:nvSpPr>
        <p:spPr>
          <a:xfrm>
            <a:off x="4125900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43" name="Shape 643"/>
          <p:cNvSpPr/>
          <p:nvPr/>
        </p:nvSpPr>
        <p:spPr>
          <a:xfrm flipH="1" flipV="1">
            <a:off x="4125901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44" name="Shape 644"/>
          <p:cNvSpPr/>
          <p:nvPr/>
        </p:nvSpPr>
        <p:spPr>
          <a:xfrm>
            <a:off x="3887895" y="4916495"/>
            <a:ext cx="48871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Цель</a:t>
            </a:r>
          </a:p>
        </p:txBody>
      </p:sp>
      <p:sp>
        <p:nvSpPr>
          <p:cNvPr id="645" name="Shape 645"/>
          <p:cNvSpPr/>
          <p:nvPr/>
        </p:nvSpPr>
        <p:spPr>
          <a:xfrm rot="10800000">
            <a:off x="3541912" y="2223933"/>
            <a:ext cx="1180680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46" name="Shape 646"/>
          <p:cNvSpPr/>
          <p:nvPr/>
        </p:nvSpPr>
        <p:spPr>
          <a:xfrm>
            <a:off x="3600903" y="2317756"/>
            <a:ext cx="1049997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647" name="Shape 647"/>
          <p:cNvSpPr/>
          <p:nvPr/>
        </p:nvSpPr>
        <p:spPr>
          <a:xfrm>
            <a:off x="4954302" y="1653109"/>
            <a:ext cx="1174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Направление 4</a:t>
            </a:r>
          </a:p>
        </p:txBody>
      </p:sp>
      <p:sp>
        <p:nvSpPr>
          <p:cNvPr id="648" name="Shape 648"/>
          <p:cNvSpPr/>
          <p:nvPr/>
        </p:nvSpPr>
        <p:spPr>
          <a:xfrm>
            <a:off x="5541613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49" name="Shape 649"/>
          <p:cNvSpPr/>
          <p:nvPr/>
        </p:nvSpPr>
        <p:spPr>
          <a:xfrm flipH="1" flipV="1">
            <a:off x="5541613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50" name="Shape 650"/>
          <p:cNvSpPr/>
          <p:nvPr/>
        </p:nvSpPr>
        <p:spPr>
          <a:xfrm>
            <a:off x="5303608" y="4916495"/>
            <a:ext cx="48871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Цель</a:t>
            </a:r>
          </a:p>
        </p:txBody>
      </p:sp>
      <p:sp>
        <p:nvSpPr>
          <p:cNvPr id="651" name="Shape 651"/>
          <p:cNvSpPr/>
          <p:nvPr/>
        </p:nvSpPr>
        <p:spPr>
          <a:xfrm rot="10800000">
            <a:off x="4957625" y="2223933"/>
            <a:ext cx="1180679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52" name="Shape 652"/>
          <p:cNvSpPr/>
          <p:nvPr/>
        </p:nvSpPr>
        <p:spPr>
          <a:xfrm>
            <a:off x="5016616" y="2317756"/>
            <a:ext cx="1049997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653" name="Shape 653"/>
          <p:cNvSpPr/>
          <p:nvPr/>
        </p:nvSpPr>
        <p:spPr>
          <a:xfrm>
            <a:off x="6357462" y="1653109"/>
            <a:ext cx="1174626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Направление 5</a:t>
            </a:r>
          </a:p>
        </p:txBody>
      </p:sp>
      <p:sp>
        <p:nvSpPr>
          <p:cNvPr id="654" name="Shape 654"/>
          <p:cNvSpPr/>
          <p:nvPr/>
        </p:nvSpPr>
        <p:spPr>
          <a:xfrm>
            <a:off x="6944773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55" name="Shape 655"/>
          <p:cNvSpPr/>
          <p:nvPr/>
        </p:nvSpPr>
        <p:spPr>
          <a:xfrm flipH="1" flipV="1">
            <a:off x="6944774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56" name="Shape 656"/>
          <p:cNvSpPr/>
          <p:nvPr/>
        </p:nvSpPr>
        <p:spPr>
          <a:xfrm>
            <a:off x="6706769" y="4916495"/>
            <a:ext cx="48871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Цель</a:t>
            </a:r>
          </a:p>
        </p:txBody>
      </p:sp>
      <p:sp>
        <p:nvSpPr>
          <p:cNvPr id="657" name="Shape 657"/>
          <p:cNvSpPr/>
          <p:nvPr/>
        </p:nvSpPr>
        <p:spPr>
          <a:xfrm rot="10800000">
            <a:off x="6360786" y="2223933"/>
            <a:ext cx="1180679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58" name="Shape 658"/>
          <p:cNvSpPr/>
          <p:nvPr/>
        </p:nvSpPr>
        <p:spPr>
          <a:xfrm>
            <a:off x="6419777" y="2317756"/>
            <a:ext cx="1049996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659" name="Shape 659"/>
          <p:cNvSpPr/>
          <p:nvPr/>
        </p:nvSpPr>
        <p:spPr>
          <a:xfrm>
            <a:off x="7748071" y="1653109"/>
            <a:ext cx="1174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Направление 6</a:t>
            </a:r>
          </a:p>
        </p:txBody>
      </p:sp>
      <p:sp>
        <p:nvSpPr>
          <p:cNvPr id="660" name="Shape 660"/>
          <p:cNvSpPr/>
          <p:nvPr/>
        </p:nvSpPr>
        <p:spPr>
          <a:xfrm>
            <a:off x="8335382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61" name="Shape 661"/>
          <p:cNvSpPr/>
          <p:nvPr/>
        </p:nvSpPr>
        <p:spPr>
          <a:xfrm flipH="1" flipV="1">
            <a:off x="8335382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62" name="Shape 662"/>
          <p:cNvSpPr/>
          <p:nvPr/>
        </p:nvSpPr>
        <p:spPr>
          <a:xfrm>
            <a:off x="8097377" y="4916495"/>
            <a:ext cx="48871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Цель</a:t>
            </a:r>
          </a:p>
        </p:txBody>
      </p:sp>
      <p:sp>
        <p:nvSpPr>
          <p:cNvPr id="663" name="Shape 663"/>
          <p:cNvSpPr/>
          <p:nvPr/>
        </p:nvSpPr>
        <p:spPr>
          <a:xfrm rot="10800000">
            <a:off x="7751394" y="2223933"/>
            <a:ext cx="1180679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64" name="Shape 664"/>
          <p:cNvSpPr/>
          <p:nvPr/>
        </p:nvSpPr>
        <p:spPr>
          <a:xfrm>
            <a:off x="7810385" y="2317756"/>
            <a:ext cx="1049997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Shape 666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667" name="Shape 667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Roadmap</a:t>
            </a:r>
          </a:p>
        </p:txBody>
      </p:sp>
      <p:grpSp>
        <p:nvGrpSpPr>
          <p:cNvPr id="671" name="Group 671"/>
          <p:cNvGrpSpPr/>
          <p:nvPr/>
        </p:nvGrpSpPr>
        <p:grpSpPr>
          <a:xfrm>
            <a:off x="6116561" y="383250"/>
            <a:ext cx="3510039" cy="596369"/>
            <a:chOff x="0" y="0"/>
            <a:chExt cx="3510038" cy="596368"/>
          </a:xfrm>
        </p:grpSpPr>
        <p:sp>
          <p:nvSpPr>
            <p:cNvPr id="668" name="Shape 668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69" name="Shape 669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70" name="Shape 670"/>
            <p:cNvSpPr/>
            <p:nvPr/>
          </p:nvSpPr>
          <p:spPr>
            <a:xfrm>
              <a:off x="-1" y="0"/>
              <a:ext cx="351004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отображаются план и основные вехи проекта</a:t>
              </a:r>
            </a:p>
          </p:txBody>
        </p:sp>
      </p:grpSp>
      <p:sp>
        <p:nvSpPr>
          <p:cNvPr id="672" name="Shape 672"/>
          <p:cNvSpPr/>
          <p:nvPr/>
        </p:nvSpPr>
        <p:spPr>
          <a:xfrm>
            <a:off x="1256999" y="1602688"/>
            <a:ext cx="2596047" cy="357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0111" y="0"/>
                </a:lnTo>
                <a:lnTo>
                  <a:pt x="21600" y="10800"/>
                </a:lnTo>
                <a:lnTo>
                  <a:pt x="2011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4AA3F4"/>
          </a:solidFill>
          <a:ln w="19050">
            <a:solidFill>
              <a:srgbClr val="4AA3F4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673" name="Shape 673"/>
          <p:cNvSpPr/>
          <p:nvPr/>
        </p:nvSpPr>
        <p:spPr>
          <a:xfrm>
            <a:off x="1256999" y="1707505"/>
            <a:ext cx="2506550" cy="14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Этап 1</a:t>
            </a:r>
          </a:p>
        </p:txBody>
      </p:sp>
      <p:sp>
        <p:nvSpPr>
          <p:cNvPr id="674" name="Shape 674"/>
          <p:cNvSpPr/>
          <p:nvPr/>
        </p:nvSpPr>
        <p:spPr>
          <a:xfrm>
            <a:off x="3744230" y="1602688"/>
            <a:ext cx="2596047" cy="357991"/>
          </a:xfrm>
          <a:prstGeom prst="chevron">
            <a:avLst>
              <a:gd name="adj" fmla="val 50000"/>
            </a:avLst>
          </a:prstGeom>
          <a:solidFill>
            <a:srgbClr val="4AA3F4"/>
          </a:solidFill>
          <a:ln w="19050">
            <a:solidFill>
              <a:srgbClr val="4AA3F4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675" name="Shape 675"/>
          <p:cNvSpPr/>
          <p:nvPr/>
        </p:nvSpPr>
        <p:spPr>
          <a:xfrm>
            <a:off x="3923225" y="1707505"/>
            <a:ext cx="2238057" cy="14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Этап 2</a:t>
            </a:r>
          </a:p>
        </p:txBody>
      </p:sp>
      <p:sp>
        <p:nvSpPr>
          <p:cNvPr id="676" name="Shape 676"/>
          <p:cNvSpPr/>
          <p:nvPr/>
        </p:nvSpPr>
        <p:spPr>
          <a:xfrm>
            <a:off x="6231461" y="1602688"/>
            <a:ext cx="2596047" cy="357991"/>
          </a:xfrm>
          <a:prstGeom prst="chevron">
            <a:avLst>
              <a:gd name="adj" fmla="val 50000"/>
            </a:avLst>
          </a:prstGeom>
          <a:solidFill>
            <a:srgbClr val="4AA3F4"/>
          </a:solidFill>
          <a:ln w="19050">
            <a:solidFill>
              <a:srgbClr val="4AA3F4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677" name="Shape 677"/>
          <p:cNvSpPr/>
          <p:nvPr/>
        </p:nvSpPr>
        <p:spPr>
          <a:xfrm>
            <a:off x="6410456" y="1707505"/>
            <a:ext cx="2238057" cy="1483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Этап 3</a:t>
            </a:r>
          </a:p>
        </p:txBody>
      </p:sp>
      <p:sp>
        <p:nvSpPr>
          <p:cNvPr id="678" name="Shape 678"/>
          <p:cNvSpPr/>
          <p:nvPr/>
        </p:nvSpPr>
        <p:spPr>
          <a:xfrm>
            <a:off x="2141802" y="1897871"/>
            <a:ext cx="71154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период</a:t>
            </a:r>
          </a:p>
        </p:txBody>
      </p:sp>
      <p:sp>
        <p:nvSpPr>
          <p:cNvPr id="679" name="Shape 679"/>
          <p:cNvSpPr/>
          <p:nvPr/>
        </p:nvSpPr>
        <p:spPr>
          <a:xfrm flipH="1">
            <a:off x="6263976" y="2372014"/>
            <a:ext cx="1" cy="2357529"/>
          </a:xfrm>
          <a:prstGeom prst="line">
            <a:avLst/>
          </a:prstGeom>
          <a:ln w="6350">
            <a:solidFill>
              <a:srgbClr val="00B0F0"/>
            </a:solidFill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80" name="Shape 680"/>
          <p:cNvSpPr/>
          <p:nvPr/>
        </p:nvSpPr>
        <p:spPr>
          <a:xfrm>
            <a:off x="1445361" y="2354934"/>
            <a:ext cx="2129825" cy="1146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1" name="Shape 681"/>
          <p:cNvSpPr/>
          <p:nvPr/>
        </p:nvSpPr>
        <p:spPr>
          <a:xfrm>
            <a:off x="1199828" y="1220600"/>
            <a:ext cx="7468144" cy="277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600"/>
              </a:spcBef>
              <a:defRPr b="1" sz="1200"/>
            </a:lvl1pPr>
          </a:lstStyle>
          <a:p>
            <a:pPr lvl="0">
              <a:defRPr b="0" sz="1800"/>
            </a:pPr>
            <a:r>
              <a:rPr b="1" sz="1200"/>
              <a:t>Этапы развития проекта</a:t>
            </a:r>
          </a:p>
        </p:txBody>
      </p:sp>
      <p:sp>
        <p:nvSpPr>
          <p:cNvPr id="682" name="Shape 682"/>
          <p:cNvSpPr/>
          <p:nvPr/>
        </p:nvSpPr>
        <p:spPr>
          <a:xfrm>
            <a:off x="409652" y="5685556"/>
            <a:ext cx="817630" cy="3664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7941" y="0"/>
                </a:lnTo>
                <a:lnTo>
                  <a:pt x="21600" y="10800"/>
                </a:lnTo>
                <a:lnTo>
                  <a:pt x="179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683" name="Shape 683"/>
          <p:cNvSpPr/>
          <p:nvPr/>
        </p:nvSpPr>
        <p:spPr>
          <a:xfrm>
            <a:off x="296091" y="5706657"/>
            <a:ext cx="1044752" cy="324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Фокус</a:t>
            </a:r>
          </a:p>
        </p:txBody>
      </p:sp>
      <p:sp>
        <p:nvSpPr>
          <p:cNvPr id="693" name="Shape 693"/>
          <p:cNvSpPr/>
          <p:nvPr/>
        </p:nvSpPr>
        <p:spPr>
          <a:xfrm>
            <a:off x="3733233" y="5865213"/>
            <a:ext cx="3689378" cy="357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4400" y="14400"/>
                  <a:pt x="7200" y="7200"/>
                  <a:pt x="0" y="0"/>
                </a:cubicBezTo>
              </a:path>
            </a:pathLst>
          </a:custGeom>
          <a:ln w="38100">
            <a:solidFill>
              <a:srgbClr val="49A4F4"/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685" name="Shape 685"/>
          <p:cNvSpPr/>
          <p:nvPr/>
        </p:nvSpPr>
        <p:spPr>
          <a:xfrm>
            <a:off x="4642696" y="1897871"/>
            <a:ext cx="71154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период</a:t>
            </a:r>
          </a:p>
        </p:txBody>
      </p:sp>
      <p:sp>
        <p:nvSpPr>
          <p:cNvPr id="686" name="Shape 686"/>
          <p:cNvSpPr/>
          <p:nvPr/>
        </p:nvSpPr>
        <p:spPr>
          <a:xfrm>
            <a:off x="7173713" y="1897871"/>
            <a:ext cx="71154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период</a:t>
            </a:r>
          </a:p>
        </p:txBody>
      </p:sp>
      <p:sp>
        <p:nvSpPr>
          <p:cNvPr id="687" name="Shape 687"/>
          <p:cNvSpPr/>
          <p:nvPr/>
        </p:nvSpPr>
        <p:spPr>
          <a:xfrm>
            <a:off x="3977341" y="2354934"/>
            <a:ext cx="2129825" cy="1146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8" name="Shape 688"/>
          <p:cNvSpPr/>
          <p:nvPr/>
        </p:nvSpPr>
        <p:spPr>
          <a:xfrm>
            <a:off x="6403068" y="2354934"/>
            <a:ext cx="2129825" cy="1146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9" name="Shape 689"/>
          <p:cNvSpPr/>
          <p:nvPr/>
        </p:nvSpPr>
        <p:spPr>
          <a:xfrm flipH="1">
            <a:off x="3776263" y="2372014"/>
            <a:ext cx="1" cy="2357529"/>
          </a:xfrm>
          <a:prstGeom prst="line">
            <a:avLst/>
          </a:prstGeom>
          <a:ln w="6350">
            <a:solidFill>
              <a:srgbClr val="00B0F0"/>
            </a:solidFill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90" name="Shape 690"/>
          <p:cNvSpPr/>
          <p:nvPr/>
        </p:nvSpPr>
        <p:spPr>
          <a:xfrm>
            <a:off x="1299992" y="5625073"/>
            <a:ext cx="2420563" cy="477909"/>
          </a:xfrm>
          <a:prstGeom prst="rect">
            <a:avLst/>
          </a:prstGeom>
          <a:solidFill>
            <a:srgbClr val="FFFFFF"/>
          </a:solidFill>
          <a:ln w="254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91" name="Shape 691"/>
          <p:cNvSpPr/>
          <p:nvPr/>
        </p:nvSpPr>
        <p:spPr>
          <a:xfrm>
            <a:off x="3842262" y="5625072"/>
            <a:ext cx="2420563" cy="477910"/>
          </a:xfrm>
          <a:prstGeom prst="rect">
            <a:avLst/>
          </a:prstGeom>
          <a:solidFill>
            <a:srgbClr val="FFFFFF"/>
          </a:solidFill>
          <a:ln w="254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92" name="Shape 692"/>
          <p:cNvSpPr/>
          <p:nvPr/>
        </p:nvSpPr>
        <p:spPr>
          <a:xfrm>
            <a:off x="6391434" y="5625072"/>
            <a:ext cx="2420563" cy="477910"/>
          </a:xfrm>
          <a:prstGeom prst="rect">
            <a:avLst/>
          </a:prstGeom>
          <a:solidFill>
            <a:srgbClr val="FFFFFF"/>
          </a:solidFill>
          <a:ln w="254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5" name="Shape 695"/>
          <p:cNvSpPr/>
          <p:nvPr>
            <p:ph type="body" idx="4294967295"/>
          </p:nvPr>
        </p:nvSpPr>
        <p:spPr>
          <a:xfrm>
            <a:off x="229599" y="536576"/>
            <a:ext cx="9446802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Конкурентные преимущества и ключевые факторы успеха</a:t>
            </a:r>
          </a:p>
        </p:txBody>
      </p:sp>
      <p:sp>
        <p:nvSpPr>
          <p:cNvPr id="696" name="Shape 696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697" name="Shape 697"/>
          <p:cNvSpPr/>
          <p:nvPr/>
        </p:nvSpPr>
        <p:spPr>
          <a:xfrm>
            <a:off x="930804" y="1633888"/>
            <a:ext cx="3632730" cy="1698521"/>
          </a:xfrm>
          <a:prstGeom prst="rect">
            <a:avLst/>
          </a:prstGeom>
          <a:ln w="25400">
            <a:solidFill>
              <a:srgbClr val="FBC08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698" name="Shape 698"/>
          <p:cNvSpPr/>
          <p:nvPr/>
        </p:nvSpPr>
        <p:spPr>
          <a:xfrm rot="5400000">
            <a:off x="2448516" y="119941"/>
            <a:ext cx="597303" cy="3292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FAC090"/>
          </a:solidFill>
          <a:ln w="25400">
            <a:solidFill>
              <a:srgbClr val="FBC08F"/>
            </a:solidFill>
          </a:ln>
        </p:spPr>
        <p:txBody>
          <a:bodyPr lIns="0" tIns="0" rIns="0" bIns="0" anchor="ctr"/>
          <a:lstStyle/>
          <a:p>
            <a:pPr lvl="0" algn="ctr">
              <a:defRPr sz="1200">
                <a:solidFill>
                  <a:srgbClr val="FFFFFF"/>
                </a:solidFill>
              </a:defRPr>
            </a:pPr>
          </a:p>
        </p:txBody>
      </p:sp>
      <p:sp>
        <p:nvSpPr>
          <p:cNvPr id="699" name="Shape 699"/>
          <p:cNvSpPr/>
          <p:nvPr/>
        </p:nvSpPr>
        <p:spPr>
          <a:xfrm>
            <a:off x="1432301" y="1374959"/>
            <a:ext cx="2629732" cy="658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Что обычно предлагают конкуренты на рынке?</a:t>
            </a:r>
          </a:p>
        </p:txBody>
      </p:sp>
      <p:sp>
        <p:nvSpPr>
          <p:cNvPr id="700" name="Shape 700"/>
          <p:cNvSpPr/>
          <p:nvPr/>
        </p:nvSpPr>
        <p:spPr>
          <a:xfrm>
            <a:off x="5147204" y="1633888"/>
            <a:ext cx="3632730" cy="1698521"/>
          </a:xfrm>
          <a:prstGeom prst="rect">
            <a:avLst/>
          </a:prstGeom>
          <a:ln w="25400">
            <a:solidFill>
              <a:srgbClr val="5DD3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701" name="Shape 701"/>
          <p:cNvSpPr/>
          <p:nvPr/>
        </p:nvSpPr>
        <p:spPr>
          <a:xfrm rot="5400000">
            <a:off x="6664915" y="119941"/>
            <a:ext cx="597303" cy="32929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5DD3FF"/>
          </a:solidFill>
          <a:ln w="25400">
            <a:solidFill>
              <a:srgbClr val="5DD3FF"/>
            </a:solidFill>
          </a:ln>
        </p:spPr>
        <p:txBody>
          <a:bodyPr lIns="0" tIns="0" rIns="0" bIns="0" anchor="ctr"/>
          <a:lstStyle/>
          <a:p>
            <a:pPr lvl="0" algn="ctr">
              <a:defRPr sz="1200">
                <a:solidFill>
                  <a:srgbClr val="FFFFFF"/>
                </a:solidFill>
              </a:defRPr>
            </a:pPr>
          </a:p>
        </p:txBody>
      </p:sp>
      <p:sp>
        <p:nvSpPr>
          <p:cNvPr id="702" name="Shape 702"/>
          <p:cNvSpPr/>
          <p:nvPr/>
        </p:nvSpPr>
        <p:spPr>
          <a:xfrm>
            <a:off x="5648701" y="1374959"/>
            <a:ext cx="2629732" cy="65894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Что предлагает проект?</a:t>
            </a:r>
          </a:p>
        </p:txBody>
      </p:sp>
      <p:sp>
        <p:nvSpPr>
          <p:cNvPr id="703" name="Shape 703"/>
          <p:cNvSpPr/>
          <p:nvPr/>
        </p:nvSpPr>
        <p:spPr>
          <a:xfrm>
            <a:off x="729586" y="4854982"/>
            <a:ext cx="2603509" cy="497875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704" name="Shape 704"/>
          <p:cNvSpPr/>
          <p:nvPr/>
        </p:nvSpPr>
        <p:spPr>
          <a:xfrm>
            <a:off x="6780330" y="4854982"/>
            <a:ext cx="2603509" cy="497875"/>
          </a:xfrm>
          <a:prstGeom prst="rect">
            <a:avLst/>
          </a:prstGeom>
          <a:solidFill>
            <a:srgbClr val="C2D7F0"/>
          </a:solidFill>
          <a:ln w="19050">
            <a:solidFill>
              <a:srgbClr val="C2D7F0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705" name="Shape 705"/>
          <p:cNvSpPr/>
          <p:nvPr/>
        </p:nvSpPr>
        <p:spPr>
          <a:xfrm>
            <a:off x="3754958" y="4854982"/>
            <a:ext cx="2603509" cy="497875"/>
          </a:xfrm>
          <a:prstGeom prst="rect">
            <a:avLst/>
          </a:prstGeom>
          <a:solidFill>
            <a:srgbClr val="AFCAEB"/>
          </a:solidFill>
          <a:ln w="19050">
            <a:solidFill>
              <a:srgbClr val="B5CEED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706" name="Shape 706"/>
          <p:cNvSpPr/>
          <p:nvPr/>
        </p:nvSpPr>
        <p:spPr>
          <a:xfrm>
            <a:off x="522161" y="3697701"/>
            <a:ext cx="207426" cy="516792"/>
          </a:xfrm>
          <a:prstGeom prst="rect">
            <a:avLst/>
          </a:prstGeom>
          <a:solidFill>
            <a:srgbClr val="8EB4E3"/>
          </a:solidFill>
          <a:ln w="19050">
            <a:solidFill>
              <a:srgbClr val="8EB4E3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707" name="Shape 707"/>
          <p:cNvSpPr/>
          <p:nvPr/>
        </p:nvSpPr>
        <p:spPr>
          <a:xfrm>
            <a:off x="801563" y="3697699"/>
            <a:ext cx="207426" cy="516792"/>
          </a:xfrm>
          <a:prstGeom prst="rect">
            <a:avLst/>
          </a:prstGeom>
          <a:solidFill>
            <a:srgbClr val="AFCAEB"/>
          </a:solidFill>
          <a:ln w="19050">
            <a:solidFill>
              <a:srgbClr val="B5CEED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708" name="Shape 708"/>
          <p:cNvSpPr/>
          <p:nvPr/>
        </p:nvSpPr>
        <p:spPr>
          <a:xfrm>
            <a:off x="1080964" y="3697698"/>
            <a:ext cx="207426" cy="516792"/>
          </a:xfrm>
          <a:prstGeom prst="rect">
            <a:avLst/>
          </a:prstGeom>
          <a:solidFill>
            <a:srgbClr val="C2D7F0"/>
          </a:solidFill>
          <a:ln w="19050">
            <a:solidFill>
              <a:srgbClr val="C2D7F0"/>
            </a:solidFill>
          </a:ln>
        </p:spPr>
        <p:txBody>
          <a:bodyPr lIns="0" tIns="0" rIns="0" bIns="0"/>
          <a:lstStyle/>
          <a:p>
            <a:pPr lvl="0" algn="ctr">
              <a:lnSpc>
                <a:spcPct val="90000"/>
              </a:lnSpc>
              <a:defRPr sz="1400">
                <a:solidFill>
                  <a:srgbClr val="FFFFFF"/>
                </a:solidFill>
              </a:defRPr>
            </a:pPr>
          </a:p>
        </p:txBody>
      </p:sp>
      <p:sp>
        <p:nvSpPr>
          <p:cNvPr id="709" name="Shape 709"/>
          <p:cNvSpPr/>
          <p:nvPr/>
        </p:nvSpPr>
        <p:spPr>
          <a:xfrm>
            <a:off x="631218" y="4251069"/>
            <a:ext cx="206022" cy="79906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>
            <a:solidFill>
              <a:srgbClr val="8EB3E3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710" name="Shape 710"/>
          <p:cNvSpPr/>
          <p:nvPr/>
        </p:nvSpPr>
        <p:spPr>
          <a:xfrm>
            <a:off x="900501" y="4252545"/>
            <a:ext cx="4154422" cy="59903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6006"/>
                </a:lnTo>
                <a:lnTo>
                  <a:pt x="21600" y="16006"/>
                </a:lnTo>
                <a:lnTo>
                  <a:pt x="21600" y="21600"/>
                </a:lnTo>
              </a:path>
            </a:pathLst>
          </a:custGeom>
          <a:ln>
            <a:solidFill>
              <a:srgbClr val="AFCAEB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711" name="Shape 711"/>
          <p:cNvSpPr/>
          <p:nvPr/>
        </p:nvSpPr>
        <p:spPr>
          <a:xfrm>
            <a:off x="1191852" y="4253141"/>
            <a:ext cx="6852873" cy="59236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026"/>
                </a:lnTo>
                <a:lnTo>
                  <a:pt x="21600" y="10026"/>
                </a:lnTo>
                <a:lnTo>
                  <a:pt x="21600" y="21600"/>
                </a:lnTo>
              </a:path>
            </a:pathLst>
          </a:custGeom>
          <a:ln>
            <a:solidFill>
              <a:srgbClr val="C2D7F0"/>
            </a:solidFill>
            <a:custDash>
              <a:ds d="200000" sp="200000"/>
            </a:custDash>
            <a:miter lim="400000"/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712" name="Shape 712"/>
          <p:cNvSpPr/>
          <p:nvPr/>
        </p:nvSpPr>
        <p:spPr>
          <a:xfrm>
            <a:off x="1350841" y="3695429"/>
            <a:ext cx="5157686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spcBef>
                <a:spcPts val="400"/>
              </a:spcBef>
              <a:defRPr b="1" sz="1500"/>
            </a:lvl1pPr>
          </a:lstStyle>
          <a:p>
            <a:pPr lvl="0">
              <a:defRPr b="0" sz="1800"/>
            </a:pPr>
            <a:r>
              <a:rPr b="1" sz="1500"/>
              <a:t>Ключевые факторы успеха</a:t>
            </a:r>
          </a:p>
        </p:txBody>
      </p:sp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Shape 40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41" name="Shape 41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Executive summary</a:t>
            </a:r>
          </a:p>
        </p:txBody>
      </p:sp>
      <p:sp>
        <p:nvSpPr>
          <p:cNvPr id="42" name="Shape 42"/>
          <p:cNvSpPr/>
          <p:nvPr/>
        </p:nvSpPr>
        <p:spPr>
          <a:xfrm>
            <a:off x="254000" y="1158239"/>
            <a:ext cx="2159000" cy="352425"/>
          </a:xfrm>
          <a:prstGeom prst="rect">
            <a:avLst/>
          </a:prstGeom>
          <a:solidFill>
            <a:srgbClr val="43C7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43" name="Shape 43"/>
          <p:cNvSpPr/>
          <p:nvPr/>
        </p:nvSpPr>
        <p:spPr>
          <a:xfrm>
            <a:off x="254000" y="1180781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     Продукт / Сервис</a:t>
            </a:r>
          </a:p>
        </p:txBody>
      </p:sp>
      <p:sp>
        <p:nvSpPr>
          <p:cNvPr id="44" name="Shape 44"/>
          <p:cNvSpPr/>
          <p:nvPr/>
        </p:nvSpPr>
        <p:spPr>
          <a:xfrm>
            <a:off x="254000" y="1154964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45" name="Shape 45"/>
          <p:cNvSpPr/>
          <p:nvPr/>
        </p:nvSpPr>
        <p:spPr>
          <a:xfrm>
            <a:off x="405741" y="1852123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46" name="Shape 46"/>
          <p:cNvSpPr/>
          <p:nvPr/>
        </p:nvSpPr>
        <p:spPr>
          <a:xfrm>
            <a:off x="2667000" y="1158241"/>
            <a:ext cx="2159000" cy="352425"/>
          </a:xfrm>
          <a:prstGeom prst="rect">
            <a:avLst/>
          </a:prstGeom>
          <a:solidFill>
            <a:srgbClr val="4AA3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47" name="Shape 47"/>
          <p:cNvSpPr/>
          <p:nvPr/>
        </p:nvSpPr>
        <p:spPr>
          <a:xfrm>
            <a:off x="2667000" y="1180783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Рынок</a:t>
            </a:r>
          </a:p>
        </p:txBody>
      </p:sp>
      <p:sp>
        <p:nvSpPr>
          <p:cNvPr id="48" name="Shape 48"/>
          <p:cNvSpPr/>
          <p:nvPr/>
        </p:nvSpPr>
        <p:spPr>
          <a:xfrm>
            <a:off x="5080000" y="1158241"/>
            <a:ext cx="2159000" cy="352425"/>
          </a:xfrm>
          <a:prstGeom prst="rect">
            <a:avLst/>
          </a:prstGeom>
          <a:solidFill>
            <a:srgbClr val="2383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49" name="Shape 49"/>
          <p:cNvSpPr/>
          <p:nvPr/>
        </p:nvSpPr>
        <p:spPr>
          <a:xfrm>
            <a:off x="5080000" y="1180783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Конкуренты</a:t>
            </a:r>
          </a:p>
        </p:txBody>
      </p:sp>
      <p:sp>
        <p:nvSpPr>
          <p:cNvPr id="50" name="Shape 50"/>
          <p:cNvSpPr/>
          <p:nvPr/>
        </p:nvSpPr>
        <p:spPr>
          <a:xfrm>
            <a:off x="7493000" y="1158239"/>
            <a:ext cx="2162175" cy="352425"/>
          </a:xfrm>
          <a:prstGeom prst="rect">
            <a:avLst/>
          </a:prstGeom>
          <a:solidFill>
            <a:srgbClr val="005AA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1" name="Shape 51"/>
          <p:cNvSpPr/>
          <p:nvPr/>
        </p:nvSpPr>
        <p:spPr>
          <a:xfrm>
            <a:off x="7493000" y="1190501"/>
            <a:ext cx="2038931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КФУ</a:t>
            </a:r>
          </a:p>
        </p:txBody>
      </p:sp>
      <p:sp>
        <p:nvSpPr>
          <p:cNvPr id="52" name="Shape 52"/>
          <p:cNvSpPr/>
          <p:nvPr/>
        </p:nvSpPr>
        <p:spPr>
          <a:xfrm>
            <a:off x="254000" y="3819526"/>
            <a:ext cx="2159000" cy="352425"/>
          </a:xfrm>
          <a:prstGeom prst="rect">
            <a:avLst/>
          </a:prstGeom>
          <a:solidFill>
            <a:srgbClr val="43C7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3" name="Shape 53"/>
          <p:cNvSpPr/>
          <p:nvPr/>
        </p:nvSpPr>
        <p:spPr>
          <a:xfrm>
            <a:off x="2540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Статус проекта</a:t>
            </a:r>
          </a:p>
        </p:txBody>
      </p:sp>
      <p:sp>
        <p:nvSpPr>
          <p:cNvPr id="54" name="Shape 54"/>
          <p:cNvSpPr/>
          <p:nvPr/>
        </p:nvSpPr>
        <p:spPr>
          <a:xfrm>
            <a:off x="254000" y="3816249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8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55" name="Shape 55"/>
          <p:cNvSpPr/>
          <p:nvPr/>
        </p:nvSpPr>
        <p:spPr>
          <a:xfrm>
            <a:off x="2667000" y="3819526"/>
            <a:ext cx="2159000" cy="352425"/>
          </a:xfrm>
          <a:prstGeom prst="rect">
            <a:avLst/>
          </a:prstGeom>
          <a:solidFill>
            <a:srgbClr val="4AA3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6" name="Shape 56"/>
          <p:cNvSpPr/>
          <p:nvPr/>
        </p:nvSpPr>
        <p:spPr>
          <a:xfrm>
            <a:off x="26670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Инвестиции</a:t>
            </a:r>
          </a:p>
        </p:txBody>
      </p:sp>
      <p:sp>
        <p:nvSpPr>
          <p:cNvPr id="57" name="Shape 57"/>
          <p:cNvSpPr/>
          <p:nvPr/>
        </p:nvSpPr>
        <p:spPr>
          <a:xfrm>
            <a:off x="2667000" y="3816249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58" name="Shape 58"/>
          <p:cNvSpPr/>
          <p:nvPr/>
        </p:nvSpPr>
        <p:spPr>
          <a:xfrm>
            <a:off x="5080000" y="3819526"/>
            <a:ext cx="2159000" cy="352425"/>
          </a:xfrm>
          <a:prstGeom prst="rect">
            <a:avLst/>
          </a:prstGeom>
          <a:solidFill>
            <a:srgbClr val="2383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9" name="Shape 59"/>
          <p:cNvSpPr/>
          <p:nvPr/>
        </p:nvSpPr>
        <p:spPr>
          <a:xfrm>
            <a:off x="50800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Команда</a:t>
            </a:r>
          </a:p>
        </p:txBody>
      </p:sp>
      <p:sp>
        <p:nvSpPr>
          <p:cNvPr id="60" name="Shape 60"/>
          <p:cNvSpPr/>
          <p:nvPr/>
        </p:nvSpPr>
        <p:spPr>
          <a:xfrm>
            <a:off x="7490069" y="3822127"/>
            <a:ext cx="2198033" cy="352425"/>
          </a:xfrm>
          <a:prstGeom prst="rect">
            <a:avLst/>
          </a:prstGeom>
          <a:solidFill>
            <a:srgbClr val="005AA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61" name="Shape 61"/>
          <p:cNvSpPr/>
          <p:nvPr/>
        </p:nvSpPr>
        <p:spPr>
          <a:xfrm>
            <a:off x="7490069" y="3854389"/>
            <a:ext cx="2198033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RoadMap</a:t>
            </a:r>
          </a:p>
        </p:txBody>
      </p:sp>
      <p:sp>
        <p:nvSpPr>
          <p:cNvPr id="62" name="Shape 62"/>
          <p:cNvSpPr/>
          <p:nvPr/>
        </p:nvSpPr>
        <p:spPr>
          <a:xfrm>
            <a:off x="7487563" y="3825086"/>
            <a:ext cx="2203046" cy="2343303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200"/>
            </a:pPr>
          </a:p>
        </p:txBody>
      </p:sp>
      <p:sp>
        <p:nvSpPr>
          <p:cNvPr id="63" name="Shape 63"/>
          <p:cNvSpPr/>
          <p:nvPr/>
        </p:nvSpPr>
        <p:spPr>
          <a:xfrm rot="5400000">
            <a:off x="7470957" y="4457552"/>
            <a:ext cx="598522" cy="390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7558" y="0"/>
                </a:lnTo>
                <a:lnTo>
                  <a:pt x="21600" y="10800"/>
                </a:lnTo>
                <a:lnTo>
                  <a:pt x="17558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 anchor="b"/>
          <a:lstStyle/>
          <a:p>
            <a:pPr lvl="0" algn="ctr"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64" name="Shape 64"/>
          <p:cNvSpPr/>
          <p:nvPr/>
        </p:nvSpPr>
        <p:spPr>
          <a:xfrm>
            <a:off x="7667626" y="4462717"/>
            <a:ext cx="205185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b">
            <a:spAutoFit/>
          </a:bodyPr>
          <a:lstStyle>
            <a:lvl1pPr algn="ctr"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65" name="Shape 65"/>
          <p:cNvSpPr/>
          <p:nvPr/>
        </p:nvSpPr>
        <p:spPr>
          <a:xfrm rot="5400000">
            <a:off x="7456130" y="4965894"/>
            <a:ext cx="628176" cy="392567"/>
          </a:xfrm>
          <a:prstGeom prst="chevron">
            <a:avLst>
              <a:gd name="adj" fmla="val 29500"/>
            </a:avLst>
          </a:pr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algn="ctr">
              <a:defRPr b="1" sz="800">
                <a:solidFill>
                  <a:srgbClr val="FFFFFF"/>
                </a:solidFill>
              </a:defRPr>
            </a:pPr>
          </a:p>
        </p:txBody>
      </p:sp>
      <p:sp>
        <p:nvSpPr>
          <p:cNvPr id="66" name="Shape 66"/>
          <p:cNvSpPr/>
          <p:nvPr/>
        </p:nvSpPr>
        <p:spPr>
          <a:xfrm>
            <a:off x="7667626" y="5007421"/>
            <a:ext cx="205185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 algn="ctr"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67" name="Shape 67"/>
          <p:cNvSpPr/>
          <p:nvPr/>
        </p:nvSpPr>
        <p:spPr>
          <a:xfrm>
            <a:off x="5080000" y="3820667"/>
            <a:ext cx="2159000" cy="2343304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200"/>
            </a:pPr>
          </a:p>
        </p:txBody>
      </p:sp>
      <p:sp>
        <p:nvSpPr>
          <p:cNvPr id="68" name="Shape 68"/>
          <p:cNvSpPr/>
          <p:nvPr/>
        </p:nvSpPr>
        <p:spPr>
          <a:xfrm>
            <a:off x="2665412" y="1154964"/>
            <a:ext cx="2159001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69" name="Shape 69"/>
          <p:cNvSpPr/>
          <p:nvPr/>
        </p:nvSpPr>
        <p:spPr>
          <a:xfrm>
            <a:off x="5080000" y="1154964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70" name="Shape 70"/>
          <p:cNvSpPr/>
          <p:nvPr/>
        </p:nvSpPr>
        <p:spPr>
          <a:xfrm>
            <a:off x="7494587" y="1154964"/>
            <a:ext cx="2159001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71" name="Shape 71"/>
          <p:cNvSpPr/>
          <p:nvPr/>
        </p:nvSpPr>
        <p:spPr>
          <a:xfrm>
            <a:off x="2830032" y="1852123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2" name="Shape 72"/>
          <p:cNvSpPr/>
          <p:nvPr/>
        </p:nvSpPr>
        <p:spPr>
          <a:xfrm>
            <a:off x="5241445" y="1852123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73" name="Shape 73"/>
          <p:cNvSpPr/>
          <p:nvPr/>
        </p:nvSpPr>
        <p:spPr>
          <a:xfrm>
            <a:off x="7652857" y="1852123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7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1709" y="1223780"/>
            <a:ext cx="224972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75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39736" y="1223780"/>
            <a:ext cx="221388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76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41445" y="1223780"/>
            <a:ext cx="213450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77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51998" y="1223781"/>
            <a:ext cx="230964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78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03534" y="3885066"/>
            <a:ext cx="221322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79" name="pasted-image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840090" y="3873818"/>
            <a:ext cx="220681" cy="243841"/>
          </a:xfrm>
          <a:prstGeom prst="rect">
            <a:avLst/>
          </a:prstGeom>
          <a:ln w="12700">
            <a:miter lim="400000"/>
          </a:ln>
        </p:spPr>
      </p:pic>
      <p:pic>
        <p:nvPicPr>
          <p:cNvPr id="80" name="pasted-image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208948" y="3885066"/>
            <a:ext cx="283895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81" name="pasted-image.pdf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7611432" y="3880906"/>
            <a:ext cx="230872" cy="229664"/>
          </a:xfrm>
          <a:prstGeom prst="rect">
            <a:avLst/>
          </a:prstGeom>
          <a:ln w="12700">
            <a:miter lim="400000"/>
          </a:ln>
        </p:spPr>
      </p:pic>
      <p:sp>
        <p:nvSpPr>
          <p:cNvPr id="82" name="Shape 82"/>
          <p:cNvSpPr/>
          <p:nvPr/>
        </p:nvSpPr>
        <p:spPr>
          <a:xfrm>
            <a:off x="405741" y="4506461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3" name="Shape 83"/>
          <p:cNvSpPr/>
          <p:nvPr/>
        </p:nvSpPr>
        <p:spPr>
          <a:xfrm>
            <a:off x="2830032" y="4506461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grpSp>
        <p:nvGrpSpPr>
          <p:cNvPr id="96" name="Group 96"/>
          <p:cNvGrpSpPr/>
          <p:nvPr/>
        </p:nvGrpSpPr>
        <p:grpSpPr>
          <a:xfrm>
            <a:off x="5333286" y="4578853"/>
            <a:ext cx="2063691" cy="1196302"/>
            <a:chOff x="0" y="0"/>
            <a:chExt cx="2063690" cy="1196301"/>
          </a:xfrm>
        </p:grpSpPr>
        <p:sp>
          <p:nvSpPr>
            <p:cNvPr id="84" name="Shape 84"/>
            <p:cNvSpPr/>
            <p:nvPr/>
          </p:nvSpPr>
          <p:spPr>
            <a:xfrm>
              <a:off x="562697" y="119147"/>
              <a:ext cx="1422009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spcBef>
                  <a:spcPts val="200"/>
                </a:spcBef>
                <a:defRPr spc="-28" sz="700">
                  <a:solidFill>
                    <a:srgbClr val="404040"/>
                  </a:solidFill>
                </a:defRPr>
              </a:lvl1pPr>
            </a:lstStyle>
            <a:p>
              <a:pPr lvl="0">
                <a:defRPr spc="0" sz="1800">
                  <a:solidFill>
                    <a:srgbClr val="000000"/>
                  </a:solidFill>
                </a:defRPr>
              </a:pPr>
              <a:r>
                <a:rPr spc="-28" sz="700">
                  <a:solidFill>
                    <a:srgbClr val="404040"/>
                  </a:solidFill>
                </a:rPr>
                <a:t>Должность</a:t>
              </a:r>
            </a:p>
          </p:txBody>
        </p:sp>
        <p:sp>
          <p:nvSpPr>
            <p:cNvPr id="85" name="Shape 85"/>
            <p:cNvSpPr/>
            <p:nvPr/>
          </p:nvSpPr>
          <p:spPr>
            <a:xfrm>
              <a:off x="606758" y="27681"/>
              <a:ext cx="1456933" cy="139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b="1" sz="900">
                  <a:solidFill>
                    <a:srgbClr val="1F497D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900">
                  <a:solidFill>
                    <a:srgbClr val="1F497D"/>
                  </a:solidFill>
                </a:rPr>
                <a:t>Имя Фамилия</a:t>
              </a:r>
            </a:p>
          </p:txBody>
        </p:sp>
        <p:grpSp>
          <p:nvGrpSpPr>
            <p:cNvPr id="88" name="Group 88"/>
            <p:cNvGrpSpPr/>
            <p:nvPr/>
          </p:nvGrpSpPr>
          <p:grpSpPr>
            <a:xfrm>
              <a:off x="0" y="0"/>
              <a:ext cx="541867" cy="541867"/>
              <a:chOff x="0" y="0"/>
              <a:chExt cx="541866" cy="541866"/>
            </a:xfrm>
          </p:grpSpPr>
          <p:sp>
            <p:nvSpPr>
              <p:cNvPr id="86" name="Shape 86"/>
              <p:cNvSpPr/>
              <p:nvPr/>
            </p:nvSpPr>
            <p:spPr>
              <a:xfrm>
                <a:off x="-1" y="-1"/>
                <a:ext cx="541868" cy="541868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A6A6A6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1100">
                    <a:solidFill>
                      <a:srgbClr val="A6A6A6"/>
                    </a:solidFill>
                  </a:defRPr>
                </a:pPr>
              </a:p>
            </p:txBody>
          </p:sp>
          <p:sp>
            <p:nvSpPr>
              <p:cNvPr id="87" name="Shape 87"/>
              <p:cNvSpPr/>
              <p:nvPr/>
            </p:nvSpPr>
            <p:spPr>
              <a:xfrm>
                <a:off x="-1" y="142663"/>
                <a:ext cx="541868" cy="2565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100">
                    <a:solidFill>
                      <a:srgbClr val="A6A6A6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100">
                    <a:solidFill>
                      <a:srgbClr val="A6A6A6"/>
                    </a:solidFill>
                  </a:rPr>
                  <a:t>Фото</a:t>
                </a:r>
              </a:p>
            </p:txBody>
          </p:sp>
        </p:grpSp>
        <p:sp>
          <p:nvSpPr>
            <p:cNvPr id="89" name="Shape 89"/>
            <p:cNvSpPr/>
            <p:nvPr/>
          </p:nvSpPr>
          <p:spPr>
            <a:xfrm>
              <a:off x="578715" y="276761"/>
              <a:ext cx="1042410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92074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/>
                <a:t>…</a:t>
              </a:r>
              <a:endParaRPr sz="600">
                <a:solidFill>
                  <a:srgbClr val="FFFFFF"/>
                </a:solidFill>
              </a:endParaRPr>
            </a:p>
            <a:p>
              <a:pPr lvl="0" marL="92074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/>
                <a:t>…</a:t>
              </a:r>
            </a:p>
          </p:txBody>
        </p:sp>
        <p:sp>
          <p:nvSpPr>
            <p:cNvPr id="90" name="Shape 90"/>
            <p:cNvSpPr/>
            <p:nvPr/>
          </p:nvSpPr>
          <p:spPr>
            <a:xfrm>
              <a:off x="562697" y="771988"/>
              <a:ext cx="1422009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spcBef>
                  <a:spcPts val="200"/>
                </a:spcBef>
                <a:defRPr spc="-28" sz="700">
                  <a:solidFill>
                    <a:srgbClr val="404040"/>
                  </a:solidFill>
                </a:defRPr>
              </a:lvl1pPr>
            </a:lstStyle>
            <a:p>
              <a:pPr lvl="0">
                <a:defRPr spc="0" sz="1800">
                  <a:solidFill>
                    <a:srgbClr val="000000"/>
                  </a:solidFill>
                </a:defRPr>
              </a:pPr>
              <a:r>
                <a:rPr spc="-28" sz="700">
                  <a:solidFill>
                    <a:srgbClr val="404040"/>
                  </a:solidFill>
                </a:rPr>
                <a:t>Должность</a:t>
              </a:r>
            </a:p>
          </p:txBody>
        </p:sp>
        <p:sp>
          <p:nvSpPr>
            <p:cNvPr id="91" name="Shape 91"/>
            <p:cNvSpPr/>
            <p:nvPr/>
          </p:nvSpPr>
          <p:spPr>
            <a:xfrm>
              <a:off x="606758" y="680522"/>
              <a:ext cx="1456933" cy="139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b="1" sz="900">
                  <a:solidFill>
                    <a:srgbClr val="1F497D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900">
                  <a:solidFill>
                    <a:srgbClr val="1F497D"/>
                  </a:solidFill>
                </a:rPr>
                <a:t>Имя Фамилия</a:t>
              </a:r>
            </a:p>
          </p:txBody>
        </p:sp>
        <p:grpSp>
          <p:nvGrpSpPr>
            <p:cNvPr id="94" name="Group 94"/>
            <p:cNvGrpSpPr/>
            <p:nvPr/>
          </p:nvGrpSpPr>
          <p:grpSpPr>
            <a:xfrm>
              <a:off x="0" y="652840"/>
              <a:ext cx="541867" cy="541867"/>
              <a:chOff x="0" y="0"/>
              <a:chExt cx="541866" cy="541866"/>
            </a:xfrm>
          </p:grpSpPr>
          <p:sp>
            <p:nvSpPr>
              <p:cNvPr id="92" name="Shape 92"/>
              <p:cNvSpPr/>
              <p:nvPr/>
            </p:nvSpPr>
            <p:spPr>
              <a:xfrm>
                <a:off x="-1" y="-1"/>
                <a:ext cx="541868" cy="541868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A6A6A6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1100">
                    <a:solidFill>
                      <a:srgbClr val="A6A6A6"/>
                    </a:solidFill>
                  </a:defRPr>
                </a:pPr>
              </a:p>
            </p:txBody>
          </p:sp>
          <p:sp>
            <p:nvSpPr>
              <p:cNvPr id="93" name="Shape 93"/>
              <p:cNvSpPr/>
              <p:nvPr/>
            </p:nvSpPr>
            <p:spPr>
              <a:xfrm>
                <a:off x="-1" y="142663"/>
                <a:ext cx="541868" cy="2565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100">
                    <a:solidFill>
                      <a:srgbClr val="A6A6A6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100">
                    <a:solidFill>
                      <a:srgbClr val="A6A6A6"/>
                    </a:solidFill>
                  </a:rPr>
                  <a:t>Фото</a:t>
                </a:r>
              </a:p>
            </p:txBody>
          </p:sp>
        </p:grpSp>
        <p:sp>
          <p:nvSpPr>
            <p:cNvPr id="95" name="Shape 95"/>
            <p:cNvSpPr/>
            <p:nvPr/>
          </p:nvSpPr>
          <p:spPr>
            <a:xfrm>
              <a:off x="578715" y="929601"/>
              <a:ext cx="1042410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92074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/>
                <a:t>…</a:t>
              </a:r>
              <a:endParaRPr sz="600">
                <a:solidFill>
                  <a:srgbClr val="FFFFFF"/>
                </a:solidFill>
              </a:endParaRPr>
            </a:p>
            <a:p>
              <a:pPr lvl="0" marL="92074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/>
                <a:t>…</a:t>
              </a:r>
            </a:p>
          </p:txBody>
        </p:sp>
      </p:grpSp>
      <p:sp>
        <p:nvSpPr>
          <p:cNvPr id="97" name="Shape 97"/>
          <p:cNvSpPr/>
          <p:nvPr/>
        </p:nvSpPr>
        <p:spPr>
          <a:xfrm>
            <a:off x="8001399" y="4351906"/>
            <a:ext cx="183293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98" name="Shape 98"/>
          <p:cNvSpPr/>
          <p:nvPr/>
        </p:nvSpPr>
        <p:spPr>
          <a:xfrm rot="5400000">
            <a:off x="7456130" y="5490083"/>
            <a:ext cx="628176" cy="392567"/>
          </a:xfrm>
          <a:prstGeom prst="chevron">
            <a:avLst>
              <a:gd name="adj" fmla="val 29500"/>
            </a:avLst>
          </a:pr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algn="ctr">
              <a:defRPr b="1" sz="800">
                <a:solidFill>
                  <a:srgbClr val="FFFFFF"/>
                </a:solidFill>
              </a:defRPr>
            </a:pPr>
          </a:p>
        </p:txBody>
      </p:sp>
      <p:sp>
        <p:nvSpPr>
          <p:cNvPr id="99" name="Shape 99"/>
          <p:cNvSpPr/>
          <p:nvPr/>
        </p:nvSpPr>
        <p:spPr>
          <a:xfrm>
            <a:off x="7667626" y="5531610"/>
            <a:ext cx="205184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 algn="ctr"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00" name="Shape 100"/>
          <p:cNvSpPr/>
          <p:nvPr/>
        </p:nvSpPr>
        <p:spPr>
          <a:xfrm>
            <a:off x="8001399" y="4872606"/>
            <a:ext cx="183293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101" name="Shape 101"/>
          <p:cNvSpPr/>
          <p:nvPr/>
        </p:nvSpPr>
        <p:spPr>
          <a:xfrm>
            <a:off x="8001399" y="5393306"/>
            <a:ext cx="183293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4" name="Shape 714"/>
          <p:cNvSpPr/>
          <p:nvPr>
            <p:ph type="body" idx="4294967295"/>
          </p:nvPr>
        </p:nvSpPr>
        <p:spPr>
          <a:xfrm>
            <a:off x="229599" y="536576"/>
            <a:ext cx="9446802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Прогноз продаж, лежащий в основе финансовой модели</a:t>
            </a:r>
          </a:p>
        </p:txBody>
      </p:sp>
      <p:sp>
        <p:nvSpPr>
          <p:cNvPr id="715" name="Shape 715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719" name="Group 719"/>
          <p:cNvGrpSpPr/>
          <p:nvPr/>
        </p:nvGrpSpPr>
        <p:grpSpPr>
          <a:xfrm>
            <a:off x="6178062" y="1058206"/>
            <a:ext cx="3510039" cy="596370"/>
            <a:chOff x="0" y="0"/>
            <a:chExt cx="3510038" cy="596368"/>
          </a:xfrm>
        </p:grpSpPr>
        <p:sp>
          <p:nvSpPr>
            <p:cNvPr id="716" name="Shape 716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17" name="Shape 717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18" name="Shape 718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Несколько сценариев прогноза продаж</a:t>
              </a:r>
            </a:p>
          </p:txBody>
        </p:sp>
      </p:grpSp>
      <p:graphicFrame>
        <p:nvGraphicFramePr>
          <p:cNvPr id="720" name="Chart 720"/>
          <p:cNvGraphicFramePr/>
          <p:nvPr/>
        </p:nvGraphicFramePr>
        <p:xfrm>
          <a:off x="1980651" y="1762511"/>
          <a:ext cx="5996571" cy="4099719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2" name="Shape 722"/>
          <p:cNvSpPr/>
          <p:nvPr>
            <p:ph type="body" idx="4294967295"/>
          </p:nvPr>
        </p:nvSpPr>
        <p:spPr>
          <a:xfrm>
            <a:off x="229599" y="536576"/>
            <a:ext cx="9446802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Инвестиционно-финансовые показатели проекта</a:t>
            </a:r>
          </a:p>
        </p:txBody>
      </p:sp>
      <p:sp>
        <p:nvSpPr>
          <p:cNvPr id="723" name="Shape 72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727" name="Group 727"/>
          <p:cNvGrpSpPr/>
          <p:nvPr/>
        </p:nvGrpSpPr>
        <p:grpSpPr>
          <a:xfrm>
            <a:off x="5839395" y="1058206"/>
            <a:ext cx="3510039" cy="596370"/>
            <a:chOff x="0" y="0"/>
            <a:chExt cx="3510038" cy="596368"/>
          </a:xfrm>
        </p:grpSpPr>
        <p:sp>
          <p:nvSpPr>
            <p:cNvPr id="724" name="Shape 724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25" name="Shape 725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26" name="Shape 726"/>
            <p:cNvSpPr/>
            <p:nvPr/>
          </p:nvSpPr>
          <p:spPr>
            <a:xfrm>
              <a:off x="-1" y="0"/>
              <a:ext cx="3510040" cy="548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Основные показатели – прогноз чистых денежных потоков, необходимый объем инвестиций, период их окупаемости, </a:t>
              </a:r>
              <a:r>
                <a:rPr sz="1000">
                  <a:solidFill>
                    <a:srgbClr val="E46C0A"/>
                  </a:solidFill>
                </a:rPr>
                <a:t>IRR</a:t>
              </a:r>
            </a:p>
          </p:txBody>
        </p:sp>
      </p:grpSp>
      <p:graphicFrame>
        <p:nvGraphicFramePr>
          <p:cNvPr id="728" name="Chart 728"/>
          <p:cNvGraphicFramePr/>
          <p:nvPr/>
        </p:nvGraphicFramePr>
        <p:xfrm>
          <a:off x="3335864" y="1692869"/>
          <a:ext cx="4013413" cy="3322491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729" name="Shape 729"/>
          <p:cNvSpPr/>
          <p:nvPr/>
        </p:nvSpPr>
        <p:spPr>
          <a:xfrm>
            <a:off x="2173410" y="5499866"/>
            <a:ext cx="2144591" cy="831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Этап</a:t>
            </a:r>
            <a:r>
              <a:rPr b="1" sz="1200"/>
              <a:t> I </a:t>
            </a:r>
            <a:r>
              <a:rPr sz="1200"/>
              <a:t>–  </a:t>
            </a:r>
            <a:r>
              <a:rPr b="1" sz="1200"/>
              <a:t>???</a:t>
            </a:r>
            <a:r>
              <a:rPr sz="1200"/>
              <a:t> </a:t>
            </a:r>
            <a:r>
              <a:rPr sz="1200"/>
              <a:t>тыс.</a:t>
            </a:r>
            <a:r>
              <a:rPr sz="1200"/>
              <a:t> $</a:t>
            </a:r>
            <a:r>
              <a:rPr sz="1200"/>
              <a:t> </a:t>
            </a:r>
            <a:r>
              <a:rPr sz="1200"/>
              <a:t>/ </a:t>
            </a:r>
            <a:r>
              <a:rPr sz="1200"/>
              <a:t>руб.</a:t>
            </a:r>
            <a:endParaRPr b="1"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Период окупаемости </a:t>
            </a:r>
            <a:r>
              <a:rPr sz="1200"/>
              <a:t> </a:t>
            </a:r>
            <a:r>
              <a:rPr sz="1200"/>
              <a:t>???</a:t>
            </a:r>
            <a:r>
              <a:rPr b="1" sz="1200"/>
              <a:t> </a:t>
            </a:r>
            <a:r>
              <a:rPr sz="1200"/>
              <a:t>мес.</a:t>
            </a:r>
            <a:endParaRPr sz="1200"/>
          </a:p>
        </p:txBody>
      </p:sp>
      <p:sp>
        <p:nvSpPr>
          <p:cNvPr id="730" name="Shape 730"/>
          <p:cNvSpPr/>
          <p:nvPr/>
        </p:nvSpPr>
        <p:spPr>
          <a:xfrm>
            <a:off x="625508" y="4499167"/>
            <a:ext cx="1079118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Инвестиции</a:t>
            </a:r>
          </a:p>
        </p:txBody>
      </p:sp>
      <p:sp>
        <p:nvSpPr>
          <p:cNvPr id="731" name="Shape 731"/>
          <p:cNvSpPr/>
          <p:nvPr/>
        </p:nvSpPr>
        <p:spPr>
          <a:xfrm>
            <a:off x="4594878" y="5499866"/>
            <a:ext cx="2144591" cy="831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Этап</a:t>
            </a:r>
            <a:r>
              <a:rPr b="1" sz="1200"/>
              <a:t> II </a:t>
            </a:r>
            <a:r>
              <a:rPr sz="1200"/>
              <a:t>–  </a:t>
            </a:r>
            <a:r>
              <a:rPr b="1" sz="1200"/>
              <a:t>???</a:t>
            </a:r>
            <a:r>
              <a:rPr sz="1200"/>
              <a:t> </a:t>
            </a:r>
            <a:r>
              <a:rPr sz="1200"/>
              <a:t>тыс.</a:t>
            </a:r>
            <a:r>
              <a:rPr sz="1200"/>
              <a:t> $</a:t>
            </a:r>
            <a:r>
              <a:rPr sz="1200"/>
              <a:t> </a:t>
            </a:r>
            <a:r>
              <a:rPr sz="1200"/>
              <a:t>/ </a:t>
            </a:r>
            <a:r>
              <a:rPr sz="1200"/>
              <a:t>руб.</a:t>
            </a:r>
            <a:endParaRPr b="1"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Период окупаемости </a:t>
            </a:r>
            <a:r>
              <a:rPr sz="1200"/>
              <a:t> </a:t>
            </a:r>
            <a:r>
              <a:rPr sz="1200"/>
              <a:t>???</a:t>
            </a:r>
            <a:r>
              <a:rPr b="1" sz="1200"/>
              <a:t> </a:t>
            </a:r>
            <a:r>
              <a:rPr sz="1200"/>
              <a:t>мес.</a:t>
            </a:r>
            <a:endParaRPr sz="1200"/>
          </a:p>
        </p:txBody>
      </p:sp>
      <p:sp>
        <p:nvSpPr>
          <p:cNvPr id="732" name="Shape 732"/>
          <p:cNvSpPr/>
          <p:nvPr/>
        </p:nvSpPr>
        <p:spPr>
          <a:xfrm>
            <a:off x="6980848" y="5499865"/>
            <a:ext cx="2144591" cy="831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Этап</a:t>
            </a:r>
            <a:r>
              <a:rPr b="1" sz="1200"/>
              <a:t> III </a:t>
            </a:r>
            <a:r>
              <a:rPr sz="1200"/>
              <a:t>–  </a:t>
            </a:r>
            <a:r>
              <a:rPr b="1" sz="1200"/>
              <a:t>???</a:t>
            </a:r>
            <a:r>
              <a:rPr sz="1200"/>
              <a:t> </a:t>
            </a:r>
            <a:r>
              <a:rPr sz="1200"/>
              <a:t>тыс.</a:t>
            </a:r>
            <a:r>
              <a:rPr sz="1200"/>
              <a:t> $</a:t>
            </a:r>
            <a:r>
              <a:rPr sz="1200"/>
              <a:t> </a:t>
            </a:r>
            <a:r>
              <a:rPr sz="1200"/>
              <a:t>/ </a:t>
            </a:r>
            <a:r>
              <a:rPr sz="1200"/>
              <a:t>руб.</a:t>
            </a:r>
            <a:endParaRPr b="1"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Период окупаемости </a:t>
            </a:r>
            <a:r>
              <a:rPr sz="1200"/>
              <a:t> </a:t>
            </a:r>
            <a:r>
              <a:rPr sz="1200"/>
              <a:t>???</a:t>
            </a:r>
            <a:r>
              <a:rPr b="1" sz="1200"/>
              <a:t> </a:t>
            </a:r>
            <a:r>
              <a:rPr sz="1200"/>
              <a:t>мес.</a:t>
            </a:r>
            <a:endParaRPr sz="1200"/>
          </a:p>
        </p:txBody>
      </p:sp>
      <p:sp>
        <p:nvSpPr>
          <p:cNvPr id="733" name="Shape 733"/>
          <p:cNvSpPr/>
          <p:nvPr/>
        </p:nvSpPr>
        <p:spPr>
          <a:xfrm rot="97370">
            <a:off x="1068593" y="4774728"/>
            <a:ext cx="926425" cy="966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55" h="21090" fill="norm" stroke="1" extrusionOk="0">
                <a:moveTo>
                  <a:pt x="153" y="0"/>
                </a:moveTo>
                <a:cubicBezTo>
                  <a:pt x="-545" y="6715"/>
                  <a:pt x="1146" y="11423"/>
                  <a:pt x="5305" y="15540"/>
                </a:cubicBezTo>
                <a:cubicBezTo>
                  <a:pt x="9398" y="19593"/>
                  <a:pt x="15212" y="21600"/>
                  <a:pt x="21055" y="20978"/>
                </a:cubicBezTo>
              </a:path>
            </a:pathLst>
          </a:custGeom>
          <a:ln w="25400">
            <a:solidFill>
              <a:srgbClr val="00B0F0"/>
            </a:solidFill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5" name="Shape 735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Долгосрочная инвестиционная стратегия</a:t>
            </a:r>
          </a:p>
        </p:txBody>
      </p:sp>
      <p:sp>
        <p:nvSpPr>
          <p:cNvPr id="736" name="Shape 736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737" name="Shape 737"/>
          <p:cNvSpPr/>
          <p:nvPr/>
        </p:nvSpPr>
        <p:spPr>
          <a:xfrm>
            <a:off x="375760" y="994681"/>
            <a:ext cx="4883128" cy="556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  <a:endParaRPr sz="1600"/>
          </a:p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</a:p>
        </p:txBody>
      </p:sp>
      <p:sp>
        <p:nvSpPr>
          <p:cNvPr id="738" name="Shape 738"/>
          <p:cNvSpPr/>
          <p:nvPr/>
        </p:nvSpPr>
        <p:spPr>
          <a:xfrm>
            <a:off x="3305667" y="1566632"/>
            <a:ext cx="3294665" cy="423333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739" name="Shape 739"/>
          <p:cNvSpPr/>
          <p:nvPr/>
        </p:nvSpPr>
        <p:spPr>
          <a:xfrm>
            <a:off x="3305667" y="1634348"/>
            <a:ext cx="3294665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Стратегия развития / выхода</a:t>
            </a:r>
          </a:p>
        </p:txBody>
      </p:sp>
      <p:sp>
        <p:nvSpPr>
          <p:cNvPr id="761" name="Shape 761"/>
          <p:cNvSpPr/>
          <p:nvPr/>
        </p:nvSpPr>
        <p:spPr>
          <a:xfrm>
            <a:off x="1685290" y="1778000"/>
            <a:ext cx="3267710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0708"/>
                </a:lnTo>
                <a:lnTo>
                  <a:pt x="0" y="10708"/>
                </a:lnTo>
                <a:lnTo>
                  <a:pt x="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762" name="Shape 762"/>
          <p:cNvSpPr/>
          <p:nvPr/>
        </p:nvSpPr>
        <p:spPr>
          <a:xfrm>
            <a:off x="4952999" y="1778000"/>
            <a:ext cx="3265171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708"/>
                </a:lnTo>
                <a:lnTo>
                  <a:pt x="21600" y="10708"/>
                </a:lnTo>
                <a:lnTo>
                  <a:pt x="2160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742" name="Shape 742"/>
          <p:cNvSpPr/>
          <p:nvPr/>
        </p:nvSpPr>
        <p:spPr>
          <a:xfrm rot="10800000">
            <a:off x="259683" y="2691293"/>
            <a:ext cx="2852674" cy="3664736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743" name="Shape 743"/>
          <p:cNvSpPr/>
          <p:nvPr/>
        </p:nvSpPr>
        <p:spPr>
          <a:xfrm>
            <a:off x="256509" y="2162401"/>
            <a:ext cx="2859023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744" name="Shape 744"/>
          <p:cNvSpPr/>
          <p:nvPr/>
        </p:nvSpPr>
        <p:spPr>
          <a:xfrm rot="10800000">
            <a:off x="6793083" y="2687216"/>
            <a:ext cx="2852674" cy="3672893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745" name="Shape 745"/>
          <p:cNvSpPr/>
          <p:nvPr/>
        </p:nvSpPr>
        <p:spPr>
          <a:xfrm>
            <a:off x="6789908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746" name="Shape 746"/>
          <p:cNvSpPr/>
          <p:nvPr/>
        </p:nvSpPr>
        <p:spPr>
          <a:xfrm rot="10800000">
            <a:off x="3528059" y="2693088"/>
            <a:ext cx="2849882" cy="3661148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747" name="Shape 747"/>
          <p:cNvSpPr/>
          <p:nvPr/>
        </p:nvSpPr>
        <p:spPr>
          <a:xfrm>
            <a:off x="3523489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748" name="Shape 748"/>
          <p:cNvSpPr/>
          <p:nvPr/>
        </p:nvSpPr>
        <p:spPr>
          <a:xfrm>
            <a:off x="305853" y="2687216"/>
            <a:ext cx="2760336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749" name="Shape 749"/>
          <p:cNvSpPr/>
          <p:nvPr/>
        </p:nvSpPr>
        <p:spPr>
          <a:xfrm>
            <a:off x="312565" y="3019880"/>
            <a:ext cx="2753625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750" name="Shape 750"/>
          <p:cNvSpPr/>
          <p:nvPr/>
        </p:nvSpPr>
        <p:spPr>
          <a:xfrm>
            <a:off x="3584850" y="2687216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751" name="Shape 751"/>
          <p:cNvSpPr/>
          <p:nvPr/>
        </p:nvSpPr>
        <p:spPr>
          <a:xfrm>
            <a:off x="3610226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752" name="Shape 752"/>
          <p:cNvSpPr/>
          <p:nvPr/>
        </p:nvSpPr>
        <p:spPr>
          <a:xfrm>
            <a:off x="6895307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753" name="Shape 753"/>
          <p:cNvSpPr/>
          <p:nvPr/>
        </p:nvSpPr>
        <p:spPr>
          <a:xfrm>
            <a:off x="6839252" y="2679807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grpSp>
        <p:nvGrpSpPr>
          <p:cNvPr id="757" name="Group 757"/>
          <p:cNvGrpSpPr/>
          <p:nvPr/>
        </p:nvGrpSpPr>
        <p:grpSpPr>
          <a:xfrm>
            <a:off x="6178062" y="868780"/>
            <a:ext cx="3510039" cy="596370"/>
            <a:chOff x="0" y="0"/>
            <a:chExt cx="3510038" cy="596368"/>
          </a:xfrm>
        </p:grpSpPr>
        <p:sp>
          <p:nvSpPr>
            <p:cNvPr id="754" name="Shape 754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55" name="Shape 755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56" name="Shape 756"/>
            <p:cNvSpPr/>
            <p:nvPr/>
          </p:nvSpPr>
          <p:spPr>
            <a:xfrm>
              <a:off x="-1" y="0"/>
              <a:ext cx="3510040" cy="548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Различные варианты реализации инвестиции (продажа или дальнейшее наращивание капитализации)</a:t>
              </a:r>
            </a:p>
          </p:txBody>
        </p:sp>
      </p:grpSp>
      <p:sp>
        <p:nvSpPr>
          <p:cNvPr id="758" name="Shape 758"/>
          <p:cNvSpPr/>
          <p:nvPr/>
        </p:nvSpPr>
        <p:spPr>
          <a:xfrm>
            <a:off x="305852" y="2234392"/>
            <a:ext cx="2760336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Стратегия 1</a:t>
            </a:r>
          </a:p>
        </p:txBody>
      </p:sp>
      <p:sp>
        <p:nvSpPr>
          <p:cNvPr id="759" name="Shape 759"/>
          <p:cNvSpPr/>
          <p:nvPr/>
        </p:nvSpPr>
        <p:spPr>
          <a:xfrm>
            <a:off x="3572551" y="2234392"/>
            <a:ext cx="2760337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Стратегия 2</a:t>
            </a:r>
          </a:p>
        </p:txBody>
      </p:sp>
      <p:sp>
        <p:nvSpPr>
          <p:cNvPr id="760" name="Shape 760"/>
          <p:cNvSpPr/>
          <p:nvPr/>
        </p:nvSpPr>
        <p:spPr>
          <a:xfrm>
            <a:off x="6839251" y="2233489"/>
            <a:ext cx="2760337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Стратегия 3</a:t>
            </a:r>
          </a:p>
        </p:txBody>
      </p: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4" name="Shape 76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Инвестиционное предложение </a:t>
            </a:r>
          </a:p>
        </p:txBody>
      </p:sp>
      <p:sp>
        <p:nvSpPr>
          <p:cNvPr id="765" name="Shape 765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766" name="Shape 766"/>
          <p:cNvSpPr/>
          <p:nvPr/>
        </p:nvSpPr>
        <p:spPr>
          <a:xfrm>
            <a:off x="502672" y="3364711"/>
            <a:ext cx="909505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Показатели</a:t>
            </a:r>
          </a:p>
        </p:txBody>
      </p:sp>
      <p:sp>
        <p:nvSpPr>
          <p:cNvPr id="767" name="Shape 767"/>
          <p:cNvSpPr/>
          <p:nvPr/>
        </p:nvSpPr>
        <p:spPr>
          <a:xfrm>
            <a:off x="502665" y="2617831"/>
            <a:ext cx="9095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Долевое участие инвестора</a:t>
            </a:r>
          </a:p>
        </p:txBody>
      </p:sp>
      <p:sp>
        <p:nvSpPr>
          <p:cNvPr id="768" name="Shape 768"/>
          <p:cNvSpPr/>
          <p:nvPr/>
        </p:nvSpPr>
        <p:spPr>
          <a:xfrm>
            <a:off x="504165" y="3729079"/>
            <a:ext cx="9092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Годовой оборот компании через 3 года</a:t>
            </a:r>
          </a:p>
        </p:txBody>
      </p:sp>
      <p:sp>
        <p:nvSpPr>
          <p:cNvPr id="769" name="Shape 769"/>
          <p:cNvSpPr/>
          <p:nvPr/>
        </p:nvSpPr>
        <p:spPr>
          <a:xfrm>
            <a:off x="4311509" y="3724999"/>
            <a:ext cx="47222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9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70" name="Shape 770"/>
          <p:cNvSpPr/>
          <p:nvPr/>
        </p:nvSpPr>
        <p:spPr>
          <a:xfrm>
            <a:off x="502671" y="4107242"/>
            <a:ext cx="909506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rPr sz="1200"/>
              <a:t>Оценка компании</a:t>
            </a:r>
            <a:r>
              <a:rPr sz="1200"/>
              <a:t> </a:t>
            </a:r>
            <a:r>
              <a:rPr sz="1200"/>
              <a:t>через 3 года</a:t>
            </a:r>
          </a:p>
        </p:txBody>
      </p:sp>
      <p:sp>
        <p:nvSpPr>
          <p:cNvPr id="771" name="Shape 771"/>
          <p:cNvSpPr/>
          <p:nvPr/>
        </p:nvSpPr>
        <p:spPr>
          <a:xfrm>
            <a:off x="502672" y="2242937"/>
            <a:ext cx="909505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Необходимый объем инвестиций</a:t>
            </a:r>
          </a:p>
        </p:txBody>
      </p:sp>
      <p:sp>
        <p:nvSpPr>
          <p:cNvPr id="772" name="Shape 772"/>
          <p:cNvSpPr/>
          <p:nvPr/>
        </p:nvSpPr>
        <p:spPr>
          <a:xfrm>
            <a:off x="4312481" y="4093446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73" name="Shape 773"/>
          <p:cNvSpPr/>
          <p:nvPr/>
        </p:nvSpPr>
        <p:spPr>
          <a:xfrm>
            <a:off x="502665" y="1870950"/>
            <a:ext cx="9095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Оценка проекта</a:t>
            </a:r>
          </a:p>
        </p:txBody>
      </p:sp>
      <p:sp>
        <p:nvSpPr>
          <p:cNvPr id="774" name="Shape 774"/>
          <p:cNvSpPr/>
          <p:nvPr/>
        </p:nvSpPr>
        <p:spPr>
          <a:xfrm>
            <a:off x="4280517" y="1875362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75" name="Shape 775"/>
          <p:cNvSpPr/>
          <p:nvPr/>
        </p:nvSpPr>
        <p:spPr>
          <a:xfrm>
            <a:off x="4281709" y="2243968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76" name="Shape 776"/>
          <p:cNvSpPr/>
          <p:nvPr/>
        </p:nvSpPr>
        <p:spPr>
          <a:xfrm>
            <a:off x="4281949" y="2621595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77" name="Shape 777"/>
          <p:cNvSpPr/>
          <p:nvPr/>
        </p:nvSpPr>
        <p:spPr>
          <a:xfrm>
            <a:off x="4718047" y="1772926"/>
            <a:ext cx="3909159" cy="4390183"/>
          </a:xfrm>
          <a:prstGeom prst="rect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778" name="Shape 778"/>
          <p:cNvSpPr/>
          <p:nvPr/>
        </p:nvSpPr>
        <p:spPr>
          <a:xfrm>
            <a:off x="4858301" y="1528511"/>
            <a:ext cx="3628650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5000"/>
              </a:lnSpc>
              <a:defRPr b="1" spc="-48" sz="1200"/>
            </a:lvl1pPr>
          </a:lstStyle>
          <a:p>
            <a:pPr lvl="0">
              <a:defRPr b="0" spc="0" sz="1800"/>
            </a:pPr>
            <a:r>
              <a:rPr b="1" spc="-48" sz="1200"/>
              <a:t>Значения</a:t>
            </a:r>
          </a:p>
        </p:txBody>
      </p:sp>
      <p:sp>
        <p:nvSpPr>
          <p:cNvPr id="779" name="Shape 779"/>
          <p:cNvSpPr/>
          <p:nvPr/>
        </p:nvSpPr>
        <p:spPr>
          <a:xfrm>
            <a:off x="372287" y="973875"/>
            <a:ext cx="6552113" cy="505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80975" indent="-180975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180975" indent="-180975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780" name="Shape 780"/>
          <p:cNvSpPr/>
          <p:nvPr/>
        </p:nvSpPr>
        <p:spPr>
          <a:xfrm>
            <a:off x="502672" y="1486389"/>
            <a:ext cx="550307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Условия участия</a:t>
            </a:r>
          </a:p>
        </p:txBody>
      </p:sp>
      <p:sp>
        <p:nvSpPr>
          <p:cNvPr id="781" name="Shape 781"/>
          <p:cNvSpPr/>
          <p:nvPr/>
        </p:nvSpPr>
        <p:spPr>
          <a:xfrm>
            <a:off x="502665" y="2934994"/>
            <a:ext cx="9095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Финансирование</a:t>
            </a:r>
          </a:p>
        </p:txBody>
      </p:sp>
      <p:sp>
        <p:nvSpPr>
          <p:cNvPr id="782" name="Shape 782"/>
          <p:cNvSpPr/>
          <p:nvPr/>
        </p:nvSpPr>
        <p:spPr>
          <a:xfrm>
            <a:off x="4281949" y="2932822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83" name="Shape 783"/>
          <p:cNvSpPr/>
          <p:nvPr/>
        </p:nvSpPr>
        <p:spPr>
          <a:xfrm flipH="1" flipV="1">
            <a:off x="563499" y="3276754"/>
            <a:ext cx="8593829" cy="1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784" name="Shape 784"/>
          <p:cNvSpPr/>
          <p:nvPr/>
        </p:nvSpPr>
        <p:spPr>
          <a:xfrm flipH="1" flipV="1">
            <a:off x="563499" y="4497448"/>
            <a:ext cx="8593829" cy="1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785" name="Shape 785"/>
          <p:cNvSpPr/>
          <p:nvPr/>
        </p:nvSpPr>
        <p:spPr>
          <a:xfrm>
            <a:off x="502672" y="4623151"/>
            <a:ext cx="909505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Раунды финансирования</a:t>
            </a:r>
          </a:p>
        </p:txBody>
      </p:sp>
      <p:sp>
        <p:nvSpPr>
          <p:cNvPr id="786" name="Shape 786"/>
          <p:cNvSpPr/>
          <p:nvPr/>
        </p:nvSpPr>
        <p:spPr>
          <a:xfrm>
            <a:off x="504165" y="4987248"/>
            <a:ext cx="9092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1) Инвестиционный транш в N-й месяц</a:t>
            </a:r>
          </a:p>
        </p:txBody>
      </p:sp>
      <p:sp>
        <p:nvSpPr>
          <p:cNvPr id="787" name="Shape 787"/>
          <p:cNvSpPr/>
          <p:nvPr/>
        </p:nvSpPr>
        <p:spPr>
          <a:xfrm>
            <a:off x="4311509" y="4983439"/>
            <a:ext cx="47222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9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88" name="Shape 788"/>
          <p:cNvSpPr/>
          <p:nvPr/>
        </p:nvSpPr>
        <p:spPr>
          <a:xfrm>
            <a:off x="502671" y="5352982"/>
            <a:ext cx="909506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rPr sz="1200"/>
              <a:t>2) </a:t>
            </a:r>
            <a:r>
              <a:rPr sz="1200"/>
              <a:t>Инвестиционный транш в М-й месяц</a:t>
            </a:r>
          </a:p>
        </p:txBody>
      </p:sp>
      <p:sp>
        <p:nvSpPr>
          <p:cNvPr id="789" name="Shape 789"/>
          <p:cNvSpPr/>
          <p:nvPr/>
        </p:nvSpPr>
        <p:spPr>
          <a:xfrm>
            <a:off x="4312481" y="5339186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90" name="Shape 790"/>
          <p:cNvSpPr/>
          <p:nvPr/>
        </p:nvSpPr>
        <p:spPr>
          <a:xfrm>
            <a:off x="502671" y="5719238"/>
            <a:ext cx="909506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rPr sz="1200"/>
              <a:t>3) </a:t>
            </a:r>
            <a:r>
              <a:rPr sz="1200"/>
              <a:t>Инвестиционный транш в K-й месяц</a:t>
            </a:r>
          </a:p>
        </p:txBody>
      </p:sp>
      <p:sp>
        <p:nvSpPr>
          <p:cNvPr id="791" name="Shape 791"/>
          <p:cNvSpPr/>
          <p:nvPr/>
        </p:nvSpPr>
        <p:spPr>
          <a:xfrm>
            <a:off x="4312481" y="5705442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</p:spTree>
  </p:cSld>
  <p:clrMapOvr>
    <a:masterClrMapping/>
  </p:clrMapOvr>
  <p:transition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3" name="Shape 79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794" name="Shape 794"/>
          <p:cNvSpPr/>
          <p:nvPr/>
        </p:nvSpPr>
        <p:spPr>
          <a:xfrm>
            <a:off x="3632467" y="2710179"/>
            <a:ext cx="264106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pPr lvl="0">
              <a:defRPr b="0"/>
            </a:pPr>
            <a:r>
              <a:rPr b="1"/>
              <a:t>Спасибо за внимание!</a:t>
            </a:r>
          </a:p>
        </p:txBody>
      </p:sp>
      <p:sp>
        <p:nvSpPr>
          <p:cNvPr id="795" name="Shape 795"/>
          <p:cNvSpPr/>
          <p:nvPr/>
        </p:nvSpPr>
        <p:spPr>
          <a:xfrm>
            <a:off x="3312252" y="4130662"/>
            <a:ext cx="3281496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sz="1200"/>
              <a:t>Имя Фамилия</a:t>
            </a:r>
            <a:endParaRPr sz="1200"/>
          </a:p>
          <a:p>
            <a:pPr lvl="0" algn="ctr"/>
            <a:r>
              <a:rPr sz="1200"/>
              <a:t>E-mail@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104" name="Shape 10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Характеристики глобального рынка аналогичных продуктов / услуг</a:t>
            </a:r>
          </a:p>
        </p:txBody>
      </p:sp>
      <p:sp>
        <p:nvSpPr>
          <p:cNvPr id="105" name="Shape 105"/>
          <p:cNvSpPr/>
          <p:nvPr/>
        </p:nvSpPr>
        <p:spPr>
          <a:xfrm>
            <a:off x="831652" y="1863114"/>
            <a:ext cx="3454568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Ключевой вывод по структуре</a:t>
            </a:r>
          </a:p>
        </p:txBody>
      </p:sp>
      <p:sp>
        <p:nvSpPr>
          <p:cNvPr id="106" name="Shape 106"/>
          <p:cNvSpPr/>
          <p:nvPr/>
        </p:nvSpPr>
        <p:spPr>
          <a:xfrm>
            <a:off x="273179" y="2464958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Структура мирового рынка</a:t>
            </a:r>
          </a:p>
        </p:txBody>
      </p:sp>
      <p:sp>
        <p:nvSpPr>
          <p:cNvPr id="107" name="Shape 107"/>
          <p:cNvSpPr/>
          <p:nvPr/>
        </p:nvSpPr>
        <p:spPr>
          <a:xfrm>
            <a:off x="5643181" y="1863114"/>
            <a:ext cx="3454568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b="1"/>
              <a:t>Ключевой вывод </a:t>
            </a:r>
            <a:endParaRPr b="1"/>
          </a:p>
          <a:p>
            <a:pPr lvl="0" algn="ctr">
              <a:lnSpc>
                <a:spcPct val="80000"/>
              </a:lnSpc>
            </a:pPr>
            <a:r>
              <a:rPr b="1"/>
              <a:t>по трендам</a:t>
            </a:r>
          </a:p>
        </p:txBody>
      </p:sp>
      <p:sp>
        <p:nvSpPr>
          <p:cNvPr id="108" name="Shape 108"/>
          <p:cNvSpPr/>
          <p:nvPr/>
        </p:nvSpPr>
        <p:spPr>
          <a:xfrm>
            <a:off x="5044433" y="2464959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Прогноз развития мирового рынка</a:t>
            </a:r>
          </a:p>
        </p:txBody>
      </p:sp>
      <p:sp>
        <p:nvSpPr>
          <p:cNvPr id="109" name="Shape 109"/>
          <p:cNvSpPr/>
          <p:nvPr/>
        </p:nvSpPr>
        <p:spPr>
          <a:xfrm flipV="1">
            <a:off x="4964700" y="2000677"/>
            <a:ext cx="1" cy="3691912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113" name="Group 113"/>
          <p:cNvGrpSpPr/>
          <p:nvPr/>
        </p:nvGrpSpPr>
        <p:grpSpPr>
          <a:xfrm>
            <a:off x="3562553" y="1231109"/>
            <a:ext cx="2880580" cy="596370"/>
            <a:chOff x="0" y="0"/>
            <a:chExt cx="2880579" cy="596368"/>
          </a:xfrm>
        </p:grpSpPr>
        <p:sp>
          <p:nvSpPr>
            <p:cNvPr id="110" name="Shape 110"/>
            <p:cNvSpPr/>
            <p:nvPr/>
          </p:nvSpPr>
          <p:spPr>
            <a:xfrm>
              <a:off x="-1" y="0"/>
              <a:ext cx="2880581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364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11" name="Shape 111"/>
            <p:cNvSpPr/>
            <p:nvPr/>
          </p:nvSpPr>
          <p:spPr>
            <a:xfrm>
              <a:off x="2582395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12" name="Shape 112"/>
            <p:cNvSpPr/>
            <p:nvPr/>
          </p:nvSpPr>
          <p:spPr>
            <a:xfrm>
              <a:off x="-1" y="0"/>
              <a:ext cx="2880581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Размер, структура и динамика мирового рынка</a:t>
              </a:r>
            </a:p>
          </p:txBody>
        </p:sp>
      </p:grpSp>
      <p:graphicFrame>
        <p:nvGraphicFramePr>
          <p:cNvPr id="114" name="Chart 114"/>
          <p:cNvGraphicFramePr/>
          <p:nvPr/>
        </p:nvGraphicFramePr>
        <p:xfrm>
          <a:off x="1059864" y="2891240"/>
          <a:ext cx="2871144" cy="2180168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115" name="Chart 115"/>
          <p:cNvGraphicFramePr/>
          <p:nvPr/>
        </p:nvGraphicFramePr>
        <p:xfrm>
          <a:off x="5456387" y="3033350"/>
          <a:ext cx="3828156" cy="2010247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116" name="Shape 116"/>
          <p:cNvSpPr/>
          <p:nvPr/>
        </p:nvSpPr>
        <p:spPr>
          <a:xfrm>
            <a:off x="1144802" y="5090633"/>
            <a:ext cx="2933780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  <p:sp>
        <p:nvSpPr>
          <p:cNvPr id="117" name="Shape 117"/>
          <p:cNvSpPr/>
          <p:nvPr/>
        </p:nvSpPr>
        <p:spPr>
          <a:xfrm>
            <a:off x="5538847" y="5090633"/>
            <a:ext cx="2933779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Shape 119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120" name="Shape 120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 defTabSz="694944">
              <a:spcBef>
                <a:spcPts val="300"/>
              </a:spcBef>
              <a:defRPr b="0" sz="1800"/>
            </a:pPr>
            <a:r>
              <a:rPr b="1" sz="1520"/>
              <a:t>Характеристики целевого (локального) рынка </a:t>
            </a:r>
            <a:endParaRPr b="1" sz="1520"/>
          </a:p>
          <a:p>
            <a:pPr lvl="0" defTabSz="694944">
              <a:spcBef>
                <a:spcPts val="300"/>
              </a:spcBef>
              <a:defRPr b="0" sz="1800"/>
            </a:pPr>
            <a:r>
              <a:rPr b="1" sz="1520"/>
              <a:t>аналогичных продуктов / услуг</a:t>
            </a:r>
          </a:p>
        </p:txBody>
      </p:sp>
      <p:sp>
        <p:nvSpPr>
          <p:cNvPr id="121" name="Shape 121"/>
          <p:cNvSpPr/>
          <p:nvPr/>
        </p:nvSpPr>
        <p:spPr>
          <a:xfrm>
            <a:off x="831652" y="1863114"/>
            <a:ext cx="3454567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Ключевой вывод по структуре</a:t>
            </a:r>
          </a:p>
        </p:txBody>
      </p:sp>
      <p:sp>
        <p:nvSpPr>
          <p:cNvPr id="122" name="Shape 122"/>
          <p:cNvSpPr/>
          <p:nvPr/>
        </p:nvSpPr>
        <p:spPr>
          <a:xfrm>
            <a:off x="273179" y="2464958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Структура мирового рынка</a:t>
            </a:r>
          </a:p>
        </p:txBody>
      </p:sp>
      <p:sp>
        <p:nvSpPr>
          <p:cNvPr id="123" name="Shape 123"/>
          <p:cNvSpPr/>
          <p:nvPr/>
        </p:nvSpPr>
        <p:spPr>
          <a:xfrm>
            <a:off x="5643181" y="1863114"/>
            <a:ext cx="3454568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b="1"/>
              <a:t>Ключевой вывод </a:t>
            </a:r>
            <a:endParaRPr b="1"/>
          </a:p>
          <a:p>
            <a:pPr lvl="0" algn="ctr">
              <a:lnSpc>
                <a:spcPct val="80000"/>
              </a:lnSpc>
            </a:pPr>
            <a:r>
              <a:rPr b="1"/>
              <a:t>по трендам</a:t>
            </a:r>
          </a:p>
        </p:txBody>
      </p:sp>
      <p:sp>
        <p:nvSpPr>
          <p:cNvPr id="124" name="Shape 124"/>
          <p:cNvSpPr/>
          <p:nvPr/>
        </p:nvSpPr>
        <p:spPr>
          <a:xfrm>
            <a:off x="5044433" y="2464959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Прогноз развития мирового рынка</a:t>
            </a:r>
          </a:p>
        </p:txBody>
      </p:sp>
      <p:sp>
        <p:nvSpPr>
          <p:cNvPr id="125" name="Shape 125"/>
          <p:cNvSpPr/>
          <p:nvPr/>
        </p:nvSpPr>
        <p:spPr>
          <a:xfrm flipV="1">
            <a:off x="4964700" y="2000677"/>
            <a:ext cx="1" cy="3691912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129" name="Group 129"/>
          <p:cNvGrpSpPr/>
          <p:nvPr/>
        </p:nvGrpSpPr>
        <p:grpSpPr>
          <a:xfrm>
            <a:off x="3562553" y="1231109"/>
            <a:ext cx="2880580" cy="596370"/>
            <a:chOff x="0" y="0"/>
            <a:chExt cx="2880579" cy="596368"/>
          </a:xfrm>
        </p:grpSpPr>
        <p:sp>
          <p:nvSpPr>
            <p:cNvPr id="126" name="Shape 126"/>
            <p:cNvSpPr/>
            <p:nvPr/>
          </p:nvSpPr>
          <p:spPr>
            <a:xfrm>
              <a:off x="-1" y="0"/>
              <a:ext cx="2880581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364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27" name="Shape 127"/>
            <p:cNvSpPr/>
            <p:nvPr/>
          </p:nvSpPr>
          <p:spPr>
            <a:xfrm>
              <a:off x="2582395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28" name="Shape 128"/>
            <p:cNvSpPr/>
            <p:nvPr/>
          </p:nvSpPr>
          <p:spPr>
            <a:xfrm>
              <a:off x="-1" y="0"/>
              <a:ext cx="2880581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Размер, структура и динамика мирового рынка</a:t>
              </a:r>
            </a:p>
          </p:txBody>
        </p:sp>
      </p:grpSp>
      <p:graphicFrame>
        <p:nvGraphicFramePr>
          <p:cNvPr id="130" name="Chart 130"/>
          <p:cNvGraphicFramePr/>
          <p:nvPr/>
        </p:nvGraphicFramePr>
        <p:xfrm>
          <a:off x="1059864" y="2891240"/>
          <a:ext cx="2871144" cy="2180168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131" name="Chart 131"/>
          <p:cNvGraphicFramePr/>
          <p:nvPr/>
        </p:nvGraphicFramePr>
        <p:xfrm>
          <a:off x="5456387" y="3033350"/>
          <a:ext cx="3828156" cy="2010247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132" name="Shape 132"/>
          <p:cNvSpPr/>
          <p:nvPr/>
        </p:nvSpPr>
        <p:spPr>
          <a:xfrm>
            <a:off x="1144802" y="5090633"/>
            <a:ext cx="2933780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  <p:sp>
        <p:nvSpPr>
          <p:cNvPr id="133" name="Shape 133"/>
          <p:cNvSpPr/>
          <p:nvPr/>
        </p:nvSpPr>
        <p:spPr>
          <a:xfrm>
            <a:off x="5538847" y="5090633"/>
            <a:ext cx="2933779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136" name="Shape 136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Анализ целевых сегментов рынка</a:t>
            </a:r>
          </a:p>
        </p:txBody>
      </p:sp>
      <p:sp>
        <p:nvSpPr>
          <p:cNvPr id="137" name="Shape 137"/>
          <p:cNvSpPr/>
          <p:nvPr/>
        </p:nvSpPr>
        <p:spPr>
          <a:xfrm>
            <a:off x="831652" y="1863114"/>
            <a:ext cx="3454567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Ключевой вывод по целевым сегментам</a:t>
            </a:r>
          </a:p>
        </p:txBody>
      </p:sp>
      <p:sp>
        <p:nvSpPr>
          <p:cNvPr id="138" name="Shape 138"/>
          <p:cNvSpPr/>
          <p:nvPr/>
        </p:nvSpPr>
        <p:spPr>
          <a:xfrm>
            <a:off x="273179" y="2464958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Сегментация рынка</a:t>
            </a:r>
          </a:p>
        </p:txBody>
      </p:sp>
      <p:sp>
        <p:nvSpPr>
          <p:cNvPr id="139" name="Shape 139"/>
          <p:cNvSpPr/>
          <p:nvPr/>
        </p:nvSpPr>
        <p:spPr>
          <a:xfrm>
            <a:off x="5643181" y="1863114"/>
            <a:ext cx="3454568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b="1"/>
              <a:t>Размер и тренды </a:t>
            </a:r>
            <a:endParaRPr b="1"/>
          </a:p>
          <a:p>
            <a:pPr lvl="0" algn="ctr">
              <a:lnSpc>
                <a:spcPct val="80000"/>
              </a:lnSpc>
            </a:pPr>
            <a:r>
              <a:rPr b="1"/>
              <a:t>целевых сегментов</a:t>
            </a:r>
          </a:p>
        </p:txBody>
      </p:sp>
      <p:sp>
        <p:nvSpPr>
          <p:cNvPr id="140" name="Shape 140"/>
          <p:cNvSpPr/>
          <p:nvPr/>
        </p:nvSpPr>
        <p:spPr>
          <a:xfrm>
            <a:off x="5044433" y="2464959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Прогноз по целевым сегментам рынка</a:t>
            </a:r>
          </a:p>
        </p:txBody>
      </p:sp>
      <p:sp>
        <p:nvSpPr>
          <p:cNvPr id="141" name="Shape 141"/>
          <p:cNvSpPr/>
          <p:nvPr/>
        </p:nvSpPr>
        <p:spPr>
          <a:xfrm flipV="1">
            <a:off x="4964700" y="2000677"/>
            <a:ext cx="1" cy="3691912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145" name="Group 145"/>
          <p:cNvGrpSpPr/>
          <p:nvPr/>
        </p:nvGrpSpPr>
        <p:grpSpPr>
          <a:xfrm>
            <a:off x="3562553" y="1231109"/>
            <a:ext cx="2880580" cy="596370"/>
            <a:chOff x="0" y="0"/>
            <a:chExt cx="2880579" cy="596368"/>
          </a:xfrm>
        </p:grpSpPr>
        <p:sp>
          <p:nvSpPr>
            <p:cNvPr id="142" name="Shape 142"/>
            <p:cNvSpPr/>
            <p:nvPr/>
          </p:nvSpPr>
          <p:spPr>
            <a:xfrm>
              <a:off x="-1" y="0"/>
              <a:ext cx="2880581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364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43" name="Shape 143"/>
            <p:cNvSpPr/>
            <p:nvPr/>
          </p:nvSpPr>
          <p:spPr>
            <a:xfrm>
              <a:off x="2582395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44" name="Shape 144"/>
            <p:cNvSpPr/>
            <p:nvPr/>
          </p:nvSpPr>
          <p:spPr>
            <a:xfrm>
              <a:off x="-1" y="0"/>
              <a:ext cx="2880581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Размер, структура и динамика мирового рынка</a:t>
              </a:r>
            </a:p>
          </p:txBody>
        </p:sp>
      </p:grpSp>
      <p:sp>
        <p:nvSpPr>
          <p:cNvPr id="146" name="Shape 146"/>
          <p:cNvSpPr/>
          <p:nvPr/>
        </p:nvSpPr>
        <p:spPr>
          <a:xfrm>
            <a:off x="1144802" y="5090633"/>
            <a:ext cx="2933780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  <p:sp>
        <p:nvSpPr>
          <p:cNvPr id="147" name="Shape 147"/>
          <p:cNvSpPr/>
          <p:nvPr/>
        </p:nvSpPr>
        <p:spPr>
          <a:xfrm>
            <a:off x="5538847" y="5090633"/>
            <a:ext cx="2933779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  <p:graphicFrame>
        <p:nvGraphicFramePr>
          <p:cNvPr id="148" name="Chart 148"/>
          <p:cNvGraphicFramePr/>
          <p:nvPr/>
        </p:nvGraphicFramePr>
        <p:xfrm>
          <a:off x="1637578" y="2938302"/>
          <a:ext cx="1948228" cy="1948228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149" name="Chart 149"/>
          <p:cNvGraphicFramePr/>
          <p:nvPr/>
        </p:nvGraphicFramePr>
        <p:xfrm>
          <a:off x="5817720" y="2835668"/>
          <a:ext cx="3203263" cy="190763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Shape 151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152" name="Shape 152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Проблемы и потребности рынка</a:t>
            </a:r>
          </a:p>
        </p:txBody>
      </p:sp>
      <p:grpSp>
        <p:nvGrpSpPr>
          <p:cNvPr id="156" name="Group 156"/>
          <p:cNvGrpSpPr/>
          <p:nvPr/>
        </p:nvGrpSpPr>
        <p:grpSpPr>
          <a:xfrm>
            <a:off x="5202797" y="344269"/>
            <a:ext cx="4057164" cy="701042"/>
            <a:chOff x="0" y="0"/>
            <a:chExt cx="4057162" cy="701040"/>
          </a:xfrm>
        </p:grpSpPr>
        <p:sp>
          <p:nvSpPr>
            <p:cNvPr id="153" name="Shape 153"/>
            <p:cNvSpPr/>
            <p:nvPr/>
          </p:nvSpPr>
          <p:spPr>
            <a:xfrm>
              <a:off x="0" y="0"/>
              <a:ext cx="4057163" cy="651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86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54" name="Shape 154"/>
            <p:cNvSpPr/>
            <p:nvPr/>
          </p:nvSpPr>
          <p:spPr>
            <a:xfrm>
              <a:off x="3731455" y="325707"/>
              <a:ext cx="325708" cy="325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55" name="Shape 155"/>
            <p:cNvSpPr/>
            <p:nvPr/>
          </p:nvSpPr>
          <p:spPr>
            <a:xfrm>
              <a:off x="0" y="0"/>
              <a:ext cx="4057163" cy="701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описывается текущая ситуация на целевом рынке – взаимоотношения основных участников рынка и ключевые проблемы и потребности</a:t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184" name="Shape 184"/>
          <p:cNvSpPr/>
          <p:nvPr/>
        </p:nvSpPr>
        <p:spPr>
          <a:xfrm>
            <a:off x="2486765" y="2301152"/>
            <a:ext cx="1877311" cy="1132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7200" y="14400"/>
                  <a:pt x="14400" y="7200"/>
                  <a:pt x="2160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185" name="Shape 185"/>
          <p:cNvSpPr/>
          <p:nvPr/>
        </p:nvSpPr>
        <p:spPr>
          <a:xfrm>
            <a:off x="5579298" y="2301152"/>
            <a:ext cx="1849128" cy="1132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4400" y="14400"/>
                  <a:pt x="7200" y="7200"/>
                  <a:pt x="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186" name="Shape 186"/>
          <p:cNvSpPr/>
          <p:nvPr/>
        </p:nvSpPr>
        <p:spPr>
          <a:xfrm>
            <a:off x="2723773" y="3803649"/>
            <a:ext cx="445833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cubicBezTo>
                  <a:pt x="7200" y="0"/>
                  <a:pt x="14400" y="0"/>
                  <a:pt x="2160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160" name="Shape 160"/>
          <p:cNvSpPr/>
          <p:nvPr/>
        </p:nvSpPr>
        <p:spPr>
          <a:xfrm flipV="1">
            <a:off x="3549648" y="3803650"/>
            <a:ext cx="3732530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1" name="Shape 161"/>
          <p:cNvSpPr/>
          <p:nvPr/>
        </p:nvSpPr>
        <p:spPr>
          <a:xfrm>
            <a:off x="2623822" y="3803650"/>
            <a:ext cx="925827" cy="177884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2" name="Shape 162"/>
          <p:cNvSpPr/>
          <p:nvPr/>
        </p:nvSpPr>
        <p:spPr>
          <a:xfrm flipH="1">
            <a:off x="3549648" y="2257638"/>
            <a:ext cx="1426635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3" name="Shape 163"/>
          <p:cNvSpPr/>
          <p:nvPr/>
        </p:nvSpPr>
        <p:spPr>
          <a:xfrm>
            <a:off x="4976282" y="2257638"/>
            <a:ext cx="71967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4" name="Shape 164"/>
          <p:cNvSpPr/>
          <p:nvPr/>
        </p:nvSpPr>
        <p:spPr>
          <a:xfrm flipV="1">
            <a:off x="5048248" y="3803650"/>
            <a:ext cx="2233930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5" name="Shape 165"/>
          <p:cNvSpPr/>
          <p:nvPr/>
        </p:nvSpPr>
        <p:spPr>
          <a:xfrm>
            <a:off x="2623822" y="3803649"/>
            <a:ext cx="2424427" cy="1778846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6" name="Shape 166"/>
          <p:cNvSpPr/>
          <p:nvPr/>
        </p:nvSpPr>
        <p:spPr>
          <a:xfrm>
            <a:off x="4976282" y="2257638"/>
            <a:ext cx="1498601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7" name="Shape 167"/>
          <p:cNvSpPr/>
          <p:nvPr/>
        </p:nvSpPr>
        <p:spPr>
          <a:xfrm flipH="1">
            <a:off x="6474882" y="3803650"/>
            <a:ext cx="807296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68" name="Shape 168"/>
          <p:cNvSpPr/>
          <p:nvPr/>
        </p:nvSpPr>
        <p:spPr>
          <a:xfrm>
            <a:off x="2623822" y="3803649"/>
            <a:ext cx="3851061" cy="177884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171" name="Group 171"/>
          <p:cNvGrpSpPr/>
          <p:nvPr/>
        </p:nvGrpSpPr>
        <p:grpSpPr>
          <a:xfrm>
            <a:off x="3467304" y="2805139"/>
            <a:ext cx="3065574" cy="2376461"/>
            <a:chOff x="0" y="0"/>
            <a:chExt cx="3065572" cy="2376460"/>
          </a:xfrm>
        </p:grpSpPr>
        <p:sp>
          <p:nvSpPr>
            <p:cNvPr id="169" name="Shape 169"/>
            <p:cNvSpPr/>
            <p:nvPr/>
          </p:nvSpPr>
          <p:spPr>
            <a:xfrm>
              <a:off x="0" y="0"/>
              <a:ext cx="3065573" cy="2376461"/>
            </a:xfrm>
            <a:prstGeom prst="roundRect">
              <a:avLst>
                <a:gd name="adj" fmla="val 7022"/>
              </a:avLst>
            </a:prstGeom>
            <a:solidFill>
              <a:srgbClr val="FFFFFF"/>
            </a:solidFill>
            <a:ln w="25400" cap="flat">
              <a:solidFill>
                <a:srgbClr val="4FD1FF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50000"/>
                </a:lnSpc>
                <a:defRPr sz="14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70" name="Shape 170"/>
            <p:cNvSpPr/>
            <p:nvPr/>
          </p:nvSpPr>
          <p:spPr>
            <a:xfrm>
              <a:off x="48876" y="48876"/>
              <a:ext cx="2967821" cy="1780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algn="ctr"/>
              <a:r>
                <a:rPr sz="1200"/>
                <a:t>Проблемы и потребности рынка: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</a:p>
          </p:txBody>
        </p:sp>
      </p:grpSp>
      <p:sp>
        <p:nvSpPr>
          <p:cNvPr id="172" name="Shape 172"/>
          <p:cNvSpPr/>
          <p:nvPr/>
        </p:nvSpPr>
        <p:spPr>
          <a:xfrm>
            <a:off x="3018466" y="5685564"/>
            <a:ext cx="96793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b="1" sz="1200">
                <a:solidFill>
                  <a:srgbClr val="00B0F0"/>
                </a:solidFill>
              </a:rPr>
              <a:t>Участник </a:t>
            </a:r>
            <a:r>
              <a:rPr b="1" sz="1200">
                <a:solidFill>
                  <a:srgbClr val="00B0F0"/>
                </a:solidFill>
              </a:rPr>
              <a:t>N</a:t>
            </a:r>
          </a:p>
        </p:txBody>
      </p:sp>
      <p:sp>
        <p:nvSpPr>
          <p:cNvPr id="173" name="Shape 173"/>
          <p:cNvSpPr/>
          <p:nvPr/>
        </p:nvSpPr>
        <p:spPr>
          <a:xfrm>
            <a:off x="6054533" y="5685565"/>
            <a:ext cx="98483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b="1" sz="1200">
                <a:solidFill>
                  <a:srgbClr val="00B0F0"/>
                </a:solidFill>
              </a:rPr>
              <a:t>Участник </a:t>
            </a:r>
            <a:r>
              <a:rPr b="1" sz="1200">
                <a:solidFill>
                  <a:srgbClr val="00B0F0"/>
                </a:solidFill>
              </a:rPr>
              <a:t>M</a:t>
            </a:r>
          </a:p>
        </p:txBody>
      </p:sp>
      <p:sp>
        <p:nvSpPr>
          <p:cNvPr id="174" name="Shape 174"/>
          <p:cNvSpPr/>
          <p:nvPr/>
        </p:nvSpPr>
        <p:spPr>
          <a:xfrm>
            <a:off x="4871373" y="5685565"/>
            <a:ext cx="25654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>
                <a:solidFill>
                  <a:srgbClr val="00B0F0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00B0F0"/>
                </a:solidFill>
              </a:rPr>
              <a:t>…</a:t>
            </a:r>
          </a:p>
        </p:txBody>
      </p:sp>
      <p:grpSp>
        <p:nvGrpSpPr>
          <p:cNvPr id="177" name="Group 177"/>
          <p:cNvGrpSpPr/>
          <p:nvPr/>
        </p:nvGrpSpPr>
        <p:grpSpPr>
          <a:xfrm>
            <a:off x="1025148" y="3434148"/>
            <a:ext cx="1698749" cy="739004"/>
            <a:chOff x="0" y="0"/>
            <a:chExt cx="1698748" cy="739003"/>
          </a:xfrm>
        </p:grpSpPr>
        <p:sp>
          <p:nvSpPr>
            <p:cNvPr id="175" name="Shape 175"/>
            <p:cNvSpPr/>
            <p:nvPr/>
          </p:nvSpPr>
          <p:spPr>
            <a:xfrm>
              <a:off x="0" y="0"/>
              <a:ext cx="1698749" cy="739004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6" name="Shape 176"/>
            <p:cNvSpPr/>
            <p:nvPr/>
          </p:nvSpPr>
          <p:spPr>
            <a:xfrm>
              <a:off x="36075" y="216902"/>
              <a:ext cx="1626598" cy="3051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Участник рынка 2</a:t>
              </a:r>
            </a:p>
          </p:txBody>
        </p:sp>
      </p:grpSp>
      <p:grpSp>
        <p:nvGrpSpPr>
          <p:cNvPr id="180" name="Group 180"/>
          <p:cNvGrpSpPr/>
          <p:nvPr/>
        </p:nvGrpSpPr>
        <p:grpSpPr>
          <a:xfrm>
            <a:off x="7182103" y="3434148"/>
            <a:ext cx="1698749" cy="739004"/>
            <a:chOff x="0" y="0"/>
            <a:chExt cx="1698748" cy="739003"/>
          </a:xfrm>
        </p:grpSpPr>
        <p:sp>
          <p:nvSpPr>
            <p:cNvPr id="178" name="Shape 178"/>
            <p:cNvSpPr/>
            <p:nvPr/>
          </p:nvSpPr>
          <p:spPr>
            <a:xfrm>
              <a:off x="0" y="0"/>
              <a:ext cx="1698749" cy="739004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79" name="Shape 179"/>
            <p:cNvSpPr/>
            <p:nvPr/>
          </p:nvSpPr>
          <p:spPr>
            <a:xfrm>
              <a:off x="36075" y="216902"/>
              <a:ext cx="1626598" cy="3051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Участник рынка 3</a:t>
              </a:r>
            </a:p>
          </p:txBody>
        </p:sp>
      </p:grpSp>
      <p:grpSp>
        <p:nvGrpSpPr>
          <p:cNvPr id="183" name="Group 183"/>
          <p:cNvGrpSpPr/>
          <p:nvPr/>
        </p:nvGrpSpPr>
        <p:grpSpPr>
          <a:xfrm>
            <a:off x="4126908" y="1562170"/>
            <a:ext cx="1698749" cy="739004"/>
            <a:chOff x="0" y="0"/>
            <a:chExt cx="1698748" cy="739002"/>
          </a:xfrm>
        </p:grpSpPr>
        <p:sp>
          <p:nvSpPr>
            <p:cNvPr id="181" name="Shape 181"/>
            <p:cNvSpPr/>
            <p:nvPr/>
          </p:nvSpPr>
          <p:spPr>
            <a:xfrm>
              <a:off x="0" y="0"/>
              <a:ext cx="1698749" cy="739003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2" name="Shape 182"/>
            <p:cNvSpPr/>
            <p:nvPr/>
          </p:nvSpPr>
          <p:spPr>
            <a:xfrm>
              <a:off x="36075" y="116128"/>
              <a:ext cx="1626598" cy="5067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>
              <a:lvl1pPr algn="ctr"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Участник рынка 1</a:t>
              </a:r>
            </a:p>
          </p:txBody>
        </p:sp>
      </p:grp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/>
          <p:nvPr/>
        </p:nvSpPr>
        <p:spPr>
          <a:xfrm>
            <a:off x="661011" y="3757619"/>
            <a:ext cx="545956" cy="2250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89" name="Shape 189"/>
          <p:cNvSpPr/>
          <p:nvPr/>
        </p:nvSpPr>
        <p:spPr>
          <a:xfrm>
            <a:off x="272489" y="3054126"/>
            <a:ext cx="2894051" cy="717271"/>
          </a:xfrm>
          <a:prstGeom prst="rect">
            <a:avLst/>
          </a:prstGeom>
          <a:solidFill>
            <a:srgbClr val="00B0F0"/>
          </a:solidFill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190" name="Shape 190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Что привносит проект на рынок?</a:t>
            </a:r>
          </a:p>
        </p:txBody>
      </p:sp>
      <p:sp>
        <p:nvSpPr>
          <p:cNvPr id="191" name="Shape 191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195" name="Group 195"/>
          <p:cNvGrpSpPr/>
          <p:nvPr/>
        </p:nvGrpSpPr>
        <p:grpSpPr>
          <a:xfrm>
            <a:off x="5994272" y="388940"/>
            <a:ext cx="3268134" cy="596369"/>
            <a:chOff x="0" y="0"/>
            <a:chExt cx="3268133" cy="596368"/>
          </a:xfrm>
        </p:grpSpPr>
        <p:sp>
          <p:nvSpPr>
            <p:cNvPr id="192" name="Shape 192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93" name="Shape 193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94" name="Shape 194"/>
            <p:cNvSpPr/>
            <p:nvPr/>
          </p:nvSpPr>
          <p:spPr>
            <a:xfrm>
              <a:off x="-1" y="0"/>
              <a:ext cx="3268135" cy="548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описывается положение проекта на существующем или новом рынке</a:t>
              </a:r>
              <a:endParaRPr>
                <a:solidFill>
                  <a:srgbClr val="FFFFFF"/>
                </a:solidFill>
              </a:endParaRPr>
            </a:p>
          </p:txBody>
        </p:sp>
      </p:grpSp>
      <p:sp>
        <p:nvSpPr>
          <p:cNvPr id="196" name="Shape 196"/>
          <p:cNvSpPr/>
          <p:nvPr/>
        </p:nvSpPr>
        <p:spPr>
          <a:xfrm>
            <a:off x="370046" y="2152149"/>
            <a:ext cx="2450044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Миссия и видение</a:t>
            </a:r>
          </a:p>
        </p:txBody>
      </p:sp>
      <p:sp>
        <p:nvSpPr>
          <p:cNvPr id="197" name="Shape 197"/>
          <p:cNvSpPr/>
          <p:nvPr/>
        </p:nvSpPr>
        <p:spPr>
          <a:xfrm>
            <a:off x="367430" y="1409978"/>
            <a:ext cx="141055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Проект</a:t>
            </a:r>
          </a:p>
        </p:txBody>
      </p:sp>
      <p:sp>
        <p:nvSpPr>
          <p:cNvPr id="198" name="Shape 198"/>
          <p:cNvSpPr/>
          <p:nvPr/>
        </p:nvSpPr>
        <p:spPr>
          <a:xfrm>
            <a:off x="2953146" y="147982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Краткая формулировка, описывающая суть проекта</a:t>
            </a:r>
          </a:p>
        </p:txBody>
      </p:sp>
      <p:sp>
        <p:nvSpPr>
          <p:cNvPr id="199" name="Shape 199"/>
          <p:cNvSpPr/>
          <p:nvPr/>
        </p:nvSpPr>
        <p:spPr>
          <a:xfrm>
            <a:off x="1370312" y="5008002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200" name="Shape 200"/>
          <p:cNvSpPr/>
          <p:nvPr/>
        </p:nvSpPr>
        <p:spPr>
          <a:xfrm>
            <a:off x="363426" y="3139366"/>
            <a:ext cx="3008142" cy="530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>
                <a:solidFill>
                  <a:srgbClr val="FFFFFF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FFF"/>
                </a:solidFill>
              </a:rPr>
              <a:t>Решаемые проектом проблемы</a:t>
            </a:r>
          </a:p>
        </p:txBody>
      </p:sp>
      <p:sp>
        <p:nvSpPr>
          <p:cNvPr id="201" name="Shape 201"/>
          <p:cNvSpPr/>
          <p:nvPr/>
        </p:nvSpPr>
        <p:spPr>
          <a:xfrm>
            <a:off x="1369554" y="5895603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 </a:t>
            </a:r>
            <a:r>
              <a:rPr sz="1200">
                <a:solidFill>
                  <a:srgbClr val="262626"/>
                </a:solidFill>
              </a:rPr>
              <a:t>Проблема </a:t>
            </a:r>
            <a:r>
              <a:rPr sz="1200">
                <a:solidFill>
                  <a:srgbClr val="262626"/>
                </a:solidFill>
              </a:rPr>
              <a:t>N &gt;</a:t>
            </a:r>
          </a:p>
        </p:txBody>
      </p:sp>
      <p:sp>
        <p:nvSpPr>
          <p:cNvPr id="202" name="Shape 202"/>
          <p:cNvSpPr/>
          <p:nvPr/>
        </p:nvSpPr>
        <p:spPr>
          <a:xfrm>
            <a:off x="1369554" y="4247167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 </a:t>
            </a:r>
            <a:r>
              <a:rPr sz="1200">
                <a:solidFill>
                  <a:srgbClr val="262626"/>
                </a:solidFill>
              </a:rPr>
              <a:t>Проблема 1</a:t>
            </a:r>
            <a:r>
              <a:rPr sz="1200">
                <a:solidFill>
                  <a:srgbClr val="262626"/>
                </a:solidFill>
              </a:rPr>
              <a:t> &gt;</a:t>
            </a:r>
          </a:p>
        </p:txBody>
      </p:sp>
      <p:sp>
        <p:nvSpPr>
          <p:cNvPr id="203" name="Shape 203"/>
          <p:cNvSpPr/>
          <p:nvPr/>
        </p:nvSpPr>
        <p:spPr>
          <a:xfrm>
            <a:off x="4792035" y="4249109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Решение …</a:t>
            </a:r>
          </a:p>
        </p:txBody>
      </p:sp>
      <p:sp>
        <p:nvSpPr>
          <p:cNvPr id="204" name="Shape 204"/>
          <p:cNvSpPr/>
          <p:nvPr/>
        </p:nvSpPr>
        <p:spPr>
          <a:xfrm>
            <a:off x="4792035" y="5052335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205" name="Shape 205"/>
          <p:cNvSpPr/>
          <p:nvPr/>
        </p:nvSpPr>
        <p:spPr>
          <a:xfrm>
            <a:off x="4792035" y="5857556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Решение …</a:t>
            </a:r>
          </a:p>
        </p:txBody>
      </p:sp>
      <p:sp>
        <p:nvSpPr>
          <p:cNvPr id="206" name="Shape 206"/>
          <p:cNvSpPr/>
          <p:nvPr/>
        </p:nvSpPr>
        <p:spPr>
          <a:xfrm>
            <a:off x="2729578" y="128953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07" name="Shape 207"/>
          <p:cNvSpPr/>
          <p:nvPr/>
        </p:nvSpPr>
        <p:spPr>
          <a:xfrm>
            <a:off x="2953146" y="222199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208" name="Shape 208"/>
          <p:cNvSpPr/>
          <p:nvPr/>
        </p:nvSpPr>
        <p:spPr>
          <a:xfrm>
            <a:off x="2729578" y="203170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09" name="Shape 209"/>
          <p:cNvSpPr/>
          <p:nvPr/>
        </p:nvSpPr>
        <p:spPr>
          <a:xfrm>
            <a:off x="1227100" y="4090529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10" name="Shape 210"/>
          <p:cNvSpPr/>
          <p:nvPr/>
        </p:nvSpPr>
        <p:spPr>
          <a:xfrm>
            <a:off x="1227100" y="4893492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11" name="Shape 211"/>
          <p:cNvSpPr/>
          <p:nvPr/>
        </p:nvSpPr>
        <p:spPr>
          <a:xfrm>
            <a:off x="1227100" y="5696455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12" name="Shape 212"/>
          <p:cNvSpPr/>
          <p:nvPr/>
        </p:nvSpPr>
        <p:spPr>
          <a:xfrm>
            <a:off x="653090" y="5176246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13" name="Shape 213"/>
          <p:cNvSpPr/>
          <p:nvPr/>
        </p:nvSpPr>
        <p:spPr>
          <a:xfrm>
            <a:off x="653090" y="4370202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14" name="Shape 214"/>
          <p:cNvSpPr/>
          <p:nvPr/>
        </p:nvSpPr>
        <p:spPr>
          <a:xfrm>
            <a:off x="4609091" y="4090529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15" name="Shape 215"/>
          <p:cNvSpPr/>
          <p:nvPr/>
        </p:nvSpPr>
        <p:spPr>
          <a:xfrm>
            <a:off x="4609091" y="4893492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16" name="Shape 216"/>
          <p:cNvSpPr/>
          <p:nvPr/>
        </p:nvSpPr>
        <p:spPr>
          <a:xfrm>
            <a:off x="4609091" y="5697341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17" name="Shape 217"/>
          <p:cNvSpPr/>
          <p:nvPr/>
        </p:nvSpPr>
        <p:spPr>
          <a:xfrm>
            <a:off x="4171331" y="4370202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18" name="Shape 218"/>
          <p:cNvSpPr/>
          <p:nvPr/>
        </p:nvSpPr>
        <p:spPr>
          <a:xfrm>
            <a:off x="4171331" y="5177235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19" name="Shape 219"/>
          <p:cNvSpPr/>
          <p:nvPr/>
        </p:nvSpPr>
        <p:spPr>
          <a:xfrm>
            <a:off x="4171331" y="5982456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Shape 221"/>
          <p:cNvSpPr/>
          <p:nvPr/>
        </p:nvSpPr>
        <p:spPr>
          <a:xfrm>
            <a:off x="922734" y="1370277"/>
            <a:ext cx="8060532" cy="4502140"/>
          </a:xfrm>
          <a:prstGeom prst="rect">
            <a:avLst/>
          </a:prstGeom>
          <a:solidFill>
            <a:srgbClr val="FFFFFF"/>
          </a:solidFill>
          <a:ln w="254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22" name="Shape 222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Бизнес-концепт: обзор проекта / описание ноу-хау</a:t>
            </a:r>
          </a:p>
        </p:txBody>
      </p:sp>
      <p:sp>
        <p:nvSpPr>
          <p:cNvPr id="223" name="Shape 22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224" name="Shape 224"/>
          <p:cNvSpPr/>
          <p:nvPr/>
        </p:nvSpPr>
        <p:spPr>
          <a:xfrm>
            <a:off x="4023940" y="3230879"/>
            <a:ext cx="1881521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000">
                <a:solidFill>
                  <a:srgbClr val="D9D9D9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D9D9D9"/>
                </a:solidFill>
              </a:rPr>
              <a:t>Инфографика</a:t>
            </a:r>
          </a:p>
        </p:txBody>
      </p:sp>
      <p:grpSp>
        <p:nvGrpSpPr>
          <p:cNvPr id="228" name="Group 228"/>
          <p:cNvGrpSpPr/>
          <p:nvPr/>
        </p:nvGrpSpPr>
        <p:grpSpPr>
          <a:xfrm>
            <a:off x="5909733" y="1181275"/>
            <a:ext cx="3268134" cy="853441"/>
            <a:chOff x="0" y="0"/>
            <a:chExt cx="3268133" cy="853439"/>
          </a:xfrm>
        </p:grpSpPr>
        <p:sp>
          <p:nvSpPr>
            <p:cNvPr id="225" name="Shape 225"/>
            <p:cNvSpPr/>
            <p:nvPr/>
          </p:nvSpPr>
          <p:spPr>
            <a:xfrm>
              <a:off x="0" y="0"/>
              <a:ext cx="3268134" cy="774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04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26" name="Shape 226"/>
            <p:cNvSpPr/>
            <p:nvPr/>
          </p:nvSpPr>
          <p:spPr>
            <a:xfrm>
              <a:off x="2880871" y="387261"/>
              <a:ext cx="387263" cy="387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27" name="Shape 227"/>
            <p:cNvSpPr/>
            <p:nvPr/>
          </p:nvSpPr>
          <p:spPr>
            <a:xfrm>
              <a:off x="0" y="0"/>
              <a:ext cx="3268134" cy="8534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на слайде описывается бизнес-концепт проекта</a:t>
              </a:r>
              <a:r>
                <a:rPr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в виде схем, диаграмм, инфографики, а также отображается цепочка основных бизнес-процессов   </a:t>
              </a:r>
              <a:endParaRPr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231" name="Shape 231"/>
          <p:cNvSpPr/>
          <p:nvPr/>
        </p:nvSpPr>
        <p:spPr>
          <a:xfrm>
            <a:off x="350364" y="1201162"/>
            <a:ext cx="1701521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32" name="Shape 232"/>
          <p:cNvSpPr/>
          <p:nvPr/>
        </p:nvSpPr>
        <p:spPr>
          <a:xfrm>
            <a:off x="740056" y="1267334"/>
            <a:ext cx="81290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pc="-48" sz="1200"/>
            </a:lvl1pPr>
          </a:lstStyle>
          <a:p>
            <a:pPr lvl="0">
              <a:defRPr b="0" spc="0" sz="1800"/>
            </a:pPr>
            <a:r>
              <a:rPr b="1" spc="-48" sz="1200"/>
              <a:t>Партнеры</a:t>
            </a:r>
          </a:p>
        </p:txBody>
      </p:sp>
      <p:sp>
        <p:nvSpPr>
          <p:cNvPr id="233" name="Shape 233"/>
          <p:cNvSpPr/>
          <p:nvPr/>
        </p:nvSpPr>
        <p:spPr>
          <a:xfrm>
            <a:off x="2533859" y="1267334"/>
            <a:ext cx="110500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pc="-48" sz="1200"/>
            </a:lvl1pPr>
          </a:lstStyle>
          <a:p>
            <a:pPr lvl="0">
              <a:defRPr b="0" spc="0" sz="1800"/>
            </a:pPr>
            <a:r>
              <a:rPr b="1" spc="-48" sz="1200"/>
              <a:t>Деятельность</a:t>
            </a:r>
          </a:p>
        </p:txBody>
      </p:sp>
      <p:sp>
        <p:nvSpPr>
          <p:cNvPr id="234" name="Shape 234"/>
          <p:cNvSpPr/>
          <p:nvPr/>
        </p:nvSpPr>
        <p:spPr>
          <a:xfrm>
            <a:off x="4136196" y="1271262"/>
            <a:ext cx="1693700" cy="41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0000"/>
              </a:lnSpc>
              <a:defRPr b="1" spc="-48" sz="1200"/>
            </a:lvl1pPr>
          </a:lstStyle>
          <a:p>
            <a:pPr lvl="0">
              <a:defRPr b="0" spc="0" sz="1800"/>
            </a:pPr>
            <a:r>
              <a:rPr b="1" spc="-48" sz="1200"/>
              <a:t>Ценность для потребителей</a:t>
            </a:r>
          </a:p>
        </p:txBody>
      </p:sp>
      <p:sp>
        <p:nvSpPr>
          <p:cNvPr id="235" name="Shape 235"/>
          <p:cNvSpPr/>
          <p:nvPr/>
        </p:nvSpPr>
        <p:spPr>
          <a:xfrm>
            <a:off x="6069630" y="1271262"/>
            <a:ext cx="1647825" cy="41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0000"/>
              </a:lnSpc>
              <a:defRPr b="1" spc="-48" sz="1200"/>
            </a:lvl1pPr>
          </a:lstStyle>
          <a:p>
            <a:pPr lvl="0">
              <a:defRPr b="0" spc="0" sz="1800"/>
            </a:pPr>
            <a:r>
              <a:rPr b="1" spc="-48" sz="1200"/>
              <a:t>Отношения с клиентами</a:t>
            </a:r>
          </a:p>
        </p:txBody>
      </p:sp>
      <p:sp>
        <p:nvSpPr>
          <p:cNvPr id="236" name="Shape 236"/>
          <p:cNvSpPr/>
          <p:nvPr/>
        </p:nvSpPr>
        <p:spPr>
          <a:xfrm>
            <a:off x="7883667" y="1282612"/>
            <a:ext cx="1685881" cy="41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0000"/>
              </a:lnSpc>
              <a:defRPr b="1" spc="-48" sz="1200"/>
            </a:lvl1pPr>
          </a:lstStyle>
          <a:p>
            <a:pPr lvl="0">
              <a:defRPr b="0" spc="0" sz="1800"/>
            </a:pPr>
            <a:r>
              <a:rPr b="1" spc="-48" sz="1200"/>
              <a:t>Сегменты потребителей</a:t>
            </a:r>
          </a:p>
        </p:txBody>
      </p:sp>
      <p:sp>
        <p:nvSpPr>
          <p:cNvPr id="237" name="Shape 237"/>
          <p:cNvSpPr/>
          <p:nvPr/>
        </p:nvSpPr>
        <p:spPr>
          <a:xfrm>
            <a:off x="6339695" y="3105989"/>
            <a:ext cx="104673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pc="-48" sz="1200"/>
            </a:lvl1pPr>
          </a:lstStyle>
          <a:p>
            <a:pPr lvl="0">
              <a:defRPr b="0" spc="0" sz="1800"/>
            </a:pPr>
            <a:r>
              <a:rPr b="1" spc="-48" sz="1200"/>
              <a:t>Дистрибуция</a:t>
            </a:r>
          </a:p>
        </p:txBody>
      </p:sp>
      <p:sp>
        <p:nvSpPr>
          <p:cNvPr id="238" name="Shape 238"/>
          <p:cNvSpPr/>
          <p:nvPr/>
        </p:nvSpPr>
        <p:spPr>
          <a:xfrm>
            <a:off x="2740657" y="3106231"/>
            <a:ext cx="717726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pc="-48" sz="1200"/>
            </a:lvl1pPr>
          </a:lstStyle>
          <a:p>
            <a:pPr lvl="0">
              <a:defRPr b="0" spc="0" sz="1800"/>
            </a:pPr>
            <a:r>
              <a:rPr b="1" spc="-48" sz="1200"/>
              <a:t>Ресурсы</a:t>
            </a:r>
          </a:p>
        </p:txBody>
      </p:sp>
      <p:sp>
        <p:nvSpPr>
          <p:cNvPr id="239" name="Shape 239"/>
          <p:cNvSpPr/>
          <p:nvPr/>
        </p:nvSpPr>
        <p:spPr>
          <a:xfrm>
            <a:off x="1849368" y="5126541"/>
            <a:ext cx="1554876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48" sz="1200"/>
            </a:lvl1pPr>
          </a:lstStyle>
          <a:p>
            <a:pPr lvl="0">
              <a:defRPr b="0" spc="0" sz="1800"/>
            </a:pPr>
            <a:r>
              <a:rPr b="1" spc="-48" sz="1200"/>
              <a:t>Структура расходов</a:t>
            </a:r>
          </a:p>
        </p:txBody>
      </p:sp>
      <p:sp>
        <p:nvSpPr>
          <p:cNvPr id="240" name="Shape 240"/>
          <p:cNvSpPr/>
          <p:nvPr/>
        </p:nvSpPr>
        <p:spPr>
          <a:xfrm>
            <a:off x="6781834" y="5123152"/>
            <a:ext cx="127021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48" sz="1200"/>
            </a:lvl1pPr>
          </a:lstStyle>
          <a:p>
            <a:pPr lvl="0">
              <a:defRPr b="0" spc="0" sz="1800"/>
            </a:pPr>
            <a:r>
              <a:rPr b="1" spc="-48" sz="1200"/>
              <a:t>Потоки доходов</a:t>
            </a:r>
          </a:p>
        </p:txBody>
      </p:sp>
      <p:sp>
        <p:nvSpPr>
          <p:cNvPr id="241" name="Shape 241"/>
          <p:cNvSpPr/>
          <p:nvPr/>
        </p:nvSpPr>
        <p:spPr>
          <a:xfrm>
            <a:off x="366779" y="1918124"/>
            <a:ext cx="1668691" cy="1158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Партнеры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Поставщики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Ресурсы, получаемые от партнеров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Основные активности партнеров</a:t>
            </a:r>
          </a:p>
        </p:txBody>
      </p:sp>
      <p:sp>
        <p:nvSpPr>
          <p:cNvPr id="242" name="Shape 242"/>
          <p:cNvSpPr/>
          <p:nvPr/>
        </p:nvSpPr>
        <p:spPr>
          <a:xfrm>
            <a:off x="2249776" y="1803511"/>
            <a:ext cx="167183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  <a:defRPr sz="900"/>
            </a:lvl1pPr>
          </a:lstStyle>
          <a:p>
            <a:pPr lvl="0">
              <a:defRPr sz="1800"/>
            </a:pPr>
            <a:r>
              <a:rPr sz="900"/>
              <a:t>В чем заключается деятельности компании?</a:t>
            </a:r>
          </a:p>
        </p:txBody>
      </p:sp>
      <p:sp>
        <p:nvSpPr>
          <p:cNvPr id="243" name="Shape 243"/>
          <p:cNvSpPr/>
          <p:nvPr/>
        </p:nvSpPr>
        <p:spPr>
          <a:xfrm>
            <a:off x="4143733" y="1816488"/>
            <a:ext cx="1767556" cy="1361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Какую ценность проект несет для потребителей?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Какие потребности и проблемы потребителей решает проект?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Какой набор продуктов/услуг предоставляется потребителям?</a:t>
            </a:r>
          </a:p>
        </p:txBody>
      </p:sp>
      <p:sp>
        <p:nvSpPr>
          <p:cNvPr id="244" name="Shape 244"/>
          <p:cNvSpPr/>
          <p:nvPr/>
        </p:nvSpPr>
        <p:spPr>
          <a:xfrm>
            <a:off x="6008372" y="1814744"/>
            <a:ext cx="1696043" cy="1005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Какие типы коммуникаций планируется выстроить для каждого сегмента потребителей? 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 Какой уровень сервиса?</a:t>
            </a:r>
          </a:p>
        </p:txBody>
      </p:sp>
      <p:sp>
        <p:nvSpPr>
          <p:cNvPr id="245" name="Shape 245"/>
          <p:cNvSpPr/>
          <p:nvPr/>
        </p:nvSpPr>
        <p:spPr>
          <a:xfrm>
            <a:off x="7896269" y="1827788"/>
            <a:ext cx="1693700" cy="7264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Все целевые сегменты потребителей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Наиболее важные сегменты потребителей</a:t>
            </a:r>
          </a:p>
        </p:txBody>
      </p:sp>
      <p:sp>
        <p:nvSpPr>
          <p:cNvPr id="246" name="Shape 246"/>
          <p:cNvSpPr/>
          <p:nvPr/>
        </p:nvSpPr>
        <p:spPr>
          <a:xfrm>
            <a:off x="5998850" y="3527878"/>
            <a:ext cx="1715088" cy="942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Каналы продаж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Стоимость каналов продаж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Приоритизация каналов продаж</a:t>
            </a:r>
          </a:p>
        </p:txBody>
      </p:sp>
      <p:sp>
        <p:nvSpPr>
          <p:cNvPr id="247" name="Shape 247"/>
          <p:cNvSpPr/>
          <p:nvPr/>
        </p:nvSpPr>
        <p:spPr>
          <a:xfrm>
            <a:off x="2283278" y="3528248"/>
            <a:ext cx="1767556" cy="510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  <a:defRPr sz="900"/>
            </a:lvl1pPr>
          </a:lstStyle>
          <a:p>
            <a:pPr lvl="0">
              <a:defRPr sz="1800"/>
            </a:pPr>
            <a:r>
              <a:rPr sz="900"/>
              <a:t>Какие ресурсы используются для создания ценности?</a:t>
            </a:r>
          </a:p>
        </p:txBody>
      </p:sp>
      <p:sp>
        <p:nvSpPr>
          <p:cNvPr id="248" name="Shape 248"/>
          <p:cNvSpPr/>
          <p:nvPr/>
        </p:nvSpPr>
        <p:spPr>
          <a:xfrm>
            <a:off x="892114" y="5472687"/>
            <a:ext cx="3072961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Постоянные издержки, переменные издержки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Какие ресурсы наиболее затратные?</a:t>
            </a:r>
          </a:p>
        </p:txBody>
      </p:sp>
      <p:sp>
        <p:nvSpPr>
          <p:cNvPr id="249" name="Shape 249"/>
          <p:cNvSpPr/>
          <p:nvPr/>
        </p:nvSpPr>
        <p:spPr>
          <a:xfrm>
            <a:off x="5349518" y="5420940"/>
            <a:ext cx="4134851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За что готовы платить потребители?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Какие способы оплаты возможны?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Какие потоки доходов наиболее прибыльные?</a:t>
            </a:r>
          </a:p>
        </p:txBody>
      </p:sp>
      <p:sp>
        <p:nvSpPr>
          <p:cNvPr id="250" name="Shape 250"/>
          <p:cNvSpPr/>
          <p:nvPr/>
        </p:nvSpPr>
        <p:spPr>
          <a:xfrm>
            <a:off x="2239080" y="1199979"/>
            <a:ext cx="1701522" cy="1738332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1" name="Shape 251"/>
          <p:cNvSpPr/>
          <p:nvPr/>
        </p:nvSpPr>
        <p:spPr>
          <a:xfrm>
            <a:off x="2234931" y="3058974"/>
            <a:ext cx="1701522" cy="1785058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2" name="Shape 252"/>
          <p:cNvSpPr/>
          <p:nvPr/>
        </p:nvSpPr>
        <p:spPr>
          <a:xfrm>
            <a:off x="4135918" y="1201162"/>
            <a:ext cx="1701522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3" name="Shape 253"/>
          <p:cNvSpPr/>
          <p:nvPr/>
        </p:nvSpPr>
        <p:spPr>
          <a:xfrm>
            <a:off x="6005633" y="1199979"/>
            <a:ext cx="1701521" cy="1738332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4" name="Shape 254"/>
          <p:cNvSpPr/>
          <p:nvPr/>
        </p:nvSpPr>
        <p:spPr>
          <a:xfrm>
            <a:off x="6002637" y="3058974"/>
            <a:ext cx="1701522" cy="1785058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5" name="Shape 255"/>
          <p:cNvSpPr/>
          <p:nvPr/>
        </p:nvSpPr>
        <p:spPr>
          <a:xfrm>
            <a:off x="7881111" y="1201162"/>
            <a:ext cx="1701522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6" name="Shape 256"/>
          <p:cNvSpPr/>
          <p:nvPr/>
        </p:nvSpPr>
        <p:spPr>
          <a:xfrm>
            <a:off x="350364" y="5020271"/>
            <a:ext cx="4552884" cy="1145541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7" name="Shape 257"/>
          <p:cNvSpPr/>
          <p:nvPr/>
        </p:nvSpPr>
        <p:spPr>
          <a:xfrm>
            <a:off x="5034770" y="5020271"/>
            <a:ext cx="4552884" cy="1145541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58" name="Shape 258"/>
          <p:cNvSpPr/>
          <p:nvPr>
            <p:ph type="body" idx="4294967295"/>
          </p:nvPr>
        </p:nvSpPr>
        <p:spPr>
          <a:xfrm>
            <a:off x="231715" y="558444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Обзор бизнес модели</a:t>
            </a: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