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981724" y="202613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Name of the service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203070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ct val="85000"/>
              </a:lnSpc>
              <a:defRPr spc="-59" sz="1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59" sz="1500"/>
              <a:t>Scorecard of project’s KPIs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1569237" y="2622201"/>
            <a:ext cx="3555288" cy="1450125"/>
            <a:chOff x="521200" y="0"/>
            <a:chExt cx="3555286" cy="1450123"/>
          </a:xfrm>
        </p:grpSpPr>
        <p:sp>
          <p:nvSpPr>
            <p:cNvPr id="21" name="Shape 21"/>
            <p:cNvSpPr/>
            <p:nvPr/>
          </p:nvSpPr>
          <p:spPr>
            <a:xfrm>
              <a:off x="521200" y="327780"/>
              <a:ext cx="21759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Company Logo</a:t>
              </a:r>
            </a:p>
          </p:txBody>
        </p:sp>
        <p:sp>
          <p:nvSpPr>
            <p:cNvPr id="22" name="Shape 22"/>
            <p:cNvSpPr/>
            <p:nvPr/>
          </p:nvSpPr>
          <p:spPr>
            <a:xfrm>
              <a:off x="1939367" y="628978"/>
              <a:ext cx="73530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slogan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Place, 2014</a:t>
            </a:r>
          </a:p>
        </p:txBody>
      </p:sp>
      <p:pic>
        <p:nvPicPr>
          <p:cNvPr id="27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5793740" y="4457700"/>
            <a:ext cx="1270001" cy="678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800"/>
                </a:lnTo>
                <a:lnTo>
                  <a:pt x="0" y="10800"/>
                </a:lnTo>
                <a:lnTo>
                  <a:pt x="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2" name="Shape 62"/>
          <p:cNvSpPr/>
          <p:nvPr/>
        </p:nvSpPr>
        <p:spPr>
          <a:xfrm>
            <a:off x="7717790" y="4456430"/>
            <a:ext cx="1270000" cy="678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21600" y="1080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3" name="Shape 63"/>
          <p:cNvSpPr/>
          <p:nvPr/>
        </p:nvSpPr>
        <p:spPr>
          <a:xfrm>
            <a:off x="7387013" y="4287854"/>
            <a:ext cx="1" cy="678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0" h="21600" fill="norm" stroke="1" extrusionOk="0">
                <a:moveTo>
                  <a:pt x="0" y="21600"/>
                </a:moveTo>
                <a:cubicBezTo>
                  <a:pt x="0" y="14400"/>
                  <a:pt x="0" y="7200"/>
                  <a:pt x="0" y="0"/>
                </a:cubicBez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2" name="Shape 32"/>
          <p:cNvSpPr/>
          <p:nvPr/>
        </p:nvSpPr>
        <p:spPr>
          <a:xfrm flipH="1">
            <a:off x="4683124" y="1909443"/>
            <a:ext cx="1" cy="2382840"/>
          </a:xfrm>
          <a:prstGeom prst="line">
            <a:avLst/>
          </a:pr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34" name="Shape 3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Project tree</a:t>
            </a:r>
          </a:p>
        </p:txBody>
      </p:sp>
      <p:sp>
        <p:nvSpPr>
          <p:cNvPr id="64" name="Shape 64"/>
          <p:cNvSpPr/>
          <p:nvPr/>
        </p:nvSpPr>
        <p:spPr>
          <a:xfrm>
            <a:off x="4765040" y="1744979"/>
            <a:ext cx="2705101" cy="2712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9042"/>
                </a:lnTo>
                <a:lnTo>
                  <a:pt x="21600" y="19042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5" name="Shape 65"/>
          <p:cNvSpPr/>
          <p:nvPr/>
        </p:nvSpPr>
        <p:spPr>
          <a:xfrm>
            <a:off x="1896110" y="1744979"/>
            <a:ext cx="2705100" cy="27127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8991"/>
                </a:lnTo>
                <a:lnTo>
                  <a:pt x="0" y="18991"/>
                </a:lnTo>
                <a:lnTo>
                  <a:pt x="0" y="21600"/>
                </a:lnTo>
              </a:path>
            </a:pathLst>
          </a:custGeom>
          <a:ln w="12700">
            <a:solidFill>
              <a:srgbClr val="BFBFBF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37" name="Shape 37"/>
          <p:cNvSpPr/>
          <p:nvPr/>
        </p:nvSpPr>
        <p:spPr>
          <a:xfrm>
            <a:off x="3584515" y="2924650"/>
            <a:ext cx="2159001" cy="352425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38" name="Shape 38"/>
          <p:cNvSpPr/>
          <p:nvPr/>
        </p:nvSpPr>
        <p:spPr>
          <a:xfrm>
            <a:off x="3584515" y="2947193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Strategy</a:t>
            </a:r>
          </a:p>
        </p:txBody>
      </p:sp>
      <p:sp>
        <p:nvSpPr>
          <p:cNvPr id="39" name="Shape 39"/>
          <p:cNvSpPr/>
          <p:nvPr/>
        </p:nvSpPr>
        <p:spPr>
          <a:xfrm>
            <a:off x="3584515" y="2246471"/>
            <a:ext cx="2159001" cy="352425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0" name="Shape 40"/>
          <p:cNvSpPr/>
          <p:nvPr/>
        </p:nvSpPr>
        <p:spPr>
          <a:xfrm>
            <a:off x="3584515" y="2269013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Vision</a:t>
            </a:r>
          </a:p>
        </p:txBody>
      </p:sp>
      <p:sp>
        <p:nvSpPr>
          <p:cNvPr id="41" name="Shape 41"/>
          <p:cNvSpPr/>
          <p:nvPr/>
        </p:nvSpPr>
        <p:spPr>
          <a:xfrm>
            <a:off x="3584515" y="1568290"/>
            <a:ext cx="2195102" cy="352426"/>
          </a:xfrm>
          <a:prstGeom prst="rect">
            <a:avLst/>
          </a:prstGeom>
          <a:solidFill>
            <a:srgbClr val="17375E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2" name="Shape 42"/>
          <p:cNvSpPr/>
          <p:nvPr/>
        </p:nvSpPr>
        <p:spPr>
          <a:xfrm>
            <a:off x="3584515" y="1600553"/>
            <a:ext cx="2195102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Mission</a:t>
            </a:r>
          </a:p>
        </p:txBody>
      </p:sp>
      <p:sp>
        <p:nvSpPr>
          <p:cNvPr id="43" name="Shape 43"/>
          <p:cNvSpPr/>
          <p:nvPr/>
        </p:nvSpPr>
        <p:spPr>
          <a:xfrm>
            <a:off x="3584515" y="3602830"/>
            <a:ext cx="2159001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4" name="Shape 44"/>
          <p:cNvSpPr/>
          <p:nvPr/>
        </p:nvSpPr>
        <p:spPr>
          <a:xfrm>
            <a:off x="3584515" y="3625372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Strategic Objective</a:t>
            </a:r>
          </a:p>
        </p:txBody>
      </p:sp>
      <p:sp>
        <p:nvSpPr>
          <p:cNvPr id="45" name="Shape 45"/>
          <p:cNvSpPr/>
          <p:nvPr/>
        </p:nvSpPr>
        <p:spPr>
          <a:xfrm>
            <a:off x="5774266" y="1622583"/>
            <a:ext cx="215900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The general idea of the project</a:t>
            </a:r>
          </a:p>
        </p:txBody>
      </p:sp>
      <p:sp>
        <p:nvSpPr>
          <p:cNvPr id="46" name="Shape 46"/>
          <p:cNvSpPr/>
          <p:nvPr/>
        </p:nvSpPr>
        <p:spPr>
          <a:xfrm>
            <a:off x="5774266" y="2219483"/>
            <a:ext cx="21590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The image of the desired state of the project in the future</a:t>
            </a:r>
          </a:p>
        </p:txBody>
      </p:sp>
      <p:sp>
        <p:nvSpPr>
          <p:cNvPr id="47" name="Shape 47"/>
          <p:cNvSpPr/>
          <p:nvPr/>
        </p:nvSpPr>
        <p:spPr>
          <a:xfrm>
            <a:off x="5774266" y="2981483"/>
            <a:ext cx="215900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The set of interrelated operations</a:t>
            </a:r>
          </a:p>
        </p:txBody>
      </p:sp>
      <p:sp>
        <p:nvSpPr>
          <p:cNvPr id="48" name="Shape 48"/>
          <p:cNvSpPr/>
          <p:nvPr/>
        </p:nvSpPr>
        <p:spPr>
          <a:xfrm>
            <a:off x="5774266" y="3578383"/>
            <a:ext cx="182880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000"/>
            </a:lvl1pPr>
          </a:lstStyle>
          <a:p>
            <a:pPr lvl="0">
              <a:defRPr sz="1800"/>
            </a:pPr>
            <a:r>
              <a:rPr sz="1000"/>
              <a:t>The main direction of development of the project</a:t>
            </a:r>
          </a:p>
        </p:txBody>
      </p:sp>
      <p:sp>
        <p:nvSpPr>
          <p:cNvPr id="49" name="Shape 49"/>
          <p:cNvSpPr/>
          <p:nvPr/>
        </p:nvSpPr>
        <p:spPr>
          <a:xfrm>
            <a:off x="1164166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0" name="Shape 50"/>
          <p:cNvSpPr/>
          <p:nvPr/>
        </p:nvSpPr>
        <p:spPr>
          <a:xfrm>
            <a:off x="1164166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Goal </a:t>
            </a:r>
            <a:r>
              <a:rPr b="1" sz="1400">
                <a:solidFill>
                  <a:srgbClr val="FFFFFF"/>
                </a:solidFill>
              </a:rPr>
              <a:t>№1</a:t>
            </a:r>
          </a:p>
        </p:txBody>
      </p:sp>
      <p:sp>
        <p:nvSpPr>
          <p:cNvPr id="51" name="Shape 51"/>
          <p:cNvSpPr/>
          <p:nvPr/>
        </p:nvSpPr>
        <p:spPr>
          <a:xfrm>
            <a:off x="3851215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2" name="Shape 52"/>
          <p:cNvSpPr/>
          <p:nvPr/>
        </p:nvSpPr>
        <p:spPr>
          <a:xfrm>
            <a:off x="3851215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Goal </a:t>
            </a:r>
            <a:r>
              <a:rPr b="1" sz="1400">
                <a:solidFill>
                  <a:srgbClr val="FFFFFF"/>
                </a:solidFill>
              </a:rPr>
              <a:t>№2</a:t>
            </a:r>
          </a:p>
        </p:txBody>
      </p:sp>
      <p:sp>
        <p:nvSpPr>
          <p:cNvPr id="53" name="Shape 53"/>
          <p:cNvSpPr/>
          <p:nvPr/>
        </p:nvSpPr>
        <p:spPr>
          <a:xfrm>
            <a:off x="6574366" y="4281010"/>
            <a:ext cx="1625601" cy="352425"/>
          </a:xfrm>
          <a:prstGeom prst="rect">
            <a:avLst/>
          </a:prstGeom>
          <a:solidFill>
            <a:srgbClr val="8EB4E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4" name="Shape 54"/>
          <p:cNvSpPr/>
          <p:nvPr/>
        </p:nvSpPr>
        <p:spPr>
          <a:xfrm>
            <a:off x="6574366" y="4303552"/>
            <a:ext cx="16256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Goal </a:t>
            </a:r>
            <a:r>
              <a:rPr b="1" sz="1400">
                <a:solidFill>
                  <a:srgbClr val="FFFFFF"/>
                </a:solidFill>
              </a:rPr>
              <a:t>№3</a:t>
            </a:r>
          </a:p>
        </p:txBody>
      </p:sp>
      <p:sp>
        <p:nvSpPr>
          <p:cNvPr id="55" name="Shape 55"/>
          <p:cNvSpPr/>
          <p:nvPr/>
        </p:nvSpPr>
        <p:spPr>
          <a:xfrm>
            <a:off x="552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552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Task </a:t>
            </a:r>
            <a:r>
              <a:rPr b="1" sz="1400">
                <a:solidFill>
                  <a:srgbClr val="FFFFFF"/>
                </a:solidFill>
              </a:rPr>
              <a:t>№1</a:t>
            </a:r>
          </a:p>
        </p:txBody>
      </p:sp>
      <p:sp>
        <p:nvSpPr>
          <p:cNvPr id="57" name="Shape 57"/>
          <p:cNvSpPr/>
          <p:nvPr/>
        </p:nvSpPr>
        <p:spPr>
          <a:xfrm>
            <a:off x="679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8" name="Shape 58"/>
          <p:cNvSpPr/>
          <p:nvPr/>
        </p:nvSpPr>
        <p:spPr>
          <a:xfrm>
            <a:off x="679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Task </a:t>
            </a:r>
            <a:r>
              <a:rPr b="1" sz="1400">
                <a:solidFill>
                  <a:srgbClr val="FFFFFF"/>
                </a:solidFill>
              </a:rPr>
              <a:t>№2</a:t>
            </a:r>
          </a:p>
        </p:txBody>
      </p:sp>
      <p:sp>
        <p:nvSpPr>
          <p:cNvPr id="59" name="Shape 59"/>
          <p:cNvSpPr/>
          <p:nvPr/>
        </p:nvSpPr>
        <p:spPr>
          <a:xfrm>
            <a:off x="8060266" y="4959191"/>
            <a:ext cx="1193801" cy="352425"/>
          </a:xfrm>
          <a:prstGeom prst="rect">
            <a:avLst/>
          </a:prstGeom>
          <a:solidFill>
            <a:srgbClr val="5DD4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0" name="Shape 60"/>
          <p:cNvSpPr/>
          <p:nvPr/>
        </p:nvSpPr>
        <p:spPr>
          <a:xfrm>
            <a:off x="8060266" y="4981733"/>
            <a:ext cx="11938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algn="ctr"/>
            <a:r>
              <a:rPr b="1" sz="1400">
                <a:solidFill>
                  <a:srgbClr val="FFFFFF"/>
                </a:solidFill>
              </a:rPr>
              <a:t>Task </a:t>
            </a:r>
            <a:r>
              <a:rPr b="1" sz="1400">
                <a:solidFill>
                  <a:srgbClr val="FFFFFF"/>
                </a:solidFill>
              </a:rPr>
              <a:t>№3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68" name="Shape 68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Standards of setting goals and tasks of the project</a:t>
            </a:r>
          </a:p>
        </p:txBody>
      </p:sp>
      <p:sp>
        <p:nvSpPr>
          <p:cNvPr id="69" name="Shape 69"/>
          <p:cNvSpPr/>
          <p:nvPr/>
        </p:nvSpPr>
        <p:spPr>
          <a:xfrm>
            <a:off x="2355949" y="1349363"/>
            <a:ext cx="5575086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Criteria</a:t>
            </a:r>
          </a:p>
        </p:txBody>
      </p:sp>
      <p:sp>
        <p:nvSpPr>
          <p:cNvPr id="70" name="Shape 70"/>
          <p:cNvSpPr/>
          <p:nvPr/>
        </p:nvSpPr>
        <p:spPr>
          <a:xfrm>
            <a:off x="603946" y="5419511"/>
            <a:ext cx="1708172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Timely </a:t>
            </a:r>
          </a:p>
        </p:txBody>
      </p:sp>
      <p:sp>
        <p:nvSpPr>
          <p:cNvPr id="71" name="Shape 71"/>
          <p:cNvSpPr/>
          <p:nvPr/>
        </p:nvSpPr>
        <p:spPr>
          <a:xfrm>
            <a:off x="599963" y="2908266"/>
            <a:ext cx="1708172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Measurable</a:t>
            </a:r>
          </a:p>
        </p:txBody>
      </p:sp>
      <p:sp>
        <p:nvSpPr>
          <p:cNvPr id="72" name="Shape 72"/>
          <p:cNvSpPr/>
          <p:nvPr/>
        </p:nvSpPr>
        <p:spPr>
          <a:xfrm>
            <a:off x="607927" y="3718396"/>
            <a:ext cx="1708174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Achievable</a:t>
            </a:r>
          </a:p>
        </p:txBody>
      </p:sp>
      <p:sp>
        <p:nvSpPr>
          <p:cNvPr id="73" name="Shape 73"/>
          <p:cNvSpPr/>
          <p:nvPr/>
        </p:nvSpPr>
        <p:spPr>
          <a:xfrm>
            <a:off x="607927" y="4619754"/>
            <a:ext cx="1708174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Results Oriented</a:t>
            </a:r>
          </a:p>
        </p:txBody>
      </p:sp>
      <p:sp>
        <p:nvSpPr>
          <p:cNvPr id="74" name="Shape 74"/>
          <p:cNvSpPr/>
          <p:nvPr/>
        </p:nvSpPr>
        <p:spPr>
          <a:xfrm>
            <a:off x="607928" y="2043638"/>
            <a:ext cx="1708172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Simple</a:t>
            </a:r>
          </a:p>
        </p:txBody>
      </p:sp>
      <p:sp>
        <p:nvSpPr>
          <p:cNvPr id="75" name="Shape 75"/>
          <p:cNvSpPr/>
          <p:nvPr/>
        </p:nvSpPr>
        <p:spPr>
          <a:xfrm>
            <a:off x="2352962" y="1917715"/>
            <a:ext cx="67980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A clear definition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Easy to understand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Specific</a:t>
            </a:r>
          </a:p>
        </p:txBody>
      </p:sp>
      <p:sp>
        <p:nvSpPr>
          <p:cNvPr id="76" name="Shape 76"/>
          <p:cNvSpPr/>
          <p:nvPr/>
        </p:nvSpPr>
        <p:spPr>
          <a:xfrm>
            <a:off x="2361131" y="2708842"/>
            <a:ext cx="7178848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Easily measured, a measurement does not require much resources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An estimation of changes in the index takes a little time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An ability to compare performance with ones of other projects 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Methodology for measuring is already developed</a:t>
            </a:r>
          </a:p>
        </p:txBody>
      </p:sp>
      <p:sp>
        <p:nvSpPr>
          <p:cNvPr id="77" name="Shape 77"/>
          <p:cNvSpPr/>
          <p:nvPr/>
        </p:nvSpPr>
        <p:spPr>
          <a:xfrm>
            <a:off x="2357361" y="3595350"/>
            <a:ext cx="71863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Member of the team, which is responsible for the record, is able to influence it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Factors affecting the indicator are known to project team 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May reduce a level of exposure to uncontrollable factors</a:t>
            </a:r>
          </a:p>
        </p:txBody>
      </p:sp>
      <p:sp>
        <p:nvSpPr>
          <p:cNvPr id="78" name="Shape 78"/>
          <p:cNvSpPr/>
          <p:nvPr/>
        </p:nvSpPr>
        <p:spPr>
          <a:xfrm>
            <a:off x="2361131" y="4575304"/>
            <a:ext cx="717884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Clear link with the mission and vision of the project 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Consistency with the other objectives of the project</a:t>
            </a:r>
          </a:p>
        </p:txBody>
      </p:sp>
      <p:sp>
        <p:nvSpPr>
          <p:cNvPr id="79" name="Shape 79"/>
          <p:cNvSpPr/>
          <p:nvPr/>
        </p:nvSpPr>
        <p:spPr>
          <a:xfrm>
            <a:off x="2361131" y="5375061"/>
            <a:ext cx="7178848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Determined timing measurement </a:t>
            </a:r>
            <a:endParaRPr sz="1000"/>
          </a:p>
          <a:p>
            <a:pPr lvl="1" marL="193674" indent="-192087" defTabSz="895350">
              <a:buClr>
                <a:srgbClr val="00B0F0"/>
              </a:buClr>
              <a:buSzPct val="125000"/>
              <a:buFont typeface="Arial"/>
              <a:buChar char="•"/>
            </a:pPr>
            <a:r>
              <a:rPr sz="1000"/>
              <a:t>Measurement results can be obtained within one period</a:t>
            </a:r>
          </a:p>
        </p:txBody>
      </p:sp>
      <p:sp>
        <p:nvSpPr>
          <p:cNvPr id="80" name="Shape 80"/>
          <p:cNvSpPr/>
          <p:nvPr/>
        </p:nvSpPr>
        <p:spPr>
          <a:xfrm>
            <a:off x="2345320" y="2541878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1" name="Shape 81"/>
          <p:cNvSpPr/>
          <p:nvPr/>
        </p:nvSpPr>
        <p:spPr>
          <a:xfrm>
            <a:off x="2343249" y="1580612"/>
            <a:ext cx="5338988" cy="1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2" name="Shape 82"/>
          <p:cNvSpPr/>
          <p:nvPr/>
        </p:nvSpPr>
        <p:spPr>
          <a:xfrm>
            <a:off x="2345320" y="3460903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3" name="Shape 83"/>
          <p:cNvSpPr/>
          <p:nvPr/>
        </p:nvSpPr>
        <p:spPr>
          <a:xfrm>
            <a:off x="2345320" y="4186997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4" name="Shape 84"/>
          <p:cNvSpPr/>
          <p:nvPr/>
        </p:nvSpPr>
        <p:spPr>
          <a:xfrm>
            <a:off x="2345320" y="5268410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85" name="Shape 85"/>
          <p:cNvSpPr/>
          <p:nvPr/>
        </p:nvSpPr>
        <p:spPr>
          <a:xfrm>
            <a:off x="2345320" y="5832116"/>
            <a:ext cx="5334846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88" name="Shape 88"/>
          <p:cNvSpPr/>
          <p:nvPr>
            <p:ph type="body" idx="4294967295"/>
          </p:nvPr>
        </p:nvSpPr>
        <p:spPr>
          <a:xfrm>
            <a:off x="229599" y="455014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Selection of KPIs to project goals and tasks</a:t>
            </a:r>
          </a:p>
        </p:txBody>
      </p:sp>
      <p:graphicFrame>
        <p:nvGraphicFramePr>
          <p:cNvPr id="89" name="Table 89"/>
          <p:cNvGraphicFramePr/>
          <p:nvPr/>
        </p:nvGraphicFramePr>
        <p:xfrm>
          <a:off x="2222209" y="1651679"/>
          <a:ext cx="7051676" cy="4093123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3524250"/>
                <a:gridCol w="3524250"/>
              </a:tblGrid>
              <a:tr h="681657">
                <a:tc>
                  <a:txBody>
                    <a:bodyPr/>
                    <a:lstStyle/>
                    <a:p>
                      <a:pPr lvl="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400"/>
                        <a:t>Goal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defRPr b="0" i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400"/>
                        <a:t>Task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657"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Refers to the project as a whole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Refers to business process or employee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657"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sz="1000"/>
                        <a:t>May be both qualitative and quantitative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sz="1000"/>
                        <a:t>Only quantitative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657"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May be several </a:t>
                      </a:r>
                      <a:r>
                        <a:rPr b="1" sz="1000"/>
                        <a:t>(</a:t>
                      </a:r>
                      <a:r>
                        <a:rPr b="1" sz="1000"/>
                        <a:t>follow results</a:t>
                      </a:r>
                      <a:r>
                        <a:rPr b="1" sz="1000"/>
                        <a:t>)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Only one </a:t>
                      </a:r>
                      <a:r>
                        <a:rPr b="1" sz="1000"/>
                        <a:t>(</a:t>
                      </a:r>
                      <a:r>
                        <a:rPr b="1" sz="1000"/>
                        <a:t>follow specific operation</a:t>
                      </a:r>
                      <a:r>
                        <a:rPr b="1" sz="1000"/>
                        <a:t>)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657"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sz="1000"/>
                        <a:t>Indirect impact on the achievement of the strategic objectives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sz="1000"/>
                        <a:t>Direct impact on the achievement of the certain goal. Each task is assigned a weight. Depending on KPI for each task, you can assess the level of achievement goal as a whole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1657"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By the end of the planning period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defRPr b="0" i="0" sz="1800"/>
                      </a:pPr>
                      <a:r>
                        <a:rPr b="1" sz="1000"/>
                        <a:t>Regularly </a:t>
                      </a:r>
                    </a:p>
                  </a:txBody>
                  <a:tcPr marL="45720" marR="45720" marT="45720" marB="45720" anchor="ctr" anchorCtr="0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0" name="Shape 90"/>
          <p:cNvSpPr/>
          <p:nvPr/>
        </p:nvSpPr>
        <p:spPr>
          <a:xfrm>
            <a:off x="50799" y="2503202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Level</a:t>
            </a:r>
          </a:p>
        </p:txBody>
      </p:sp>
      <p:sp>
        <p:nvSpPr>
          <p:cNvPr id="91" name="Shape 91"/>
          <p:cNvSpPr/>
          <p:nvPr/>
        </p:nvSpPr>
        <p:spPr>
          <a:xfrm>
            <a:off x="50800" y="3199129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Measurement</a:t>
            </a:r>
          </a:p>
        </p:txBody>
      </p:sp>
      <p:sp>
        <p:nvSpPr>
          <p:cNvPr id="92" name="Shape 92"/>
          <p:cNvSpPr/>
          <p:nvPr/>
        </p:nvSpPr>
        <p:spPr>
          <a:xfrm>
            <a:off x="50799" y="4566258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Impact</a:t>
            </a:r>
          </a:p>
        </p:txBody>
      </p:sp>
      <p:sp>
        <p:nvSpPr>
          <p:cNvPr id="93" name="Shape 93"/>
          <p:cNvSpPr/>
          <p:nvPr/>
        </p:nvSpPr>
        <p:spPr>
          <a:xfrm>
            <a:off x="50799" y="5225031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Monitoring</a:t>
            </a:r>
          </a:p>
        </p:txBody>
      </p:sp>
      <p:sp>
        <p:nvSpPr>
          <p:cNvPr id="94" name="Shape 94"/>
          <p:cNvSpPr/>
          <p:nvPr/>
        </p:nvSpPr>
        <p:spPr>
          <a:xfrm>
            <a:off x="50799" y="3856957"/>
            <a:ext cx="215900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Quantity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Setting KPIs</a:t>
            </a:r>
          </a:p>
        </p:txBody>
      </p:sp>
      <p:sp>
        <p:nvSpPr>
          <p:cNvPr id="97" name="Shape 97"/>
          <p:cNvSpPr/>
          <p:nvPr/>
        </p:nvSpPr>
        <p:spPr>
          <a:xfrm>
            <a:off x="728300" y="2390668"/>
            <a:ext cx="4412950" cy="1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8" name="Shape 98"/>
          <p:cNvSpPr/>
          <p:nvPr/>
        </p:nvSpPr>
        <p:spPr>
          <a:xfrm flipV="1">
            <a:off x="2933504" y="1982651"/>
            <a:ext cx="1" cy="3037537"/>
          </a:xfrm>
          <a:prstGeom prst="line">
            <a:avLst/>
          </a:prstGeom>
          <a:ln w="63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99" name="Shape 99"/>
          <p:cNvSpPr/>
          <p:nvPr/>
        </p:nvSpPr>
        <p:spPr>
          <a:xfrm>
            <a:off x="1504933" y="2010135"/>
            <a:ext cx="66603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b="1" sz="1400"/>
            </a:lvl1pPr>
          </a:lstStyle>
          <a:p>
            <a:pPr lvl="0">
              <a:defRPr b="0" sz="1800"/>
            </a:pPr>
            <a:r>
              <a:rPr b="1" sz="1400"/>
              <a:t>Goals</a:t>
            </a:r>
          </a:p>
        </p:txBody>
      </p:sp>
      <p:sp>
        <p:nvSpPr>
          <p:cNvPr id="100" name="Shape 100"/>
          <p:cNvSpPr/>
          <p:nvPr/>
        </p:nvSpPr>
        <p:spPr>
          <a:xfrm>
            <a:off x="3698577" y="2010135"/>
            <a:ext cx="817629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400"/>
            </a:lvl1pPr>
          </a:lstStyle>
          <a:p>
            <a:pPr lvl="0">
              <a:defRPr b="0" sz="1800"/>
            </a:pPr>
            <a:r>
              <a:rPr b="1" sz="1400"/>
              <a:t>Tacks</a:t>
            </a:r>
          </a:p>
        </p:txBody>
      </p:sp>
      <p:grpSp>
        <p:nvGrpSpPr>
          <p:cNvPr id="103" name="Group 103"/>
          <p:cNvGrpSpPr/>
          <p:nvPr/>
        </p:nvGrpSpPr>
        <p:grpSpPr>
          <a:xfrm>
            <a:off x="1025152" y="2551876"/>
            <a:ext cx="1625601" cy="352425"/>
            <a:chOff x="0" y="0"/>
            <a:chExt cx="1625600" cy="352424"/>
          </a:xfrm>
        </p:grpSpPr>
        <p:sp>
          <p:nvSpPr>
            <p:cNvPr id="101" name="Shape 101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2" name="Shape 102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Revenue</a:t>
              </a:r>
            </a:p>
          </p:txBody>
        </p:sp>
      </p:grpSp>
      <p:grpSp>
        <p:nvGrpSpPr>
          <p:cNvPr id="106" name="Group 106"/>
          <p:cNvGrpSpPr/>
          <p:nvPr/>
        </p:nvGrpSpPr>
        <p:grpSpPr>
          <a:xfrm>
            <a:off x="1025152" y="2985105"/>
            <a:ext cx="1625601" cy="352425"/>
            <a:chOff x="0" y="0"/>
            <a:chExt cx="1625600" cy="352424"/>
          </a:xfrm>
        </p:grpSpPr>
        <p:sp>
          <p:nvSpPr>
            <p:cNvPr id="104" name="Shape 104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5" name="Shape 105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Profit</a:t>
              </a:r>
            </a:p>
          </p:txBody>
        </p:sp>
      </p:grpSp>
      <p:grpSp>
        <p:nvGrpSpPr>
          <p:cNvPr id="109" name="Group 109"/>
          <p:cNvGrpSpPr/>
          <p:nvPr/>
        </p:nvGrpSpPr>
        <p:grpSpPr>
          <a:xfrm>
            <a:off x="1025152" y="3862727"/>
            <a:ext cx="1625601" cy="352425"/>
            <a:chOff x="0" y="0"/>
            <a:chExt cx="1625600" cy="352424"/>
          </a:xfrm>
        </p:grpSpPr>
        <p:sp>
          <p:nvSpPr>
            <p:cNvPr id="107" name="Shape 107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8" name="Shape 108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Audience size</a:t>
              </a:r>
            </a:p>
          </p:txBody>
        </p:sp>
      </p:grpSp>
      <p:grpSp>
        <p:nvGrpSpPr>
          <p:cNvPr id="112" name="Group 112"/>
          <p:cNvGrpSpPr/>
          <p:nvPr/>
        </p:nvGrpSpPr>
        <p:grpSpPr>
          <a:xfrm>
            <a:off x="1025152" y="4319077"/>
            <a:ext cx="1625601" cy="352425"/>
            <a:chOff x="0" y="0"/>
            <a:chExt cx="1625600" cy="352424"/>
          </a:xfrm>
        </p:grpSpPr>
        <p:sp>
          <p:nvSpPr>
            <p:cNvPr id="110" name="Shape 110"/>
            <p:cNvSpPr/>
            <p:nvPr/>
          </p:nvSpPr>
          <p:spPr>
            <a:xfrm>
              <a:off x="0" y="-1"/>
              <a:ext cx="1625600" cy="352426"/>
            </a:xfrm>
            <a:prstGeom prst="rect">
              <a:avLst/>
            </a:prstGeom>
            <a:solidFill>
              <a:srgbClr val="8EB4E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1" name="Shape 111"/>
            <p:cNvSpPr/>
            <p:nvPr/>
          </p:nvSpPr>
          <p:spPr>
            <a:xfrm>
              <a:off x="0" y="41592"/>
              <a:ext cx="162560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Market share</a:t>
              </a:r>
            </a:p>
          </p:txBody>
        </p:sp>
      </p:grpSp>
      <p:grpSp>
        <p:nvGrpSpPr>
          <p:cNvPr id="115" name="Group 115"/>
          <p:cNvGrpSpPr/>
          <p:nvPr/>
        </p:nvGrpSpPr>
        <p:grpSpPr>
          <a:xfrm>
            <a:off x="3218796" y="2549251"/>
            <a:ext cx="1656001" cy="352425"/>
            <a:chOff x="0" y="0"/>
            <a:chExt cx="1656000" cy="352424"/>
          </a:xfrm>
        </p:grpSpPr>
        <p:sp>
          <p:nvSpPr>
            <p:cNvPr id="113" name="Shape 113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4" name="Shape 114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FFFFFF"/>
                  </a:solidFill>
                </a:rPr>
                <a:t>Growth rate of sales</a:t>
              </a:r>
            </a:p>
          </p:txBody>
        </p:sp>
      </p:grpSp>
      <p:grpSp>
        <p:nvGrpSpPr>
          <p:cNvPr id="118" name="Group 118"/>
          <p:cNvGrpSpPr/>
          <p:nvPr/>
        </p:nvGrpSpPr>
        <p:grpSpPr>
          <a:xfrm>
            <a:off x="3218796" y="3005601"/>
            <a:ext cx="1656001" cy="352425"/>
            <a:chOff x="0" y="0"/>
            <a:chExt cx="1656000" cy="352424"/>
          </a:xfrm>
        </p:grpSpPr>
        <p:sp>
          <p:nvSpPr>
            <p:cNvPr id="116" name="Shape 116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17" name="Shape 117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FFFFFF"/>
                  </a:solidFill>
                </a:rPr>
                <a:t>Average bill</a:t>
              </a:r>
            </a:p>
          </p:txBody>
        </p:sp>
      </p:grpSp>
      <p:grpSp>
        <p:nvGrpSpPr>
          <p:cNvPr id="121" name="Group 121"/>
          <p:cNvGrpSpPr/>
          <p:nvPr/>
        </p:nvGrpSpPr>
        <p:grpSpPr>
          <a:xfrm>
            <a:off x="3218796" y="3815419"/>
            <a:ext cx="1656001" cy="447041"/>
            <a:chOff x="0" y="0"/>
            <a:chExt cx="1656000" cy="447040"/>
          </a:xfrm>
        </p:grpSpPr>
        <p:sp>
          <p:nvSpPr>
            <p:cNvPr id="119" name="Shape 119"/>
            <p:cNvSpPr/>
            <p:nvPr/>
          </p:nvSpPr>
          <p:spPr>
            <a:xfrm>
              <a:off x="0" y="47308"/>
              <a:ext cx="1656001" cy="352425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0" name="Shape 120"/>
            <p:cNvSpPr/>
            <p:nvPr/>
          </p:nvSpPr>
          <p:spPr>
            <a:xfrm>
              <a:off x="0" y="-1"/>
              <a:ext cx="1656001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FFFFFF"/>
                  </a:solidFill>
                </a:rPr>
                <a:t>Proportion of return customers</a:t>
              </a:r>
            </a:p>
          </p:txBody>
        </p:sp>
      </p:grpSp>
      <p:sp>
        <p:nvSpPr>
          <p:cNvPr id="122" name="Shape 122"/>
          <p:cNvSpPr/>
          <p:nvPr/>
        </p:nvSpPr>
        <p:spPr>
          <a:xfrm>
            <a:off x="734664" y="3610376"/>
            <a:ext cx="4412950" cy="1"/>
          </a:xfrm>
          <a:prstGeom prst="line">
            <a:avLst/>
          </a:prstGeom>
          <a:ln w="6350">
            <a:solidFill/>
            <a:prstDash val="dash"/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23" name="Shape 123"/>
          <p:cNvSpPr/>
          <p:nvPr/>
        </p:nvSpPr>
        <p:spPr>
          <a:xfrm rot="16200000">
            <a:off x="-598424" y="2921922"/>
            <a:ext cx="2159001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36" sz="900"/>
            </a:lvl1pPr>
          </a:lstStyle>
          <a:p>
            <a:pPr lvl="0">
              <a:defRPr b="0" spc="0" sz="1800"/>
            </a:pPr>
            <a:r>
              <a:rPr b="1" spc="-36" sz="900"/>
              <a:t>Commercial</a:t>
            </a:r>
          </a:p>
        </p:txBody>
      </p:sp>
      <p:sp>
        <p:nvSpPr>
          <p:cNvPr id="124" name="Shape 124"/>
          <p:cNvSpPr/>
          <p:nvPr/>
        </p:nvSpPr>
        <p:spPr>
          <a:xfrm rot="16200000">
            <a:off x="-397288" y="4191375"/>
            <a:ext cx="1756728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36" sz="900"/>
            </a:lvl1pPr>
          </a:lstStyle>
          <a:p>
            <a:pPr lvl="0">
              <a:defRPr b="0" spc="0" sz="1800"/>
            </a:pPr>
            <a:r>
              <a:rPr b="1" spc="-36" sz="900"/>
              <a:t>Non commercial</a:t>
            </a:r>
          </a:p>
        </p:txBody>
      </p:sp>
      <p:sp>
        <p:nvSpPr>
          <p:cNvPr id="125" name="Shape 12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126" name="Shape 126"/>
          <p:cNvSpPr/>
          <p:nvPr/>
        </p:nvSpPr>
        <p:spPr>
          <a:xfrm>
            <a:off x="5886598" y="1392498"/>
            <a:ext cx="3439384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Most important KPIs at launch</a:t>
            </a:r>
          </a:p>
        </p:txBody>
      </p:sp>
      <p:grpSp>
        <p:nvGrpSpPr>
          <p:cNvPr id="129" name="Group 129"/>
          <p:cNvGrpSpPr/>
          <p:nvPr/>
        </p:nvGrpSpPr>
        <p:grpSpPr>
          <a:xfrm>
            <a:off x="3218796" y="4319077"/>
            <a:ext cx="1656001" cy="352425"/>
            <a:chOff x="0" y="0"/>
            <a:chExt cx="1656000" cy="352424"/>
          </a:xfrm>
        </p:grpSpPr>
        <p:sp>
          <p:nvSpPr>
            <p:cNvPr id="127" name="Shape 127"/>
            <p:cNvSpPr/>
            <p:nvPr/>
          </p:nvSpPr>
          <p:spPr>
            <a:xfrm>
              <a:off x="-1" y="-1"/>
              <a:ext cx="1656002" cy="352426"/>
            </a:xfrm>
            <a:prstGeom prst="rect">
              <a:avLst/>
            </a:prstGeom>
            <a:solidFill>
              <a:srgbClr val="5DD4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8" name="Shape 128"/>
            <p:cNvSpPr/>
            <p:nvPr/>
          </p:nvSpPr>
          <p:spPr>
            <a:xfrm>
              <a:off x="-1" y="41592"/>
              <a:ext cx="16560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CTR</a:t>
              </a:r>
            </a:p>
          </p:txBody>
        </p:sp>
      </p:grpSp>
      <p:sp>
        <p:nvSpPr>
          <p:cNvPr id="130" name="Shape 130"/>
          <p:cNvSpPr/>
          <p:nvPr/>
        </p:nvSpPr>
        <p:spPr>
          <a:xfrm>
            <a:off x="5926582" y="2088167"/>
            <a:ext cx="3622847" cy="1898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Customer Acquisition Costs 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Retention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Attrition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Life Time Value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Viral Rate / Referral Rate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Conversion Rate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Pace of Change Implementation</a:t>
            </a:r>
            <a:endParaRPr sz="1100"/>
          </a:p>
          <a:p>
            <a:pPr lvl="1" marL="193675" indent="-192087" defTabSz="895350">
              <a:lnSpc>
                <a:spcPct val="150000"/>
              </a:lnSpc>
              <a:buClr>
                <a:srgbClr val="00B0F0"/>
              </a:buClr>
              <a:buSzPct val="125000"/>
              <a:buFont typeface="Arial"/>
              <a:buChar char="•"/>
            </a:pPr>
            <a:r>
              <a:rPr sz="1100"/>
              <a:t>Burn Rate</a:t>
            </a:r>
          </a:p>
        </p:txBody>
      </p:sp>
      <p:sp>
        <p:nvSpPr>
          <p:cNvPr id="131" name="Shape 131"/>
          <p:cNvSpPr/>
          <p:nvPr/>
        </p:nvSpPr>
        <p:spPr>
          <a:xfrm>
            <a:off x="704949" y="1379798"/>
            <a:ext cx="2542456" cy="197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b="0" sz="1800"/>
            </a:pPr>
            <a:r>
              <a:rPr b="1" sz="1400"/>
              <a:t>Example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