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Название сервиса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385413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85000"/>
              </a:lnSpc>
              <a:defRPr spc="-59" sz="15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59" sz="1500"/>
              <a:t>Система показателей эффективности проекта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048036" y="2622201"/>
            <a:ext cx="4076489" cy="1450125"/>
            <a:chOff x="0" y="0"/>
            <a:chExt cx="4076487" cy="1450123"/>
          </a:xfrm>
        </p:grpSpPr>
        <p:sp>
          <p:nvSpPr>
            <p:cNvPr id="21" name="Shape 21"/>
            <p:cNvSpPr/>
            <p:nvPr/>
          </p:nvSpPr>
          <p:spPr>
            <a:xfrm>
              <a:off x="0" y="327780"/>
              <a:ext cx="27534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Логотип компании</a:t>
              </a:r>
            </a:p>
          </p:txBody>
        </p:sp>
        <p:sp>
          <p:nvSpPr>
            <p:cNvPr id="22" name="Shape 22"/>
            <p:cNvSpPr/>
            <p:nvPr/>
          </p:nvSpPr>
          <p:spPr>
            <a:xfrm>
              <a:off x="1939367" y="628978"/>
              <a:ext cx="75702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слоган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/>
        </p:nvSpPr>
        <p:spPr>
          <a:xfrm>
            <a:off x="600595" y="6417063"/>
            <a:ext cx="75311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Город, 2014</a:t>
            </a:r>
          </a:p>
        </p:txBody>
      </p:sp>
      <p:pic>
        <p:nvPicPr>
          <p:cNvPr id="27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5793740" y="4457700"/>
            <a:ext cx="1270001" cy="678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800"/>
                </a:lnTo>
                <a:lnTo>
                  <a:pt x="0" y="10800"/>
                </a:lnTo>
                <a:lnTo>
                  <a:pt x="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2" name="Shape 62"/>
          <p:cNvSpPr/>
          <p:nvPr/>
        </p:nvSpPr>
        <p:spPr>
          <a:xfrm>
            <a:off x="7717790" y="4456430"/>
            <a:ext cx="1270000" cy="678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21600" y="1080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3" name="Shape 63"/>
          <p:cNvSpPr/>
          <p:nvPr/>
        </p:nvSpPr>
        <p:spPr>
          <a:xfrm>
            <a:off x="7387014" y="4287854"/>
            <a:ext cx="1" cy="678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0" h="21600" fill="norm" stroke="1" extrusionOk="0">
                <a:moveTo>
                  <a:pt x="0" y="21600"/>
                </a:moveTo>
                <a:cubicBezTo>
                  <a:pt x="0" y="14400"/>
                  <a:pt x="0" y="7200"/>
                  <a:pt x="0" y="0"/>
                </a:cubicBez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2" name="Shape 32"/>
          <p:cNvSpPr/>
          <p:nvPr/>
        </p:nvSpPr>
        <p:spPr>
          <a:xfrm flipH="1">
            <a:off x="4683125" y="1909443"/>
            <a:ext cx="1" cy="2382840"/>
          </a:xfrm>
          <a:prstGeom prst="line">
            <a:avLst/>
          </a:pr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4" name="Shape 3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Древо целей проекта</a:t>
            </a:r>
          </a:p>
        </p:txBody>
      </p:sp>
      <p:sp>
        <p:nvSpPr>
          <p:cNvPr id="64" name="Shape 64"/>
          <p:cNvSpPr/>
          <p:nvPr/>
        </p:nvSpPr>
        <p:spPr>
          <a:xfrm>
            <a:off x="4765040" y="1744979"/>
            <a:ext cx="2705101" cy="2712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9042"/>
                </a:lnTo>
                <a:lnTo>
                  <a:pt x="21600" y="19042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5" name="Shape 65"/>
          <p:cNvSpPr/>
          <p:nvPr/>
        </p:nvSpPr>
        <p:spPr>
          <a:xfrm>
            <a:off x="1896110" y="1744979"/>
            <a:ext cx="2705100" cy="2712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8991"/>
                </a:lnTo>
                <a:lnTo>
                  <a:pt x="0" y="18991"/>
                </a:lnTo>
                <a:lnTo>
                  <a:pt x="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7" name="Shape 37"/>
          <p:cNvSpPr/>
          <p:nvPr/>
        </p:nvSpPr>
        <p:spPr>
          <a:xfrm>
            <a:off x="3584515" y="2924651"/>
            <a:ext cx="2159001" cy="352425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38" name="Shape 38"/>
          <p:cNvSpPr/>
          <p:nvPr/>
        </p:nvSpPr>
        <p:spPr>
          <a:xfrm>
            <a:off x="3584515" y="2947193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Стратегия проекта</a:t>
            </a:r>
          </a:p>
        </p:txBody>
      </p:sp>
      <p:sp>
        <p:nvSpPr>
          <p:cNvPr id="39" name="Shape 39"/>
          <p:cNvSpPr/>
          <p:nvPr/>
        </p:nvSpPr>
        <p:spPr>
          <a:xfrm>
            <a:off x="3584515" y="2246471"/>
            <a:ext cx="2159001" cy="352425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3584515" y="2269013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Видение проекта</a:t>
            </a:r>
          </a:p>
        </p:txBody>
      </p:sp>
      <p:sp>
        <p:nvSpPr>
          <p:cNvPr id="41" name="Shape 41"/>
          <p:cNvSpPr/>
          <p:nvPr/>
        </p:nvSpPr>
        <p:spPr>
          <a:xfrm>
            <a:off x="3584515" y="1568290"/>
            <a:ext cx="2195102" cy="352425"/>
          </a:xfrm>
          <a:prstGeom prst="rect">
            <a:avLst/>
          </a:prstGeom>
          <a:solidFill>
            <a:srgbClr val="17375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2" name="Shape 42"/>
          <p:cNvSpPr/>
          <p:nvPr/>
        </p:nvSpPr>
        <p:spPr>
          <a:xfrm>
            <a:off x="3584515" y="1600552"/>
            <a:ext cx="2195102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Миссия проекта</a:t>
            </a:r>
          </a:p>
        </p:txBody>
      </p:sp>
      <p:sp>
        <p:nvSpPr>
          <p:cNvPr id="43" name="Shape 43"/>
          <p:cNvSpPr/>
          <p:nvPr/>
        </p:nvSpPr>
        <p:spPr>
          <a:xfrm>
            <a:off x="3584515" y="3602830"/>
            <a:ext cx="2159001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4" name="Shape 44"/>
          <p:cNvSpPr/>
          <p:nvPr/>
        </p:nvSpPr>
        <p:spPr>
          <a:xfrm>
            <a:off x="3584515" y="3625372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Стратегическая цель</a:t>
            </a:r>
          </a:p>
        </p:txBody>
      </p:sp>
      <p:sp>
        <p:nvSpPr>
          <p:cNvPr id="45" name="Shape 45"/>
          <p:cNvSpPr/>
          <p:nvPr/>
        </p:nvSpPr>
        <p:spPr>
          <a:xfrm>
            <a:off x="5774266" y="1546384"/>
            <a:ext cx="21590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Общее представление о смысле реализации проекта</a:t>
            </a:r>
          </a:p>
        </p:txBody>
      </p:sp>
      <p:sp>
        <p:nvSpPr>
          <p:cNvPr id="46" name="Shape 46"/>
          <p:cNvSpPr/>
          <p:nvPr/>
        </p:nvSpPr>
        <p:spPr>
          <a:xfrm>
            <a:off x="5774266" y="2219483"/>
            <a:ext cx="21590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Образ желаемого состояния проекта в будущем</a:t>
            </a:r>
          </a:p>
        </p:txBody>
      </p:sp>
      <p:sp>
        <p:nvSpPr>
          <p:cNvPr id="47" name="Shape 47"/>
          <p:cNvSpPr/>
          <p:nvPr/>
        </p:nvSpPr>
        <p:spPr>
          <a:xfrm>
            <a:off x="5774266" y="2829083"/>
            <a:ext cx="2159001" cy="548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Набор взаимоувязанных операций по достижению желаемого состояния проекта</a:t>
            </a:r>
          </a:p>
        </p:txBody>
      </p:sp>
      <p:sp>
        <p:nvSpPr>
          <p:cNvPr id="48" name="Shape 48"/>
          <p:cNvSpPr/>
          <p:nvPr/>
        </p:nvSpPr>
        <p:spPr>
          <a:xfrm>
            <a:off x="5774266" y="3578384"/>
            <a:ext cx="18288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Главное направления развития проекта</a:t>
            </a:r>
          </a:p>
        </p:txBody>
      </p:sp>
      <p:sp>
        <p:nvSpPr>
          <p:cNvPr id="49" name="Shape 49"/>
          <p:cNvSpPr/>
          <p:nvPr/>
        </p:nvSpPr>
        <p:spPr>
          <a:xfrm>
            <a:off x="1164166" y="4281010"/>
            <a:ext cx="1625601" cy="352425"/>
          </a:xfrm>
          <a:prstGeom prst="rect">
            <a:avLst/>
          </a:prstGeom>
          <a:solidFill>
            <a:srgbClr val="8EB4E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1164166" y="4303552"/>
            <a:ext cx="16256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Цель №1</a:t>
            </a:r>
          </a:p>
        </p:txBody>
      </p:sp>
      <p:sp>
        <p:nvSpPr>
          <p:cNvPr id="51" name="Shape 51"/>
          <p:cNvSpPr/>
          <p:nvPr/>
        </p:nvSpPr>
        <p:spPr>
          <a:xfrm>
            <a:off x="3851215" y="4281010"/>
            <a:ext cx="1625601" cy="352425"/>
          </a:xfrm>
          <a:prstGeom prst="rect">
            <a:avLst/>
          </a:prstGeom>
          <a:solidFill>
            <a:srgbClr val="8EB4E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2" name="Shape 52"/>
          <p:cNvSpPr/>
          <p:nvPr/>
        </p:nvSpPr>
        <p:spPr>
          <a:xfrm>
            <a:off x="3851215" y="4303552"/>
            <a:ext cx="16256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Цель №2</a:t>
            </a:r>
          </a:p>
        </p:txBody>
      </p:sp>
      <p:sp>
        <p:nvSpPr>
          <p:cNvPr id="53" name="Shape 53"/>
          <p:cNvSpPr/>
          <p:nvPr/>
        </p:nvSpPr>
        <p:spPr>
          <a:xfrm>
            <a:off x="6574366" y="4281010"/>
            <a:ext cx="1625601" cy="352425"/>
          </a:xfrm>
          <a:prstGeom prst="rect">
            <a:avLst/>
          </a:prstGeom>
          <a:solidFill>
            <a:srgbClr val="8EB4E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4" name="Shape 54"/>
          <p:cNvSpPr/>
          <p:nvPr/>
        </p:nvSpPr>
        <p:spPr>
          <a:xfrm>
            <a:off x="6574366" y="4303552"/>
            <a:ext cx="16256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Цель №3</a:t>
            </a:r>
          </a:p>
        </p:txBody>
      </p:sp>
      <p:sp>
        <p:nvSpPr>
          <p:cNvPr id="55" name="Shape 55"/>
          <p:cNvSpPr/>
          <p:nvPr/>
        </p:nvSpPr>
        <p:spPr>
          <a:xfrm>
            <a:off x="5520266" y="4959191"/>
            <a:ext cx="1193801" cy="352425"/>
          </a:xfrm>
          <a:prstGeom prst="rect">
            <a:avLst/>
          </a:prstGeom>
          <a:solidFill>
            <a:srgbClr val="5DD4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5520266" y="4981733"/>
            <a:ext cx="11938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Задача №1</a:t>
            </a:r>
          </a:p>
        </p:txBody>
      </p:sp>
      <p:sp>
        <p:nvSpPr>
          <p:cNvPr id="57" name="Shape 57"/>
          <p:cNvSpPr/>
          <p:nvPr/>
        </p:nvSpPr>
        <p:spPr>
          <a:xfrm>
            <a:off x="6790266" y="4959191"/>
            <a:ext cx="1193801" cy="352425"/>
          </a:xfrm>
          <a:prstGeom prst="rect">
            <a:avLst/>
          </a:prstGeom>
          <a:solidFill>
            <a:srgbClr val="5DD4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8" name="Shape 58"/>
          <p:cNvSpPr/>
          <p:nvPr/>
        </p:nvSpPr>
        <p:spPr>
          <a:xfrm>
            <a:off x="6790266" y="4981733"/>
            <a:ext cx="11938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Задача №2</a:t>
            </a:r>
          </a:p>
        </p:txBody>
      </p:sp>
      <p:sp>
        <p:nvSpPr>
          <p:cNvPr id="59" name="Shape 59"/>
          <p:cNvSpPr/>
          <p:nvPr/>
        </p:nvSpPr>
        <p:spPr>
          <a:xfrm>
            <a:off x="8060266" y="4959191"/>
            <a:ext cx="1193801" cy="352425"/>
          </a:xfrm>
          <a:prstGeom prst="rect">
            <a:avLst/>
          </a:prstGeom>
          <a:solidFill>
            <a:srgbClr val="5DD4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0" name="Shape 60"/>
          <p:cNvSpPr/>
          <p:nvPr/>
        </p:nvSpPr>
        <p:spPr>
          <a:xfrm>
            <a:off x="8060266" y="4981733"/>
            <a:ext cx="11938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56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6" sz="1400">
                <a:solidFill>
                  <a:srgbClr val="FFFFFF"/>
                </a:solidFill>
              </a:rPr>
              <a:t>Задача №3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68" name="Shape 68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Типовые требования к формулированию целей и задач проекта</a:t>
            </a:r>
          </a:p>
        </p:txBody>
      </p:sp>
      <p:sp>
        <p:nvSpPr>
          <p:cNvPr id="69" name="Shape 69"/>
          <p:cNvSpPr/>
          <p:nvPr/>
        </p:nvSpPr>
        <p:spPr>
          <a:xfrm>
            <a:off x="2355949" y="1349363"/>
            <a:ext cx="5575086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Критерии</a:t>
            </a:r>
          </a:p>
        </p:txBody>
      </p:sp>
      <p:sp>
        <p:nvSpPr>
          <p:cNvPr id="70" name="Shape 70"/>
          <p:cNvSpPr/>
          <p:nvPr/>
        </p:nvSpPr>
        <p:spPr>
          <a:xfrm>
            <a:off x="616355" y="5428769"/>
            <a:ext cx="1708172" cy="197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pc="0" sz="1800"/>
            </a:pPr>
            <a:r>
              <a:rPr b="1" spc="-56" sz="1400"/>
              <a:t>Своевременность</a:t>
            </a:r>
          </a:p>
        </p:txBody>
      </p:sp>
      <p:sp>
        <p:nvSpPr>
          <p:cNvPr id="71" name="Shape 71"/>
          <p:cNvSpPr/>
          <p:nvPr/>
        </p:nvSpPr>
        <p:spPr>
          <a:xfrm>
            <a:off x="616355" y="2908266"/>
            <a:ext cx="1708172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Измеримость</a:t>
            </a:r>
          </a:p>
        </p:txBody>
      </p:sp>
      <p:sp>
        <p:nvSpPr>
          <p:cNvPr id="72" name="Shape 72"/>
          <p:cNvSpPr/>
          <p:nvPr/>
        </p:nvSpPr>
        <p:spPr>
          <a:xfrm>
            <a:off x="624320" y="3626055"/>
            <a:ext cx="1708173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pc="0" sz="1800"/>
            </a:pPr>
            <a:r>
              <a:rPr b="1" spc="-56" sz="1400"/>
              <a:t>Достижимость и согласованность</a:t>
            </a:r>
          </a:p>
        </p:txBody>
      </p:sp>
      <p:sp>
        <p:nvSpPr>
          <p:cNvPr id="73" name="Shape 73"/>
          <p:cNvSpPr/>
          <p:nvPr/>
        </p:nvSpPr>
        <p:spPr>
          <a:xfrm>
            <a:off x="624320" y="4527412"/>
            <a:ext cx="1708173" cy="400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pc="0" sz="1800"/>
            </a:pPr>
            <a:r>
              <a:rPr b="1" spc="-56" sz="1400"/>
              <a:t>Ориентирован-ность на результат</a:t>
            </a:r>
          </a:p>
        </p:txBody>
      </p:sp>
      <p:sp>
        <p:nvSpPr>
          <p:cNvPr id="74" name="Shape 74"/>
          <p:cNvSpPr/>
          <p:nvPr/>
        </p:nvSpPr>
        <p:spPr>
          <a:xfrm>
            <a:off x="624320" y="1935688"/>
            <a:ext cx="1708172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Простота и конкретность</a:t>
            </a:r>
          </a:p>
        </p:txBody>
      </p:sp>
      <p:sp>
        <p:nvSpPr>
          <p:cNvPr id="75" name="Shape 75"/>
          <p:cNvSpPr/>
          <p:nvPr/>
        </p:nvSpPr>
        <p:spPr>
          <a:xfrm>
            <a:off x="2352962" y="1917715"/>
            <a:ext cx="67980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Четкое определение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Легко понять смысл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Наличие конкретной задачи </a:t>
            </a:r>
          </a:p>
        </p:txBody>
      </p:sp>
      <p:sp>
        <p:nvSpPr>
          <p:cNvPr id="76" name="Shape 76"/>
          <p:cNvSpPr/>
          <p:nvPr/>
        </p:nvSpPr>
        <p:spPr>
          <a:xfrm>
            <a:off x="2361131" y="2708842"/>
            <a:ext cx="717884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Легко измерить, измерение не требует больших затрат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Возможность оценить изменения в показателе, произошедшие в течение определенного временного периода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Возможность сравнить показатели с показателями других проектов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Уже разработана или может быть разработана методология измерения показателя</a:t>
            </a:r>
          </a:p>
        </p:txBody>
      </p:sp>
      <p:sp>
        <p:nvSpPr>
          <p:cNvPr id="77" name="Shape 77"/>
          <p:cNvSpPr/>
          <p:nvPr/>
        </p:nvSpPr>
        <p:spPr>
          <a:xfrm>
            <a:off x="2357361" y="3595350"/>
            <a:ext cx="71863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Член команды, на которого возложена ответственность за показатель, способен влиять на него хотя бы частично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Известны факторы, влияющие на показатель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Возможно снижение уровня воздействия неподконтрольных факторов</a:t>
            </a:r>
          </a:p>
        </p:txBody>
      </p:sp>
      <p:sp>
        <p:nvSpPr>
          <p:cNvPr id="78" name="Shape 78"/>
          <p:cNvSpPr/>
          <p:nvPr/>
        </p:nvSpPr>
        <p:spPr>
          <a:xfrm>
            <a:off x="2361131" y="4575304"/>
            <a:ext cx="717884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Четкая связь с миссией и видением проекта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Согласованность показателя с другими задачами проекта</a:t>
            </a:r>
          </a:p>
        </p:txBody>
      </p:sp>
      <p:sp>
        <p:nvSpPr>
          <p:cNvPr id="79" name="Shape 79"/>
          <p:cNvSpPr/>
          <p:nvPr/>
        </p:nvSpPr>
        <p:spPr>
          <a:xfrm>
            <a:off x="2361131" y="5375061"/>
            <a:ext cx="717884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Определены временные параметры измерения</a:t>
            </a:r>
            <a:endParaRPr sz="1000"/>
          </a:p>
          <a:p>
            <a:pPr lvl="1" marL="193675" indent="-192088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Результаты измерения могут быть получены в рамках одного отчетного периода</a:t>
            </a:r>
          </a:p>
        </p:txBody>
      </p:sp>
      <p:sp>
        <p:nvSpPr>
          <p:cNvPr id="80" name="Shape 80"/>
          <p:cNvSpPr/>
          <p:nvPr/>
        </p:nvSpPr>
        <p:spPr>
          <a:xfrm>
            <a:off x="2345321" y="2541878"/>
            <a:ext cx="5334845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1" name="Shape 81"/>
          <p:cNvSpPr/>
          <p:nvPr/>
        </p:nvSpPr>
        <p:spPr>
          <a:xfrm>
            <a:off x="2343249" y="1580612"/>
            <a:ext cx="5338988" cy="1"/>
          </a:xfrm>
          <a:prstGeom prst="line">
            <a:avLst/>
          </a:prstGeom>
          <a:ln w="63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2" name="Shape 82"/>
          <p:cNvSpPr/>
          <p:nvPr/>
        </p:nvSpPr>
        <p:spPr>
          <a:xfrm>
            <a:off x="2345320" y="3460904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3" name="Shape 83"/>
          <p:cNvSpPr/>
          <p:nvPr/>
        </p:nvSpPr>
        <p:spPr>
          <a:xfrm>
            <a:off x="2345320" y="4186997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4" name="Shape 84"/>
          <p:cNvSpPr/>
          <p:nvPr/>
        </p:nvSpPr>
        <p:spPr>
          <a:xfrm>
            <a:off x="2345320" y="5268410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5" name="Shape 85"/>
          <p:cNvSpPr/>
          <p:nvPr/>
        </p:nvSpPr>
        <p:spPr>
          <a:xfrm>
            <a:off x="2345320" y="5832116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Разработка КПЭ проекта</a:t>
            </a:r>
          </a:p>
        </p:txBody>
      </p:sp>
      <p:sp>
        <p:nvSpPr>
          <p:cNvPr id="88" name="Shape 88"/>
          <p:cNvSpPr/>
          <p:nvPr/>
        </p:nvSpPr>
        <p:spPr>
          <a:xfrm>
            <a:off x="728300" y="2390667"/>
            <a:ext cx="4412950" cy="1"/>
          </a:xfrm>
          <a:prstGeom prst="line">
            <a:avLst/>
          </a:prstGeom>
          <a:ln w="63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9" name="Shape 89"/>
          <p:cNvSpPr/>
          <p:nvPr/>
        </p:nvSpPr>
        <p:spPr>
          <a:xfrm flipV="1">
            <a:off x="2933504" y="1982651"/>
            <a:ext cx="1" cy="3037537"/>
          </a:xfrm>
          <a:prstGeom prst="line">
            <a:avLst/>
          </a:prstGeom>
          <a:ln w="63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0" name="Shape 90"/>
          <p:cNvSpPr/>
          <p:nvPr/>
        </p:nvSpPr>
        <p:spPr>
          <a:xfrm>
            <a:off x="1504933" y="2010135"/>
            <a:ext cx="66603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Цели</a:t>
            </a:r>
          </a:p>
        </p:txBody>
      </p:sp>
      <p:sp>
        <p:nvSpPr>
          <p:cNvPr id="91" name="Shape 91"/>
          <p:cNvSpPr/>
          <p:nvPr/>
        </p:nvSpPr>
        <p:spPr>
          <a:xfrm>
            <a:off x="3698577" y="2010135"/>
            <a:ext cx="81762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Задачи</a:t>
            </a:r>
          </a:p>
        </p:txBody>
      </p:sp>
      <p:grpSp>
        <p:nvGrpSpPr>
          <p:cNvPr id="94" name="Group 94"/>
          <p:cNvGrpSpPr/>
          <p:nvPr/>
        </p:nvGrpSpPr>
        <p:grpSpPr>
          <a:xfrm>
            <a:off x="1025152" y="2551876"/>
            <a:ext cx="1625601" cy="352425"/>
            <a:chOff x="0" y="0"/>
            <a:chExt cx="1625600" cy="352424"/>
          </a:xfrm>
        </p:grpSpPr>
        <p:sp>
          <p:nvSpPr>
            <p:cNvPr id="92" name="Shape 92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3" name="Shape 93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Оборот</a:t>
              </a:r>
            </a:p>
          </p:txBody>
        </p:sp>
      </p:grpSp>
      <p:grpSp>
        <p:nvGrpSpPr>
          <p:cNvPr id="97" name="Group 97"/>
          <p:cNvGrpSpPr/>
          <p:nvPr/>
        </p:nvGrpSpPr>
        <p:grpSpPr>
          <a:xfrm>
            <a:off x="1025152" y="2985105"/>
            <a:ext cx="1625601" cy="352425"/>
            <a:chOff x="0" y="0"/>
            <a:chExt cx="1625600" cy="352424"/>
          </a:xfrm>
        </p:grpSpPr>
        <p:sp>
          <p:nvSpPr>
            <p:cNvPr id="95" name="Shape 95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6" name="Shape 96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Прибыль</a:t>
              </a:r>
            </a:p>
          </p:txBody>
        </p:sp>
      </p:grpSp>
      <p:grpSp>
        <p:nvGrpSpPr>
          <p:cNvPr id="100" name="Group 100"/>
          <p:cNvGrpSpPr/>
          <p:nvPr/>
        </p:nvGrpSpPr>
        <p:grpSpPr>
          <a:xfrm>
            <a:off x="1025152" y="3862726"/>
            <a:ext cx="1625601" cy="352425"/>
            <a:chOff x="0" y="0"/>
            <a:chExt cx="1625600" cy="352424"/>
          </a:xfrm>
        </p:grpSpPr>
        <p:sp>
          <p:nvSpPr>
            <p:cNvPr id="98" name="Shape 98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99" name="Shape 99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Размер аудитории</a:t>
              </a:r>
            </a:p>
          </p:txBody>
        </p:sp>
      </p:grpSp>
      <p:grpSp>
        <p:nvGrpSpPr>
          <p:cNvPr id="103" name="Group 103"/>
          <p:cNvGrpSpPr/>
          <p:nvPr/>
        </p:nvGrpSpPr>
        <p:grpSpPr>
          <a:xfrm>
            <a:off x="1025152" y="4319077"/>
            <a:ext cx="1625601" cy="352425"/>
            <a:chOff x="0" y="0"/>
            <a:chExt cx="1625600" cy="352424"/>
          </a:xfrm>
        </p:grpSpPr>
        <p:sp>
          <p:nvSpPr>
            <p:cNvPr id="101" name="Shape 101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2" name="Shape 102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Доля рынка</a:t>
              </a:r>
            </a:p>
          </p:txBody>
        </p:sp>
      </p:grpSp>
      <p:grpSp>
        <p:nvGrpSpPr>
          <p:cNvPr id="106" name="Group 106"/>
          <p:cNvGrpSpPr/>
          <p:nvPr/>
        </p:nvGrpSpPr>
        <p:grpSpPr>
          <a:xfrm>
            <a:off x="3218796" y="2549251"/>
            <a:ext cx="1656001" cy="352425"/>
            <a:chOff x="0" y="0"/>
            <a:chExt cx="1656000" cy="352424"/>
          </a:xfrm>
        </p:grpSpPr>
        <p:sp>
          <p:nvSpPr>
            <p:cNvPr id="104" name="Shape 104"/>
            <p:cNvSpPr/>
            <p:nvPr/>
          </p:nvSpPr>
          <p:spPr>
            <a:xfrm>
              <a:off x="-1" y="-1"/>
              <a:ext cx="1656002" cy="352426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5" name="Shape 105"/>
            <p:cNvSpPr/>
            <p:nvPr/>
          </p:nvSpPr>
          <p:spPr>
            <a:xfrm>
              <a:off x="-1" y="41592"/>
              <a:ext cx="16560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Темп роста продаж</a:t>
              </a:r>
            </a:p>
          </p:txBody>
        </p:sp>
      </p:grpSp>
      <p:grpSp>
        <p:nvGrpSpPr>
          <p:cNvPr id="109" name="Group 109"/>
          <p:cNvGrpSpPr/>
          <p:nvPr/>
        </p:nvGrpSpPr>
        <p:grpSpPr>
          <a:xfrm>
            <a:off x="3218796" y="3005601"/>
            <a:ext cx="1656001" cy="352425"/>
            <a:chOff x="0" y="0"/>
            <a:chExt cx="1656000" cy="352424"/>
          </a:xfrm>
        </p:grpSpPr>
        <p:sp>
          <p:nvSpPr>
            <p:cNvPr id="107" name="Shape 107"/>
            <p:cNvSpPr/>
            <p:nvPr/>
          </p:nvSpPr>
          <p:spPr>
            <a:xfrm>
              <a:off x="-1" y="-1"/>
              <a:ext cx="1656002" cy="352426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8" name="Shape 108"/>
            <p:cNvSpPr/>
            <p:nvPr/>
          </p:nvSpPr>
          <p:spPr>
            <a:xfrm>
              <a:off x="-1" y="41592"/>
              <a:ext cx="16560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Средний чек</a:t>
              </a:r>
            </a:p>
          </p:txBody>
        </p:sp>
      </p:grpSp>
      <p:grpSp>
        <p:nvGrpSpPr>
          <p:cNvPr id="112" name="Group 112"/>
          <p:cNvGrpSpPr/>
          <p:nvPr/>
        </p:nvGrpSpPr>
        <p:grpSpPr>
          <a:xfrm>
            <a:off x="3218796" y="3815418"/>
            <a:ext cx="1656001" cy="447041"/>
            <a:chOff x="0" y="0"/>
            <a:chExt cx="1656000" cy="447040"/>
          </a:xfrm>
        </p:grpSpPr>
        <p:sp>
          <p:nvSpPr>
            <p:cNvPr id="110" name="Shape 110"/>
            <p:cNvSpPr/>
            <p:nvPr/>
          </p:nvSpPr>
          <p:spPr>
            <a:xfrm>
              <a:off x="0" y="47308"/>
              <a:ext cx="1656001" cy="352425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1" name="Shape 111"/>
            <p:cNvSpPr/>
            <p:nvPr/>
          </p:nvSpPr>
          <p:spPr>
            <a:xfrm>
              <a:off x="0" y="-1"/>
              <a:ext cx="1656001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Доля возврата клиентов</a:t>
              </a:r>
            </a:p>
          </p:txBody>
        </p:sp>
      </p:grpSp>
      <p:sp>
        <p:nvSpPr>
          <p:cNvPr id="113" name="Shape 113"/>
          <p:cNvSpPr/>
          <p:nvPr/>
        </p:nvSpPr>
        <p:spPr>
          <a:xfrm>
            <a:off x="734664" y="3610376"/>
            <a:ext cx="4412950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14" name="Shape 114"/>
          <p:cNvSpPr/>
          <p:nvPr/>
        </p:nvSpPr>
        <p:spPr>
          <a:xfrm rot="16200000">
            <a:off x="-598424" y="2974065"/>
            <a:ext cx="2159001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36" sz="900"/>
            </a:lvl1pPr>
          </a:lstStyle>
          <a:p>
            <a:pPr lvl="0">
              <a:defRPr b="0" spc="0" sz="1800"/>
            </a:pPr>
            <a:r>
              <a:rPr b="1" spc="-36" sz="900"/>
              <a:t>Коммерческие</a:t>
            </a:r>
          </a:p>
        </p:txBody>
      </p:sp>
      <p:sp>
        <p:nvSpPr>
          <p:cNvPr id="115" name="Shape 115"/>
          <p:cNvSpPr/>
          <p:nvPr/>
        </p:nvSpPr>
        <p:spPr>
          <a:xfrm rot="16200000">
            <a:off x="-397288" y="4191375"/>
            <a:ext cx="1756728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36" sz="900"/>
            </a:lvl1pPr>
          </a:lstStyle>
          <a:p>
            <a:pPr lvl="0">
              <a:defRPr b="0" spc="0" sz="1800"/>
            </a:pPr>
            <a:r>
              <a:rPr b="1" spc="-36" sz="900"/>
              <a:t>Не коммерческие</a:t>
            </a:r>
          </a:p>
        </p:txBody>
      </p:sp>
      <p:sp>
        <p:nvSpPr>
          <p:cNvPr id="116" name="Shape 116"/>
          <p:cNvSpPr/>
          <p:nvPr/>
        </p:nvSpPr>
        <p:spPr>
          <a:xfrm>
            <a:off x="-11915554" y="4293122"/>
            <a:ext cx="5575085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17" name="Shape 117"/>
          <p:cNvSpPr/>
          <p:nvPr/>
        </p:nvSpPr>
        <p:spPr>
          <a:xfrm>
            <a:off x="5886598" y="1373981"/>
            <a:ext cx="3439384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Наиболее важные КПЭ на старте</a:t>
            </a:r>
          </a:p>
        </p:txBody>
      </p:sp>
      <p:grpSp>
        <p:nvGrpSpPr>
          <p:cNvPr id="120" name="Group 120"/>
          <p:cNvGrpSpPr/>
          <p:nvPr/>
        </p:nvGrpSpPr>
        <p:grpSpPr>
          <a:xfrm>
            <a:off x="3218796" y="4319077"/>
            <a:ext cx="1656001" cy="352425"/>
            <a:chOff x="0" y="0"/>
            <a:chExt cx="1656000" cy="352424"/>
          </a:xfrm>
        </p:grpSpPr>
        <p:sp>
          <p:nvSpPr>
            <p:cNvPr id="118" name="Shape 118"/>
            <p:cNvSpPr/>
            <p:nvPr/>
          </p:nvSpPr>
          <p:spPr>
            <a:xfrm>
              <a:off x="-1" y="-1"/>
              <a:ext cx="1656002" cy="352426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9" name="Shape 119"/>
            <p:cNvSpPr/>
            <p:nvPr/>
          </p:nvSpPr>
          <p:spPr>
            <a:xfrm>
              <a:off x="-1" y="41592"/>
              <a:ext cx="16560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CTR</a:t>
              </a:r>
            </a:p>
          </p:txBody>
        </p:sp>
      </p:grpSp>
      <p:sp>
        <p:nvSpPr>
          <p:cNvPr id="121" name="Shape 121"/>
          <p:cNvSpPr/>
          <p:nvPr/>
        </p:nvSpPr>
        <p:spPr>
          <a:xfrm>
            <a:off x="5926582" y="2088167"/>
            <a:ext cx="3622847" cy="214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Стоимость привлечения клиента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Коэффициент удержания клиента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Уровень отказа клиента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Жизненный цикл клиента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Вирусный эффект</a:t>
            </a:r>
            <a:r>
              <a:rPr sz="1100"/>
              <a:t> / </a:t>
            </a:r>
            <a:r>
              <a:rPr sz="1100"/>
              <a:t>реферальный эффект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Конверсия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Темп внедрения изменений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Уровень расходов на поддержание работоспособности</a:t>
            </a:r>
          </a:p>
        </p:txBody>
      </p:sp>
      <p:sp>
        <p:nvSpPr>
          <p:cNvPr id="122" name="Shape 122"/>
          <p:cNvSpPr/>
          <p:nvPr/>
        </p:nvSpPr>
        <p:spPr>
          <a:xfrm>
            <a:off x="704949" y="1361281"/>
            <a:ext cx="254245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42" sz="1400"/>
            </a:lvl1pPr>
          </a:lstStyle>
          <a:p>
            <a:pPr lvl="0">
              <a:defRPr b="0" spc="0" sz="1800"/>
            </a:pPr>
            <a:r>
              <a:rPr b="1" spc="-42" sz="1400"/>
              <a:t>Примеры КПЭ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