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05"/>
          <c:y val="0.005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 idx="0">
                  <c:v>Продажи</c:v>
                </c:pt>
              </c:strCache>
            </c:strRef>
          </c:tx>
          <c:spPr>
            <a:solidFill>
              <a:srgbClr val="00B0F0"/>
            </a:solidFill>
            <a:ln w="19050" cap="flat">
              <a:solidFill>
                <a:srgbClr val="FFFFFF"/>
              </a:solidFill>
              <a:prstDash val="solid"/>
              <a:bevel/>
            </a:ln>
            <a:effectLst/>
          </c:spPr>
          <c:explosion val="0"/>
          <c:dPt>
            <c:idx val="0"/>
            <c:explosion val="0"/>
            <c:spPr>
              <a:solidFill>
                <a:srgbClr val="00B0F0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1"/>
            <c:explosion val="0"/>
            <c:spPr>
              <a:solidFill>
                <a:srgbClr val="C0504D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2"/>
            <c:explosion val="0"/>
            <c:spPr>
              <a:solidFill>
                <a:srgbClr val="9BBB59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3"/>
            <c:explosion val="0"/>
            <c:spPr>
              <a:solidFill>
                <a:srgbClr val="8064A2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Lbls>
            <c:dLbl>
              <c:idx val="0"/>
              <c:numFmt formatCode="0.#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#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8.200000</c:v>
                </c:pt>
                <c:pt idx="1">
                  <c:v>3.200000</c:v>
                </c:pt>
                <c:pt idx="2">
                  <c:v>1.400000</c:v>
                </c:pt>
                <c:pt idx="3">
                  <c:v>1.200000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96471"/>
          <c:y val="0.0798898"/>
          <c:w val="0.960353"/>
          <c:h val="0.8876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2.400000</c:v>
                </c:pt>
                <c:pt idx="1">
                  <c:v>4.400000</c:v>
                </c:pt>
                <c:pt idx="2">
                  <c:v>1.800000</c:v>
                </c:pt>
                <c:pt idx="3">
                  <c:v>2.800000</c:v>
                </c:pt>
              </c:numCache>
            </c:numRef>
          </c:val>
        </c:ser>
        <c:gapWidth val="219"/>
        <c:overlap val="-27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19" name="Shape 19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22" name="Group 22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20" name="Shape 20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21" name="Shape 21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23" name="Shape 23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24" name="Shape 24"/>
          <p:cNvSpPr/>
          <p:nvPr/>
        </p:nvSpPr>
        <p:spPr>
          <a:xfrm>
            <a:off x="7982330" y="212579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27" name="Group 27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25" name="Shape 25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6" name="Shape 26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b="0" sz="1800"/>
            </a:pPr>
            <a:r>
              <a:rPr b="1" sz="2000"/>
              <a:t>Уровень текста 1</a:t>
            </a:r>
            <a:endParaRPr b="1" sz="2000"/>
          </a:p>
          <a:p>
            <a:pPr lvl="1">
              <a:defRPr b="0" sz="1800"/>
            </a:pPr>
            <a:r>
              <a:rPr b="1" sz="2000"/>
              <a:t>Уровень текста 2</a:t>
            </a:r>
            <a:endParaRPr b="1" sz="2000"/>
          </a:p>
          <a:p>
            <a:pPr lvl="2">
              <a:defRPr b="0" sz="1800"/>
            </a:pPr>
            <a:r>
              <a:rPr b="1" sz="2000"/>
              <a:t>Уровень текста 3</a:t>
            </a:r>
            <a:endParaRPr b="1" sz="2000"/>
          </a:p>
          <a:p>
            <a:pPr lvl="3">
              <a:defRPr b="0" sz="1800"/>
            </a:pPr>
            <a:r>
              <a:rPr b="1" sz="2000"/>
              <a:t>Уровень текста 4</a:t>
            </a:r>
            <a:endParaRPr b="1" sz="2000"/>
          </a:p>
          <a:p>
            <a:pPr lvl="4">
              <a:defRPr b="0" sz="1800"/>
            </a:pPr>
            <a:r>
              <a:rPr b="1" sz="2000"/>
              <a:t>Уровень текста 5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9592699" y="6636600"/>
            <a:ext cx="190801" cy="190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3" name="Shape 3"/>
          <p:cNvSpPr/>
          <p:nvPr>
            <p:ph type="sldNum" sz="quarter" idx="2"/>
          </p:nvPr>
        </p:nvSpPr>
        <p:spPr>
          <a:xfrm>
            <a:off x="9489503" y="6655800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>
                <a:solidFill>
                  <a:srgbClr val="558ED5"/>
                </a:solidFill>
              </a:defRPr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241300" y="431801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b="0" sz="1800"/>
            </a:pPr>
            <a:r>
              <a:rPr b="1" sz="2000"/>
              <a:t>Уровень текста 1</a:t>
            </a:r>
            <a:endParaRPr b="1" sz="2000"/>
          </a:p>
          <a:p>
            <a:pPr lvl="1">
              <a:defRPr b="0" sz="1800"/>
            </a:pPr>
            <a:r>
              <a:rPr b="1" sz="2000"/>
              <a:t>Уровень текста 2</a:t>
            </a:r>
            <a:endParaRPr b="1" sz="2000"/>
          </a:p>
          <a:p>
            <a:pPr lvl="2">
              <a:defRPr b="0" sz="1800"/>
            </a:pPr>
            <a:r>
              <a:rPr b="1" sz="2000"/>
              <a:t>Уровень текста 3</a:t>
            </a:r>
            <a:endParaRPr b="1" sz="2000"/>
          </a:p>
          <a:p>
            <a:pPr lvl="3">
              <a:defRPr b="0" sz="1800"/>
            </a:pPr>
            <a:r>
              <a:rPr b="1" sz="2000"/>
              <a:t>Уровень текста 4</a:t>
            </a:r>
            <a:endParaRPr b="1" sz="2000"/>
          </a:p>
          <a:p>
            <a:pPr lvl="4">
              <a:defRPr b="0" sz="1800"/>
            </a:pPr>
            <a:r>
              <a:rPr b="1" sz="2000"/>
              <a:t>Уровень текста 5</a:t>
            </a:r>
          </a:p>
        </p:txBody>
      </p:sp>
      <p:sp>
        <p:nvSpPr>
          <p:cNvPr id="5" name="Shape 5"/>
          <p:cNvSpPr/>
          <p:nvPr/>
        </p:nvSpPr>
        <p:spPr>
          <a:xfrm>
            <a:off x="0" y="-2"/>
            <a:ext cx="9906000" cy="404816"/>
          </a:xfrm>
          <a:prstGeom prst="rect">
            <a:avLst/>
          </a:prstGeom>
          <a:solidFill>
            <a:srgbClr val="0084B4">
              <a:alpha val="6000"/>
            </a:srgbClr>
          </a:solidFill>
          <a:ln w="12700">
            <a:miter lim="400000"/>
          </a:ln>
          <a:effectLst>
            <a:reflection blurRad="0" stA="81000" stPos="0" endA="0" endPos="40000" dist="0" dir="5400000" fadeDir="5400000" sx="100000" sy="-100000" kx="0" ky="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" name="Shape 6"/>
          <p:cNvSpPr/>
          <p:nvPr/>
        </p:nvSpPr>
        <p:spPr>
          <a:xfrm>
            <a:off x="0" y="6615331"/>
            <a:ext cx="9906000" cy="252001"/>
          </a:xfrm>
          <a:prstGeom prst="rect">
            <a:avLst/>
          </a:prstGeom>
          <a:solidFill>
            <a:srgbClr val="0084B4">
              <a:alpha val="2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" name="Shape 7"/>
          <p:cNvSpPr/>
          <p:nvPr/>
        </p:nvSpPr>
        <p:spPr>
          <a:xfrm>
            <a:off x="9592699" y="6636598"/>
            <a:ext cx="190801" cy="190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/>
          </a:p>
        </p:txBody>
      </p:sp>
      <p:sp>
        <p:nvSpPr>
          <p:cNvPr id="8" name="Shape 8"/>
          <p:cNvSpPr/>
          <p:nvPr/>
        </p:nvSpPr>
        <p:spPr>
          <a:xfrm>
            <a:off x="4828606" y="3244333"/>
            <a:ext cx="33274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t>￼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8628643" y="132799"/>
            <a:ext cx="1169429" cy="154454"/>
            <a:chOff x="0" y="0"/>
            <a:chExt cx="1169427" cy="154452"/>
          </a:xfrm>
        </p:grpSpPr>
        <p:sp>
          <p:nvSpPr>
            <p:cNvPr id="9" name="Shape 9"/>
            <p:cNvSpPr/>
            <p:nvPr/>
          </p:nvSpPr>
          <p:spPr>
            <a:xfrm>
              <a:off x="0" y="11032"/>
              <a:ext cx="1169428" cy="131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>
              <a:off x="820935" y="0"/>
              <a:ext cx="157050" cy="154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41300" y="56030"/>
            <a:ext cx="1100668" cy="307341"/>
            <a:chOff x="0" y="0"/>
            <a:chExt cx="1100667" cy="307340"/>
          </a:xfrm>
        </p:grpSpPr>
        <p:sp>
          <p:nvSpPr>
            <p:cNvPr id="12" name="Shape 12"/>
            <p:cNvSpPr/>
            <p:nvPr/>
          </p:nvSpPr>
          <p:spPr>
            <a:xfrm>
              <a:off x="0" y="22436"/>
              <a:ext cx="1100668" cy="262468"/>
            </a:xfrm>
            <a:prstGeom prst="rect">
              <a:avLst/>
            </a:prstGeom>
            <a:solidFill>
              <a:srgbClr val="00B0F0"/>
            </a:solidFill>
            <a:ln w="25400" cap="flat">
              <a:solidFill>
                <a:srgbClr val="0080A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0"/>
              <a:ext cx="1100668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400">
                  <a:solidFill>
                    <a:srgbClr val="FFFFFF"/>
                  </a:solidFill>
                </a:rPr>
                <a:t>Logo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Name of the service</a:t>
            </a:r>
          </a:p>
        </p:txBody>
      </p:sp>
      <p:sp>
        <p:nvSpPr>
          <p:cNvPr id="35" name="Shape 35"/>
          <p:cNvSpPr/>
          <p:nvPr/>
        </p:nvSpPr>
        <p:spPr>
          <a:xfrm>
            <a:off x="567916" y="5264483"/>
            <a:ext cx="1520128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Teaser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example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1670716" y="2622201"/>
            <a:ext cx="3453809" cy="1450125"/>
            <a:chOff x="622679" y="0"/>
            <a:chExt cx="3453807" cy="1450123"/>
          </a:xfrm>
        </p:grpSpPr>
        <p:sp>
          <p:nvSpPr>
            <p:cNvPr id="36" name="Shape 36"/>
            <p:cNvSpPr/>
            <p:nvPr/>
          </p:nvSpPr>
          <p:spPr>
            <a:xfrm>
              <a:off x="622679" y="327780"/>
              <a:ext cx="2074471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Company logo</a:t>
              </a:r>
            </a:p>
          </p:txBody>
        </p:sp>
        <p:sp>
          <p:nvSpPr>
            <p:cNvPr id="37" name="Shape 37"/>
            <p:cNvSpPr/>
            <p:nvPr/>
          </p:nvSpPr>
          <p:spPr>
            <a:xfrm>
              <a:off x="1964767" y="654378"/>
              <a:ext cx="73530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slogan</a:t>
              </a:r>
            </a:p>
          </p:txBody>
        </p:sp>
        <p:sp>
          <p:nvSpPr>
            <p:cNvPr id="38" name="Shape 38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9" name="Shape 39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41" name="Shape 41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Place, 2014</a:t>
            </a:r>
          </a:p>
        </p:txBody>
      </p:sp>
      <p:pic>
        <p:nvPicPr>
          <p:cNvPr id="42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45" name="Shape 45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Market analysis</a:t>
            </a:r>
          </a:p>
        </p:txBody>
      </p:sp>
      <p:sp>
        <p:nvSpPr>
          <p:cNvPr id="46" name="Shape 46"/>
          <p:cNvSpPr/>
          <p:nvPr/>
        </p:nvSpPr>
        <p:spPr>
          <a:xfrm>
            <a:off x="899071" y="1327615"/>
            <a:ext cx="3268134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market size and structure</a:t>
            </a:r>
          </a:p>
        </p:txBody>
      </p:sp>
      <p:sp>
        <p:nvSpPr>
          <p:cNvPr id="47" name="Shape 47"/>
          <p:cNvSpPr/>
          <p:nvPr/>
        </p:nvSpPr>
        <p:spPr>
          <a:xfrm>
            <a:off x="273179" y="1935874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Market size and segments</a:t>
            </a:r>
          </a:p>
        </p:txBody>
      </p:sp>
      <p:sp>
        <p:nvSpPr>
          <p:cNvPr id="48" name="Shape 48"/>
          <p:cNvSpPr/>
          <p:nvPr/>
        </p:nvSpPr>
        <p:spPr>
          <a:xfrm>
            <a:off x="5121026" y="1433007"/>
            <a:ext cx="4498878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trends</a:t>
            </a:r>
          </a:p>
        </p:txBody>
      </p:sp>
      <p:sp>
        <p:nvSpPr>
          <p:cNvPr id="49" name="Shape 49"/>
          <p:cNvSpPr/>
          <p:nvPr/>
        </p:nvSpPr>
        <p:spPr>
          <a:xfrm>
            <a:off x="5044433" y="1935875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Target segments market forecast</a:t>
            </a:r>
          </a:p>
        </p:txBody>
      </p:sp>
      <p:graphicFrame>
        <p:nvGraphicFramePr>
          <p:cNvPr id="50" name="Chart 50"/>
          <p:cNvGraphicFramePr/>
          <p:nvPr/>
        </p:nvGraphicFramePr>
        <p:xfrm>
          <a:off x="1303804" y="2475503"/>
          <a:ext cx="2458668" cy="245866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51" name="Shape 51"/>
          <p:cNvSpPr/>
          <p:nvPr/>
        </p:nvSpPr>
        <p:spPr>
          <a:xfrm>
            <a:off x="558800" y="5090633"/>
            <a:ext cx="4105784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52" name="Shape 52"/>
          <p:cNvSpPr/>
          <p:nvPr/>
        </p:nvSpPr>
        <p:spPr>
          <a:xfrm>
            <a:off x="5317573" y="5090633"/>
            <a:ext cx="4105784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>
              <a:solidFill>
                <a:srgbClr val="FFFFFF"/>
              </a:solidFill>
            </a:endParaRP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>
                <a:solidFill>
                  <a:srgbClr val="808080"/>
                </a:solidFill>
              </a:rPr>
              <a:t>…</a:t>
            </a:r>
            <a:endParaRPr sz="1200">
              <a:solidFill>
                <a:srgbClr val="808080"/>
              </a:solidFill>
            </a:endParaRPr>
          </a:p>
        </p:txBody>
      </p:sp>
      <p:graphicFrame>
        <p:nvGraphicFramePr>
          <p:cNvPr id="53" name="Chart 53"/>
          <p:cNvGraphicFramePr/>
          <p:nvPr/>
        </p:nvGraphicFramePr>
        <p:xfrm>
          <a:off x="5817720" y="2543014"/>
          <a:ext cx="3203263" cy="190763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4" name="Shape 54"/>
          <p:cNvSpPr/>
          <p:nvPr/>
        </p:nvSpPr>
        <p:spPr>
          <a:xfrm>
            <a:off x="599071" y="5888554"/>
            <a:ext cx="668745" cy="21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0000"/>
              </a:lnSpc>
            </a:pPr>
            <a:r>
              <a:rPr b="1" sz="800"/>
              <a:t>Sources: </a:t>
            </a:r>
            <a:r>
              <a:rPr sz="800"/>
              <a:t>…</a:t>
            </a:r>
          </a:p>
        </p:txBody>
      </p:sp>
      <p:grpSp>
        <p:nvGrpSpPr>
          <p:cNvPr id="58" name="Group 58"/>
          <p:cNvGrpSpPr/>
          <p:nvPr/>
        </p:nvGrpSpPr>
        <p:grpSpPr>
          <a:xfrm>
            <a:off x="6070599" y="393876"/>
            <a:ext cx="3268135" cy="596369"/>
            <a:chOff x="0" y="0"/>
            <a:chExt cx="3268133" cy="596368"/>
          </a:xfrm>
        </p:grpSpPr>
        <p:sp>
          <p:nvSpPr>
            <p:cNvPr id="55" name="Shape 55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6" name="Shape 56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7" name="Shape 57"/>
            <p:cNvSpPr/>
            <p:nvPr/>
          </p:nvSpPr>
          <p:spPr>
            <a:xfrm>
              <a:off x="-1" y="0"/>
              <a:ext cx="3268135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Target market size, structure and dynamics</a:t>
              </a:r>
              <a:endParaRPr sz="1000">
                <a:solidFill>
                  <a:srgbClr val="E46C0A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61" name="Shape 6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Market problems and needs</a:t>
            </a:r>
          </a:p>
        </p:txBody>
      </p:sp>
      <p:sp>
        <p:nvSpPr>
          <p:cNvPr id="93" name="Shape 93"/>
          <p:cNvSpPr/>
          <p:nvPr/>
        </p:nvSpPr>
        <p:spPr>
          <a:xfrm>
            <a:off x="2486765" y="2301152"/>
            <a:ext cx="1877311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94" name="Shape 94"/>
          <p:cNvSpPr/>
          <p:nvPr/>
        </p:nvSpPr>
        <p:spPr>
          <a:xfrm>
            <a:off x="5579298" y="2301152"/>
            <a:ext cx="1849128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95" name="Shape 95"/>
          <p:cNvSpPr/>
          <p:nvPr/>
        </p:nvSpPr>
        <p:spPr>
          <a:xfrm>
            <a:off x="2723773" y="3803649"/>
            <a:ext cx="445833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cubicBezTo>
                  <a:pt x="7200" y="0"/>
                  <a:pt x="14400" y="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65" name="Shape 65"/>
          <p:cNvSpPr/>
          <p:nvPr/>
        </p:nvSpPr>
        <p:spPr>
          <a:xfrm flipV="1">
            <a:off x="3549648" y="3803650"/>
            <a:ext cx="37325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" name="Shape 66"/>
          <p:cNvSpPr/>
          <p:nvPr/>
        </p:nvSpPr>
        <p:spPr>
          <a:xfrm>
            <a:off x="2623822" y="3803650"/>
            <a:ext cx="925827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7" name="Shape 67"/>
          <p:cNvSpPr/>
          <p:nvPr/>
        </p:nvSpPr>
        <p:spPr>
          <a:xfrm flipH="1">
            <a:off x="3549648" y="2257638"/>
            <a:ext cx="1426635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8" name="Shape 68"/>
          <p:cNvSpPr/>
          <p:nvPr/>
        </p:nvSpPr>
        <p:spPr>
          <a:xfrm>
            <a:off x="4976282" y="2257638"/>
            <a:ext cx="71967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9" name="Shape 69"/>
          <p:cNvSpPr/>
          <p:nvPr/>
        </p:nvSpPr>
        <p:spPr>
          <a:xfrm flipV="1">
            <a:off x="5048248" y="3803650"/>
            <a:ext cx="22339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0" name="Shape 70"/>
          <p:cNvSpPr/>
          <p:nvPr/>
        </p:nvSpPr>
        <p:spPr>
          <a:xfrm>
            <a:off x="2623822" y="3803649"/>
            <a:ext cx="2424427" cy="1778846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1" name="Shape 71"/>
          <p:cNvSpPr/>
          <p:nvPr/>
        </p:nvSpPr>
        <p:spPr>
          <a:xfrm>
            <a:off x="4976282" y="2257638"/>
            <a:ext cx="1498601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2" name="Shape 72"/>
          <p:cNvSpPr/>
          <p:nvPr/>
        </p:nvSpPr>
        <p:spPr>
          <a:xfrm flipH="1">
            <a:off x="6474882" y="3803650"/>
            <a:ext cx="807296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3" name="Shape 73"/>
          <p:cNvSpPr/>
          <p:nvPr/>
        </p:nvSpPr>
        <p:spPr>
          <a:xfrm>
            <a:off x="2623822" y="3803649"/>
            <a:ext cx="3851061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76" name="Group 76"/>
          <p:cNvGrpSpPr/>
          <p:nvPr/>
        </p:nvGrpSpPr>
        <p:grpSpPr>
          <a:xfrm>
            <a:off x="3467304" y="2805139"/>
            <a:ext cx="3065574" cy="2376461"/>
            <a:chOff x="0" y="0"/>
            <a:chExt cx="3065572" cy="2376460"/>
          </a:xfrm>
        </p:grpSpPr>
        <p:sp>
          <p:nvSpPr>
            <p:cNvPr id="74" name="Shape 74"/>
            <p:cNvSpPr/>
            <p:nvPr/>
          </p:nvSpPr>
          <p:spPr>
            <a:xfrm>
              <a:off x="0" y="0"/>
              <a:ext cx="3065573" cy="2376461"/>
            </a:xfrm>
            <a:prstGeom prst="roundRect">
              <a:avLst>
                <a:gd name="adj" fmla="val 7022"/>
              </a:avLst>
            </a:prstGeom>
            <a:solidFill>
              <a:srgbClr val="FFFFFF"/>
            </a:solidFill>
            <a:ln w="25400" cap="flat">
              <a:solidFill>
                <a:srgbClr val="4FD1FF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50000"/>
                </a:lnSpc>
                <a:defRPr sz="14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" name="Shape 75"/>
            <p:cNvSpPr/>
            <p:nvPr/>
          </p:nvSpPr>
          <p:spPr>
            <a:xfrm>
              <a:off x="48876" y="48876"/>
              <a:ext cx="2967821" cy="181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/>
              <a:r>
                <a:rPr b="1" sz="1400"/>
                <a:t>Market problems and needs</a:t>
              </a:r>
              <a:r>
                <a:rPr b="1" sz="1400"/>
                <a:t>:</a:t>
              </a:r>
              <a:endParaRPr b="1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</a:p>
          </p:txBody>
        </p:sp>
      </p:grpSp>
      <p:sp>
        <p:nvSpPr>
          <p:cNvPr id="77" name="Shape 77"/>
          <p:cNvSpPr/>
          <p:nvPr/>
        </p:nvSpPr>
        <p:spPr>
          <a:xfrm>
            <a:off x="2746926" y="5685564"/>
            <a:ext cx="156920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Market participant</a:t>
            </a:r>
            <a:r>
              <a:rPr b="1" sz="1200">
                <a:solidFill>
                  <a:srgbClr val="00B0F0"/>
                </a:solidFill>
              </a:rPr>
              <a:t> </a:t>
            </a:r>
            <a:r>
              <a:rPr b="1" sz="1200">
                <a:solidFill>
                  <a:srgbClr val="00B0F0"/>
                </a:solidFill>
              </a:rPr>
              <a:t>N</a:t>
            </a:r>
          </a:p>
        </p:txBody>
      </p:sp>
      <p:sp>
        <p:nvSpPr>
          <p:cNvPr id="78" name="Shape 78"/>
          <p:cNvSpPr/>
          <p:nvPr/>
        </p:nvSpPr>
        <p:spPr>
          <a:xfrm>
            <a:off x="5784146" y="5685129"/>
            <a:ext cx="15860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Market participant</a:t>
            </a:r>
            <a:r>
              <a:rPr b="1" sz="1200">
                <a:solidFill>
                  <a:srgbClr val="00B0F0"/>
                </a:solidFill>
              </a:rPr>
              <a:t> </a:t>
            </a:r>
            <a:r>
              <a:rPr b="1" sz="1200">
                <a:solidFill>
                  <a:srgbClr val="00B0F0"/>
                </a:solidFill>
              </a:rPr>
              <a:t>M</a:t>
            </a:r>
          </a:p>
        </p:txBody>
      </p:sp>
      <p:sp>
        <p:nvSpPr>
          <p:cNvPr id="79" name="Shape 79"/>
          <p:cNvSpPr/>
          <p:nvPr/>
        </p:nvSpPr>
        <p:spPr>
          <a:xfrm>
            <a:off x="4871373" y="5685565"/>
            <a:ext cx="25654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>
                <a:solidFill>
                  <a:srgbClr val="00B0F0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00B0F0"/>
                </a:solidFill>
              </a:rPr>
              <a:t>…</a:t>
            </a:r>
          </a:p>
        </p:txBody>
      </p:sp>
      <p:grpSp>
        <p:nvGrpSpPr>
          <p:cNvPr id="82" name="Group 82"/>
          <p:cNvGrpSpPr/>
          <p:nvPr/>
        </p:nvGrpSpPr>
        <p:grpSpPr>
          <a:xfrm>
            <a:off x="1025148" y="3434148"/>
            <a:ext cx="1698749" cy="739004"/>
            <a:chOff x="0" y="0"/>
            <a:chExt cx="1698748" cy="739003"/>
          </a:xfrm>
        </p:grpSpPr>
        <p:sp>
          <p:nvSpPr>
            <p:cNvPr id="80" name="Shape 80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1" name="Shape 81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</a:t>
              </a:r>
              <a:r>
                <a:rPr b="1" sz="1200">
                  <a:solidFill>
                    <a:srgbClr val="FFFFFF"/>
                  </a:solidFill>
                </a:rPr>
                <a:t> 3</a:t>
              </a:r>
            </a:p>
          </p:txBody>
        </p:sp>
      </p:grpSp>
      <p:grpSp>
        <p:nvGrpSpPr>
          <p:cNvPr id="85" name="Group 85"/>
          <p:cNvGrpSpPr/>
          <p:nvPr/>
        </p:nvGrpSpPr>
        <p:grpSpPr>
          <a:xfrm>
            <a:off x="7182103" y="3434148"/>
            <a:ext cx="1698749" cy="739004"/>
            <a:chOff x="0" y="0"/>
            <a:chExt cx="1698748" cy="739003"/>
          </a:xfrm>
        </p:grpSpPr>
        <p:sp>
          <p:nvSpPr>
            <p:cNvPr id="83" name="Shape 83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4" name="Shape 84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</a:t>
              </a:r>
              <a:r>
                <a:rPr b="1" sz="1200">
                  <a:solidFill>
                    <a:srgbClr val="FFFFFF"/>
                  </a:solidFill>
                </a:rPr>
                <a:t> 2</a:t>
              </a: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4126908" y="1562170"/>
            <a:ext cx="1698749" cy="739004"/>
            <a:chOff x="0" y="0"/>
            <a:chExt cx="1698748" cy="739002"/>
          </a:xfrm>
        </p:grpSpPr>
        <p:sp>
          <p:nvSpPr>
            <p:cNvPr id="86" name="Shape 86"/>
            <p:cNvSpPr/>
            <p:nvPr/>
          </p:nvSpPr>
          <p:spPr>
            <a:xfrm>
              <a:off x="0" y="0"/>
              <a:ext cx="1698749" cy="739003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7" name="Shape 87"/>
            <p:cNvSpPr/>
            <p:nvPr/>
          </p:nvSpPr>
          <p:spPr>
            <a:xfrm>
              <a:off x="36075" y="116128"/>
              <a:ext cx="1626598" cy="5067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</a:t>
              </a:r>
              <a:r>
                <a:rPr b="1" sz="1200">
                  <a:solidFill>
                    <a:srgbClr val="FFFFFF"/>
                  </a:solidFill>
                </a:rPr>
                <a:t> 1</a:t>
              </a:r>
            </a:p>
          </p:txBody>
        </p:sp>
      </p:grpSp>
      <p:grpSp>
        <p:nvGrpSpPr>
          <p:cNvPr id="92" name="Group 92"/>
          <p:cNvGrpSpPr/>
          <p:nvPr/>
        </p:nvGrpSpPr>
        <p:grpSpPr>
          <a:xfrm>
            <a:off x="5202797" y="344269"/>
            <a:ext cx="4057164" cy="701042"/>
            <a:chOff x="0" y="0"/>
            <a:chExt cx="4057162" cy="701040"/>
          </a:xfrm>
        </p:grpSpPr>
        <p:sp>
          <p:nvSpPr>
            <p:cNvPr id="89" name="Shape 89"/>
            <p:cNvSpPr/>
            <p:nvPr/>
          </p:nvSpPr>
          <p:spPr>
            <a:xfrm>
              <a:off x="0" y="0"/>
              <a:ext cx="4057163" cy="651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86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90" name="Shape 90"/>
            <p:cNvSpPr/>
            <p:nvPr/>
          </p:nvSpPr>
          <p:spPr>
            <a:xfrm>
              <a:off x="3731455" y="325707"/>
              <a:ext cx="325708" cy="325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91" name="Shape 91"/>
            <p:cNvSpPr/>
            <p:nvPr/>
          </p:nvSpPr>
          <p:spPr>
            <a:xfrm>
              <a:off x="0" y="0"/>
              <a:ext cx="4057163" cy="701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текущая ситуация на целевом рынке – взаимоотношения основных участников рынка и ключевые проблемы и потребности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8" name="Shape 98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99" name="Shape 99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What the project brings to the market?</a:t>
            </a:r>
          </a:p>
        </p:txBody>
      </p:sp>
      <p:sp>
        <p:nvSpPr>
          <p:cNvPr id="100" name="Shape 100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01" name="Shape 101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Mission &amp; Vision</a:t>
            </a:r>
          </a:p>
        </p:txBody>
      </p:sp>
      <p:sp>
        <p:nvSpPr>
          <p:cNvPr id="102" name="Shape 102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Project</a:t>
            </a:r>
          </a:p>
        </p:txBody>
      </p:sp>
      <p:sp>
        <p:nvSpPr>
          <p:cNvPr id="103" name="Shape 103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Brief statement describing the essence of the project</a:t>
            </a:r>
          </a:p>
        </p:txBody>
      </p:sp>
      <p:sp>
        <p:nvSpPr>
          <p:cNvPr id="104" name="Shape 104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105" name="Shape 105"/>
          <p:cNvSpPr/>
          <p:nvPr/>
        </p:nvSpPr>
        <p:spPr>
          <a:xfrm>
            <a:off x="363426" y="3265096"/>
            <a:ext cx="258552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Problem solving</a:t>
            </a:r>
          </a:p>
        </p:txBody>
      </p:sp>
      <p:sp>
        <p:nvSpPr>
          <p:cNvPr id="106" name="Shape 106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Problem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107" name="Shape 107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Problem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108" name="Shape 108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Solution</a:t>
            </a:r>
            <a:r>
              <a:rPr sz="1200">
                <a:solidFill>
                  <a:srgbClr val="262626"/>
                </a:solidFill>
              </a:rPr>
              <a:t> …</a:t>
            </a:r>
          </a:p>
        </p:txBody>
      </p:sp>
      <p:sp>
        <p:nvSpPr>
          <p:cNvPr id="109" name="Shape 109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110" name="Shape 110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Solution</a:t>
            </a:r>
            <a:r>
              <a:rPr sz="1200">
                <a:solidFill>
                  <a:srgbClr val="262626"/>
                </a:solidFill>
              </a:rPr>
              <a:t> …</a:t>
            </a:r>
          </a:p>
        </p:txBody>
      </p:sp>
      <p:sp>
        <p:nvSpPr>
          <p:cNvPr id="111" name="Shape 111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2" name="Shape 112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113" name="Shape 113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4" name="Shape 114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5" name="Shape 115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6" name="Shape 116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17" name="Shape 117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18" name="Shape 118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19" name="Shape 119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0" name="Shape 120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1" name="Shape 121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2" name="Shape 122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23" name="Shape 123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24" name="Shape 124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28" name="Group 128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125" name="Shape 125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6" name="Shape 126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7" name="Shape 127"/>
            <p:cNvSpPr/>
            <p:nvPr/>
          </p:nvSpPr>
          <p:spPr>
            <a:xfrm>
              <a:off x="-1" y="0"/>
              <a:ext cx="3268135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position on the</a:t>
              </a:r>
              <a:r>
                <a:rPr b="1"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existing or new market</a:t>
              </a:r>
            </a:p>
          </p:txBody>
        </p:sp>
      </p:grp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Competitors study</a:t>
            </a:r>
          </a:p>
        </p:txBody>
      </p:sp>
      <p:sp>
        <p:nvSpPr>
          <p:cNvPr id="131" name="Shape 13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135" name="Group 135"/>
          <p:cNvGrpSpPr/>
          <p:nvPr/>
        </p:nvGrpSpPr>
        <p:grpSpPr>
          <a:xfrm>
            <a:off x="6116561" y="383250"/>
            <a:ext cx="3268134" cy="596369"/>
            <a:chOff x="0" y="0"/>
            <a:chExt cx="3268133" cy="596368"/>
          </a:xfrm>
        </p:grpSpPr>
        <p:sp>
          <p:nvSpPr>
            <p:cNvPr id="132" name="Shape 132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33" name="Shape 133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34" name="Shape 134"/>
            <p:cNvSpPr/>
            <p:nvPr/>
          </p:nvSpPr>
          <p:spPr>
            <a:xfrm>
              <a:off x="-1" y="0"/>
              <a:ext cx="3268135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Comparison of the project vs. different types of competitors</a:t>
              </a:r>
            </a:p>
          </p:txBody>
        </p:sp>
      </p:grpSp>
      <p:sp>
        <p:nvSpPr>
          <p:cNvPr id="136" name="Shape 136"/>
          <p:cNvSpPr/>
          <p:nvPr/>
        </p:nvSpPr>
        <p:spPr>
          <a:xfrm>
            <a:off x="360950" y="1008306"/>
            <a:ext cx="9309101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>
                <a:solidFill>
                  <a:srgbClr val="808080"/>
                </a:solidFill>
              </a:rPr>
              <a:t>…</a:t>
            </a:r>
            <a:endParaRPr sz="1600">
              <a:solidFill>
                <a:srgbClr val="404040"/>
              </a:solidFill>
            </a:endParaRPr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>
                <a:solidFill>
                  <a:srgbClr val="808080"/>
                </a:solidFill>
              </a:rPr>
              <a:t>…</a:t>
            </a:r>
          </a:p>
        </p:txBody>
      </p:sp>
      <p:sp>
        <p:nvSpPr>
          <p:cNvPr id="137" name="Shape 137"/>
          <p:cNvSpPr/>
          <p:nvPr/>
        </p:nvSpPr>
        <p:spPr>
          <a:xfrm>
            <a:off x="6896850" y="2333933"/>
            <a:ext cx="797301" cy="3866043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/>
        </p:nvSpPr>
        <p:spPr>
          <a:xfrm>
            <a:off x="7694328" y="2333932"/>
            <a:ext cx="737792" cy="3866042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9" name="Shape 139"/>
          <p:cNvSpPr/>
          <p:nvPr/>
        </p:nvSpPr>
        <p:spPr>
          <a:xfrm>
            <a:off x="8491805" y="2333932"/>
            <a:ext cx="797301" cy="3866042"/>
          </a:xfrm>
          <a:prstGeom prst="rect">
            <a:avLst/>
          </a:prstGeom>
          <a:solidFill>
            <a:srgbClr val="D9D9D9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0" name="Shape 140"/>
          <p:cNvSpPr/>
          <p:nvPr/>
        </p:nvSpPr>
        <p:spPr>
          <a:xfrm>
            <a:off x="4448266" y="2349977"/>
            <a:ext cx="797301" cy="384999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1" name="Shape 141"/>
          <p:cNvSpPr/>
          <p:nvPr/>
        </p:nvSpPr>
        <p:spPr>
          <a:xfrm>
            <a:off x="5245744" y="2333936"/>
            <a:ext cx="797301" cy="3866038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2" name="Shape 142"/>
          <p:cNvSpPr/>
          <p:nvPr/>
        </p:nvSpPr>
        <p:spPr>
          <a:xfrm>
            <a:off x="6043222" y="2333933"/>
            <a:ext cx="797302" cy="386603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3" name="Shape 143"/>
          <p:cNvSpPr/>
          <p:nvPr/>
        </p:nvSpPr>
        <p:spPr>
          <a:xfrm>
            <a:off x="2004826" y="2337161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4" name="Shape 144"/>
          <p:cNvSpPr/>
          <p:nvPr/>
        </p:nvSpPr>
        <p:spPr>
          <a:xfrm>
            <a:off x="2802303" y="2337160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5" name="Shape 145"/>
          <p:cNvSpPr/>
          <p:nvPr/>
        </p:nvSpPr>
        <p:spPr>
          <a:xfrm>
            <a:off x="3599781" y="2333937"/>
            <a:ext cx="797301" cy="3866037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6" name="Shape 146"/>
          <p:cNvSpPr/>
          <p:nvPr/>
        </p:nvSpPr>
        <p:spPr>
          <a:xfrm>
            <a:off x="1159033" y="2945499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1</a:t>
            </a:r>
          </a:p>
        </p:txBody>
      </p:sp>
      <p:sp>
        <p:nvSpPr>
          <p:cNvPr id="147" name="Shape 147"/>
          <p:cNvSpPr/>
          <p:nvPr/>
        </p:nvSpPr>
        <p:spPr>
          <a:xfrm>
            <a:off x="1471478" y="2430460"/>
            <a:ext cx="51066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Name</a:t>
            </a:r>
          </a:p>
        </p:txBody>
      </p:sp>
      <p:sp>
        <p:nvSpPr>
          <p:cNvPr id="148" name="Shape 148"/>
          <p:cNvSpPr/>
          <p:nvPr/>
        </p:nvSpPr>
        <p:spPr>
          <a:xfrm>
            <a:off x="8800127" y="3957483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9" name="Shape 149"/>
          <p:cNvSpPr/>
          <p:nvPr/>
        </p:nvSpPr>
        <p:spPr>
          <a:xfrm>
            <a:off x="8800127" y="54072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0" name="Shape 150"/>
          <p:cNvSpPr/>
          <p:nvPr/>
        </p:nvSpPr>
        <p:spPr>
          <a:xfrm>
            <a:off x="8800127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1" name="Shape 151"/>
          <p:cNvSpPr/>
          <p:nvPr/>
        </p:nvSpPr>
        <p:spPr>
          <a:xfrm>
            <a:off x="2332472" y="49239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2" name="Shape 152"/>
          <p:cNvSpPr/>
          <p:nvPr/>
        </p:nvSpPr>
        <p:spPr>
          <a:xfrm>
            <a:off x="8004061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3" name="Shape 153"/>
          <p:cNvSpPr/>
          <p:nvPr/>
        </p:nvSpPr>
        <p:spPr>
          <a:xfrm>
            <a:off x="4758001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4" name="Shape 154"/>
          <p:cNvSpPr/>
          <p:nvPr/>
        </p:nvSpPr>
        <p:spPr>
          <a:xfrm>
            <a:off x="5555479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5" name="Shape 155"/>
          <p:cNvSpPr/>
          <p:nvPr/>
        </p:nvSpPr>
        <p:spPr>
          <a:xfrm>
            <a:off x="6340188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6" name="Shape 156"/>
          <p:cNvSpPr/>
          <p:nvPr/>
        </p:nvSpPr>
        <p:spPr>
          <a:xfrm>
            <a:off x="6340188" y="54072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Shape 157"/>
          <p:cNvSpPr/>
          <p:nvPr/>
        </p:nvSpPr>
        <p:spPr>
          <a:xfrm>
            <a:off x="7201620" y="44082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3121256" y="49239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9" name="Shape 159"/>
          <p:cNvSpPr/>
          <p:nvPr/>
        </p:nvSpPr>
        <p:spPr>
          <a:xfrm>
            <a:off x="3913942" y="49239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0" name="Shape 160"/>
          <p:cNvSpPr/>
          <p:nvPr/>
        </p:nvSpPr>
        <p:spPr>
          <a:xfrm>
            <a:off x="2332472" y="54072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1" name="Shape 161"/>
          <p:cNvSpPr/>
          <p:nvPr/>
        </p:nvSpPr>
        <p:spPr>
          <a:xfrm>
            <a:off x="3128561" y="54072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2" name="Shape 162"/>
          <p:cNvSpPr/>
          <p:nvPr/>
        </p:nvSpPr>
        <p:spPr>
          <a:xfrm>
            <a:off x="3909798" y="54072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3" name="Shape 163"/>
          <p:cNvSpPr/>
          <p:nvPr/>
        </p:nvSpPr>
        <p:spPr>
          <a:xfrm>
            <a:off x="2001697" y="1349270"/>
            <a:ext cx="2395385" cy="376694"/>
          </a:xfrm>
          <a:prstGeom prst="rect">
            <a:avLst/>
          </a:prstGeom>
          <a:solidFill>
            <a:srgbClr val="A6A6A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64" name="Shape 164"/>
          <p:cNvSpPr/>
          <p:nvPr/>
        </p:nvSpPr>
        <p:spPr>
          <a:xfrm>
            <a:off x="2001697" y="1448717"/>
            <a:ext cx="239538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 sz="1200">
                <a:solidFill>
                  <a:srgbClr val="FFFFFF"/>
                </a:solidFill>
              </a:rPr>
              <a:t>Competitors</a:t>
            </a:r>
            <a:r>
              <a:rPr b="1" sz="1200">
                <a:solidFill>
                  <a:srgbClr val="FFFFFF"/>
                </a:solidFill>
              </a:rPr>
              <a:t> 1</a:t>
            </a:r>
          </a:p>
        </p:txBody>
      </p:sp>
      <p:sp>
        <p:nvSpPr>
          <p:cNvPr id="165" name="Shape 165"/>
          <p:cNvSpPr/>
          <p:nvPr/>
        </p:nvSpPr>
        <p:spPr>
          <a:xfrm>
            <a:off x="4450729" y="1349270"/>
            <a:ext cx="2386434" cy="376694"/>
          </a:xfrm>
          <a:prstGeom prst="chevron">
            <a:avLst>
              <a:gd name="adj" fmla="val 0"/>
            </a:avLst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66" name="Shape 166"/>
          <p:cNvSpPr/>
          <p:nvPr/>
        </p:nvSpPr>
        <p:spPr>
          <a:xfrm>
            <a:off x="4450729" y="1448717"/>
            <a:ext cx="238643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 sz="1200">
                <a:solidFill>
                  <a:srgbClr val="FFFFFF"/>
                </a:solidFill>
              </a:rPr>
              <a:t>Competitors</a:t>
            </a:r>
            <a:r>
              <a:rPr b="1" sz="1200">
                <a:solidFill>
                  <a:srgbClr val="FFFFFF"/>
                </a:solidFill>
              </a:rPr>
              <a:t> 2</a:t>
            </a:r>
          </a:p>
        </p:txBody>
      </p:sp>
      <p:sp>
        <p:nvSpPr>
          <p:cNvPr id="167" name="Shape 167"/>
          <p:cNvSpPr/>
          <p:nvPr/>
        </p:nvSpPr>
        <p:spPr>
          <a:xfrm>
            <a:off x="6900032" y="1349167"/>
            <a:ext cx="1529625" cy="376694"/>
          </a:xfrm>
          <a:prstGeom prst="chevron">
            <a:avLst>
              <a:gd name="adj" fmla="val 0"/>
            </a:avLst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68" name="Shape 168"/>
          <p:cNvSpPr/>
          <p:nvPr/>
        </p:nvSpPr>
        <p:spPr>
          <a:xfrm>
            <a:off x="6900032" y="1448614"/>
            <a:ext cx="1529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 sz="1200">
                <a:solidFill>
                  <a:srgbClr val="FFFFFF"/>
                </a:solidFill>
              </a:rPr>
              <a:t>Competitors</a:t>
            </a:r>
            <a:r>
              <a:rPr b="1" sz="1200">
                <a:solidFill>
                  <a:srgbClr val="FFFFFF"/>
                </a:solidFill>
              </a:rPr>
              <a:t> 3</a:t>
            </a:r>
          </a:p>
        </p:txBody>
      </p:sp>
      <p:sp>
        <p:nvSpPr>
          <p:cNvPr id="169" name="Shape 169"/>
          <p:cNvSpPr/>
          <p:nvPr/>
        </p:nvSpPr>
        <p:spPr>
          <a:xfrm>
            <a:off x="8491805" y="1352494"/>
            <a:ext cx="791656" cy="376694"/>
          </a:xfrm>
          <a:prstGeom prst="chevron">
            <a:avLst>
              <a:gd name="adj" fmla="val 0"/>
            </a:avLst>
          </a:prstGeom>
          <a:solidFill>
            <a:srgbClr val="00B0F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170" name="Shape 170"/>
          <p:cNvSpPr/>
          <p:nvPr/>
        </p:nvSpPr>
        <p:spPr>
          <a:xfrm>
            <a:off x="8491805" y="1380821"/>
            <a:ext cx="791656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Your project</a:t>
            </a:r>
          </a:p>
        </p:txBody>
      </p:sp>
      <p:sp>
        <p:nvSpPr>
          <p:cNvPr id="171" name="Shape 171"/>
          <p:cNvSpPr/>
          <p:nvPr/>
        </p:nvSpPr>
        <p:spPr>
          <a:xfrm>
            <a:off x="5555479" y="49239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2" name="Shape 172"/>
          <p:cNvSpPr/>
          <p:nvPr/>
        </p:nvSpPr>
        <p:spPr>
          <a:xfrm>
            <a:off x="2332472" y="34636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3" name="Shape 173"/>
          <p:cNvSpPr/>
          <p:nvPr/>
        </p:nvSpPr>
        <p:spPr>
          <a:xfrm>
            <a:off x="6340188" y="34636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4" name="Shape 174"/>
          <p:cNvSpPr/>
          <p:nvPr/>
        </p:nvSpPr>
        <p:spPr>
          <a:xfrm>
            <a:off x="8800127" y="34636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5" name="Shape 175"/>
          <p:cNvSpPr/>
          <p:nvPr/>
        </p:nvSpPr>
        <p:spPr>
          <a:xfrm>
            <a:off x="2010163" y="2819975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6" name="Shape 176"/>
          <p:cNvSpPr/>
          <p:nvPr/>
        </p:nvSpPr>
        <p:spPr>
          <a:xfrm>
            <a:off x="2010163" y="3307670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7" name="Shape 177"/>
          <p:cNvSpPr/>
          <p:nvPr/>
        </p:nvSpPr>
        <p:spPr>
          <a:xfrm>
            <a:off x="2010163" y="3795365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8" name="Shape 178"/>
          <p:cNvSpPr/>
          <p:nvPr/>
        </p:nvSpPr>
        <p:spPr>
          <a:xfrm>
            <a:off x="2010163" y="5746145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9" name="Shape 179"/>
          <p:cNvSpPr/>
          <p:nvPr/>
        </p:nvSpPr>
        <p:spPr>
          <a:xfrm>
            <a:off x="2010163" y="5258450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80" name="Shape 180"/>
          <p:cNvSpPr/>
          <p:nvPr/>
        </p:nvSpPr>
        <p:spPr>
          <a:xfrm>
            <a:off x="2010163" y="4770755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81" name="Shape 181"/>
          <p:cNvSpPr/>
          <p:nvPr/>
        </p:nvSpPr>
        <p:spPr>
          <a:xfrm>
            <a:off x="2010163" y="4283060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82" name="Shape 182"/>
          <p:cNvSpPr/>
          <p:nvPr/>
        </p:nvSpPr>
        <p:spPr>
          <a:xfrm>
            <a:off x="8800127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3" name="Shape 183"/>
          <p:cNvSpPr/>
          <p:nvPr/>
        </p:nvSpPr>
        <p:spPr>
          <a:xfrm>
            <a:off x="7969963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4" name="Shape 184"/>
          <p:cNvSpPr/>
          <p:nvPr/>
        </p:nvSpPr>
        <p:spPr>
          <a:xfrm>
            <a:off x="7242836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6340188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6" name="Shape 186"/>
          <p:cNvSpPr/>
          <p:nvPr/>
        </p:nvSpPr>
        <p:spPr>
          <a:xfrm>
            <a:off x="5553888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7" name="Shape 187"/>
          <p:cNvSpPr/>
          <p:nvPr/>
        </p:nvSpPr>
        <p:spPr>
          <a:xfrm>
            <a:off x="4757551" y="58997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190" name="Group 190"/>
          <p:cNvGrpSpPr/>
          <p:nvPr/>
        </p:nvGrpSpPr>
        <p:grpSpPr>
          <a:xfrm>
            <a:off x="2035579" y="1816144"/>
            <a:ext cx="743201" cy="449082"/>
            <a:chOff x="0" y="0"/>
            <a:chExt cx="743200" cy="449081"/>
          </a:xfrm>
        </p:grpSpPr>
        <p:sp>
          <p:nvSpPr>
            <p:cNvPr id="188" name="Shape 188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193" name="Group 193"/>
          <p:cNvGrpSpPr/>
          <p:nvPr/>
        </p:nvGrpSpPr>
        <p:grpSpPr>
          <a:xfrm>
            <a:off x="8491805" y="1816144"/>
            <a:ext cx="771983" cy="449082"/>
            <a:chOff x="0" y="0"/>
            <a:chExt cx="771981" cy="449081"/>
          </a:xfrm>
        </p:grpSpPr>
        <p:sp>
          <p:nvSpPr>
            <p:cNvPr id="191" name="Shape 191"/>
            <p:cNvSpPr/>
            <p:nvPr/>
          </p:nvSpPr>
          <p:spPr>
            <a:xfrm>
              <a:off x="0" y="-1"/>
              <a:ext cx="771982" cy="449083"/>
            </a:xfrm>
            <a:prstGeom prst="rect">
              <a:avLst/>
            </a:prstGeom>
            <a:solidFill>
              <a:srgbClr val="C9F1FF"/>
            </a:solidFill>
            <a:ln w="25400" cap="flat">
              <a:solidFill>
                <a:srgbClr val="00B0F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0" y="89920"/>
              <a:ext cx="77198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196" name="Group 196"/>
          <p:cNvGrpSpPr/>
          <p:nvPr/>
        </p:nvGrpSpPr>
        <p:grpSpPr>
          <a:xfrm>
            <a:off x="7684775" y="1816144"/>
            <a:ext cx="743201" cy="449082"/>
            <a:chOff x="0" y="0"/>
            <a:chExt cx="743200" cy="449081"/>
          </a:xfrm>
        </p:grpSpPr>
        <p:sp>
          <p:nvSpPr>
            <p:cNvPr id="194" name="Shape 194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5" name="Shape 195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199" name="Group 199"/>
          <p:cNvGrpSpPr/>
          <p:nvPr/>
        </p:nvGrpSpPr>
        <p:grpSpPr>
          <a:xfrm>
            <a:off x="2842606" y="1816144"/>
            <a:ext cx="743201" cy="449082"/>
            <a:chOff x="0" y="0"/>
            <a:chExt cx="743200" cy="449081"/>
          </a:xfrm>
        </p:grpSpPr>
        <p:sp>
          <p:nvSpPr>
            <p:cNvPr id="197" name="Shape 197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198" name="Shape 198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202" name="Group 202"/>
          <p:cNvGrpSpPr/>
          <p:nvPr/>
        </p:nvGrpSpPr>
        <p:grpSpPr>
          <a:xfrm>
            <a:off x="3649634" y="1816144"/>
            <a:ext cx="743201" cy="449082"/>
            <a:chOff x="0" y="0"/>
            <a:chExt cx="743200" cy="449081"/>
          </a:xfrm>
        </p:grpSpPr>
        <p:sp>
          <p:nvSpPr>
            <p:cNvPr id="200" name="Shape 200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201" name="Shape 201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205" name="Group 205"/>
          <p:cNvGrpSpPr/>
          <p:nvPr/>
        </p:nvGrpSpPr>
        <p:grpSpPr>
          <a:xfrm>
            <a:off x="4456662" y="1816144"/>
            <a:ext cx="743201" cy="449082"/>
            <a:chOff x="0" y="0"/>
            <a:chExt cx="743200" cy="449081"/>
          </a:xfrm>
        </p:grpSpPr>
        <p:sp>
          <p:nvSpPr>
            <p:cNvPr id="203" name="Shape 203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208" name="Group 208"/>
          <p:cNvGrpSpPr/>
          <p:nvPr/>
        </p:nvGrpSpPr>
        <p:grpSpPr>
          <a:xfrm>
            <a:off x="5263691" y="1816144"/>
            <a:ext cx="743201" cy="449082"/>
            <a:chOff x="0" y="0"/>
            <a:chExt cx="743200" cy="449081"/>
          </a:xfrm>
        </p:grpSpPr>
        <p:sp>
          <p:nvSpPr>
            <p:cNvPr id="206" name="Shape 206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211" name="Group 211"/>
          <p:cNvGrpSpPr/>
          <p:nvPr/>
        </p:nvGrpSpPr>
        <p:grpSpPr>
          <a:xfrm>
            <a:off x="6070718" y="1816144"/>
            <a:ext cx="743202" cy="449082"/>
            <a:chOff x="0" y="0"/>
            <a:chExt cx="743200" cy="449081"/>
          </a:xfrm>
        </p:grpSpPr>
        <p:sp>
          <p:nvSpPr>
            <p:cNvPr id="209" name="Shape 209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210" name="Shape 210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214" name="Group 214"/>
          <p:cNvGrpSpPr/>
          <p:nvPr/>
        </p:nvGrpSpPr>
        <p:grpSpPr>
          <a:xfrm>
            <a:off x="6877746" y="1816144"/>
            <a:ext cx="743201" cy="449082"/>
            <a:chOff x="0" y="0"/>
            <a:chExt cx="743200" cy="449081"/>
          </a:xfrm>
        </p:grpSpPr>
        <p:sp>
          <p:nvSpPr>
            <p:cNvPr id="212" name="Shape 212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213" name="Shape 213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sp>
        <p:nvSpPr>
          <p:cNvPr id="215" name="Shape 215"/>
          <p:cNvSpPr/>
          <p:nvPr/>
        </p:nvSpPr>
        <p:spPr>
          <a:xfrm>
            <a:off x="8788881" y="2963398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6" name="Shape 216"/>
          <p:cNvSpPr/>
          <p:nvPr/>
        </p:nvSpPr>
        <p:spPr>
          <a:xfrm>
            <a:off x="1159033" y="3432975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2</a:t>
            </a:r>
          </a:p>
        </p:txBody>
      </p:sp>
      <p:sp>
        <p:nvSpPr>
          <p:cNvPr id="217" name="Shape 217"/>
          <p:cNvSpPr/>
          <p:nvPr/>
        </p:nvSpPr>
        <p:spPr>
          <a:xfrm>
            <a:off x="1159033" y="3920451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3</a:t>
            </a:r>
          </a:p>
        </p:txBody>
      </p:sp>
      <p:sp>
        <p:nvSpPr>
          <p:cNvPr id="218" name="Shape 218"/>
          <p:cNvSpPr/>
          <p:nvPr/>
        </p:nvSpPr>
        <p:spPr>
          <a:xfrm>
            <a:off x="1159033" y="4407927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4</a:t>
            </a:r>
          </a:p>
        </p:txBody>
      </p:sp>
      <p:sp>
        <p:nvSpPr>
          <p:cNvPr id="219" name="Shape 219"/>
          <p:cNvSpPr/>
          <p:nvPr/>
        </p:nvSpPr>
        <p:spPr>
          <a:xfrm>
            <a:off x="1159033" y="4895403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5</a:t>
            </a:r>
          </a:p>
        </p:txBody>
      </p:sp>
      <p:sp>
        <p:nvSpPr>
          <p:cNvPr id="220" name="Shape 220"/>
          <p:cNvSpPr/>
          <p:nvPr/>
        </p:nvSpPr>
        <p:spPr>
          <a:xfrm>
            <a:off x="1159033" y="5382879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6</a:t>
            </a:r>
          </a:p>
        </p:txBody>
      </p:sp>
      <p:sp>
        <p:nvSpPr>
          <p:cNvPr id="221" name="Shape 221"/>
          <p:cNvSpPr/>
          <p:nvPr/>
        </p:nvSpPr>
        <p:spPr>
          <a:xfrm>
            <a:off x="1159033" y="5870357"/>
            <a:ext cx="8071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sz="1200"/>
              <a:t>Criterion</a:t>
            </a:r>
            <a:r>
              <a:rPr sz="1200"/>
              <a:t> 7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Strategic potential of the project</a:t>
            </a:r>
          </a:p>
        </p:txBody>
      </p:sp>
      <p:sp>
        <p:nvSpPr>
          <p:cNvPr id="224" name="Shape 224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25" name="Shape 225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grpSp>
        <p:nvGrpSpPr>
          <p:cNvPr id="228" name="Group 228"/>
          <p:cNvGrpSpPr/>
          <p:nvPr/>
        </p:nvGrpSpPr>
        <p:grpSpPr>
          <a:xfrm>
            <a:off x="3305667" y="1566632"/>
            <a:ext cx="3294665" cy="423333"/>
            <a:chOff x="0" y="0"/>
            <a:chExt cx="3294664" cy="423332"/>
          </a:xfrm>
        </p:grpSpPr>
        <p:sp>
          <p:nvSpPr>
            <p:cNvPr id="226" name="Shape 226"/>
            <p:cNvSpPr/>
            <p:nvPr/>
          </p:nvSpPr>
          <p:spPr>
            <a:xfrm>
              <a:off x="-1" y="-1"/>
              <a:ext cx="3294666" cy="423334"/>
            </a:xfrm>
            <a:prstGeom prst="rect">
              <a:avLst/>
            </a:prstGeom>
            <a:solidFill>
              <a:srgbClr val="558E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7" name="Shape 227"/>
            <p:cNvSpPr/>
            <p:nvPr/>
          </p:nvSpPr>
          <p:spPr>
            <a:xfrm>
              <a:off x="-1" y="67715"/>
              <a:ext cx="3294666" cy="287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Strategic potential</a:t>
              </a:r>
            </a:p>
          </p:txBody>
        </p:sp>
      </p:grpSp>
      <p:sp>
        <p:nvSpPr>
          <p:cNvPr id="250" name="Shape 250"/>
          <p:cNvSpPr/>
          <p:nvPr/>
        </p:nvSpPr>
        <p:spPr>
          <a:xfrm>
            <a:off x="1685290" y="1778000"/>
            <a:ext cx="516890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39" y="0"/>
                </a:moveTo>
                <a:lnTo>
                  <a:pt x="21600" y="0"/>
                </a:ln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251" name="Shape 251"/>
          <p:cNvSpPr/>
          <p:nvPr/>
        </p:nvSpPr>
        <p:spPr>
          <a:xfrm>
            <a:off x="3050540" y="1778000"/>
            <a:ext cx="516763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62" y="0"/>
                </a:moveTo>
                <a:lnTo>
                  <a:pt x="0" y="0"/>
                </a:ln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231" name="Shape 231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32" name="Shape 232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33" name="Shape 233"/>
          <p:cNvSpPr/>
          <p:nvPr/>
        </p:nvSpPr>
        <p:spPr>
          <a:xfrm>
            <a:off x="256509" y="2253565"/>
            <a:ext cx="2859023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34" name="Shape 234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35" name="Shape 235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36" name="Shape 236"/>
          <p:cNvSpPr/>
          <p:nvPr/>
        </p:nvSpPr>
        <p:spPr>
          <a:xfrm>
            <a:off x="6789908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37" name="Shape 237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238" name="Shape 238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239" name="Shape 239"/>
          <p:cNvSpPr/>
          <p:nvPr/>
        </p:nvSpPr>
        <p:spPr>
          <a:xfrm>
            <a:off x="3523489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240" name="Shape 240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241" name="Shape 241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42" name="Shape 242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243" name="Shape 243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44" name="Shape 244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245" name="Shape 245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grpSp>
        <p:nvGrpSpPr>
          <p:cNvPr id="249" name="Group 249"/>
          <p:cNvGrpSpPr/>
          <p:nvPr/>
        </p:nvGrpSpPr>
        <p:grpSpPr>
          <a:xfrm>
            <a:off x="5435601" y="383249"/>
            <a:ext cx="3505201" cy="906894"/>
            <a:chOff x="0" y="0"/>
            <a:chExt cx="3505200" cy="906892"/>
          </a:xfrm>
        </p:grpSpPr>
        <p:sp>
          <p:nvSpPr>
            <p:cNvPr id="246" name="Shape 246"/>
            <p:cNvSpPr/>
            <p:nvPr/>
          </p:nvSpPr>
          <p:spPr>
            <a:xfrm>
              <a:off x="0" y="-1"/>
              <a:ext cx="3505200" cy="90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880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7" name="Shape 247"/>
            <p:cNvSpPr/>
            <p:nvPr/>
          </p:nvSpPr>
          <p:spPr>
            <a:xfrm>
              <a:off x="3051754" y="453446"/>
              <a:ext cx="453447" cy="45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8" name="Shape 248"/>
            <p:cNvSpPr/>
            <p:nvPr/>
          </p:nvSpPr>
          <p:spPr>
            <a:xfrm>
              <a:off x="0" y="-1"/>
              <a:ext cx="3505200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Strategic potential of the project – the arguments for why the project will be successful in the future, for example, the current market dynamics, changes in the structure of demand, etc.</a:t>
              </a: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Key leaders of the project</a:t>
            </a:r>
          </a:p>
        </p:txBody>
      </p:sp>
      <p:sp>
        <p:nvSpPr>
          <p:cNvPr id="254" name="Shape 254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55" name="Shape 255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6" name="Shape 256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7" name="Shape 257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8" name="Shape 258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259" name="Shape 259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260" name="Shape 260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61" name="Shape 261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264" name="Group 264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262" name="Shape 262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63" name="Shape 263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267" name="Group 267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265" name="Shape 265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66" name="Shape 266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268" name="Shape 268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269" name="Shape 269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270" name="Shape 270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71" name="Shape 271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272" name="Shape 272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273" name="Shape 273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274" name="Shape 274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275" name="Shape 275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278" name="Group 278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276" name="Shape 276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77" name="Shape 277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282" name="Group 282"/>
          <p:cNvGrpSpPr/>
          <p:nvPr/>
        </p:nvGrpSpPr>
        <p:grpSpPr>
          <a:xfrm>
            <a:off x="6268961" y="535650"/>
            <a:ext cx="3510039" cy="596369"/>
            <a:chOff x="0" y="0"/>
            <a:chExt cx="3510038" cy="596368"/>
          </a:xfrm>
        </p:grpSpPr>
        <p:sp>
          <p:nvSpPr>
            <p:cNvPr id="279" name="Shape 279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81" name="Shape 281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team description</a:t>
              </a:r>
            </a:p>
          </p:txBody>
        </p:sp>
      </p:grp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85" name="Shape 285"/>
          <p:cNvSpPr/>
          <p:nvPr/>
        </p:nvSpPr>
        <p:spPr>
          <a:xfrm>
            <a:off x="3313454" y="2710179"/>
            <a:ext cx="327909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 algn="ctr"/>
            <a:r>
              <a:rPr b="1"/>
              <a:t>Thank you for your attention</a:t>
            </a:r>
            <a:r>
              <a:rPr b="1"/>
              <a:t>!</a:t>
            </a:r>
          </a:p>
        </p:txBody>
      </p:sp>
      <p:sp>
        <p:nvSpPr>
          <p:cNvPr id="286" name="Shape 286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Name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