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05"/>
          <c:y val="0.005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 idx="0">
                  <c:v>Продажи</c:v>
                </c:pt>
              </c:strCache>
            </c:strRef>
          </c:tx>
          <c:spPr>
            <a:solidFill>
              <a:srgbClr val="00B0F0"/>
            </a:solidFill>
            <a:ln w="19050" cap="flat">
              <a:solidFill>
                <a:srgbClr val="FFFFFF"/>
              </a:solidFill>
              <a:prstDash val="solid"/>
              <a:bevel/>
            </a:ln>
            <a:effectLst/>
          </c:spPr>
          <c:explosion val="0"/>
          <c:dPt>
            <c:idx val="0"/>
            <c:explosion val="0"/>
            <c:spPr>
              <a:solidFill>
                <a:srgbClr val="00B0F0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1"/>
            <c:explosion val="0"/>
            <c:spPr>
              <a:solidFill>
                <a:srgbClr val="C0504D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2"/>
            <c:explosion val="0"/>
            <c:spPr>
              <a:solidFill>
                <a:srgbClr val="9BBB59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3"/>
            <c:explosion val="0"/>
            <c:spPr>
              <a:solidFill>
                <a:srgbClr val="8064A2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Lbls>
            <c:dLbl>
              <c:idx val="0"/>
              <c:numFmt formatCode="0.#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.#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8.200000</c:v>
                </c:pt>
                <c:pt idx="1">
                  <c:v>3.200000</c:v>
                </c:pt>
                <c:pt idx="2">
                  <c:v>1.400000</c:v>
                </c:pt>
                <c:pt idx="3">
                  <c:v>1.200000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396471"/>
          <c:y val="0.0798898"/>
          <c:w val="0.960353"/>
          <c:h val="0.8876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4.300000</c:v>
                </c:pt>
                <c:pt idx="1">
                  <c:v>2.500000</c:v>
                </c:pt>
                <c:pt idx="2">
                  <c:v>3.500000</c:v>
                </c:pt>
                <c:pt idx="3">
                  <c:v>4.500000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 idx="0">
                  <c:v>Ряд 2</c:v>
                </c:pt>
              </c:strCache>
            </c:strRef>
          </c:tx>
          <c:spPr>
            <a:solidFill>
              <a:srgbClr val="C0504D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2.400000</c:v>
                </c:pt>
                <c:pt idx="1">
                  <c:v>4.400000</c:v>
                </c:pt>
                <c:pt idx="2">
                  <c:v>1.800000</c:v>
                </c:pt>
                <c:pt idx="3">
                  <c:v>2.800000</c:v>
                </c:pt>
              </c:numCache>
            </c:numRef>
          </c:val>
        </c:ser>
        <c:gapWidth val="219"/>
        <c:overlap val="-27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.25"/>
        <c:minorUnit val="0.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8" name="Shape 8"/>
          <p:cNvSpPr/>
          <p:nvPr/>
        </p:nvSpPr>
        <p:spPr>
          <a:xfrm>
            <a:off x="7559799" y="202613"/>
            <a:ext cx="175997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Логотип компании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85000"/>
              </a:lnSpc>
              <a:defRPr b="1" spc="-91" sz="2300"/>
            </a:lvl1pPr>
          </a:lstStyle>
          <a:p>
            <a:pPr lvl="0">
              <a:defRPr b="0" spc="0" sz="1800"/>
            </a:pPr>
            <a:r>
              <a:rPr b="1" spc="-91" sz="2300"/>
              <a:t>Название сервиса</a:t>
            </a:r>
          </a:p>
        </p:txBody>
      </p:sp>
      <p:sp>
        <p:nvSpPr>
          <p:cNvPr id="20" name="Shape 20"/>
          <p:cNvSpPr/>
          <p:nvPr/>
        </p:nvSpPr>
        <p:spPr>
          <a:xfrm>
            <a:off x="567916" y="5264483"/>
            <a:ext cx="1403351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lnSpc>
                <a:spcPct val="85000"/>
              </a:lnSpc>
            </a:pP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Тизер 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[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пример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]*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1048036" y="2622201"/>
            <a:ext cx="4076489" cy="1450125"/>
            <a:chOff x="0" y="0"/>
            <a:chExt cx="4076487" cy="1450123"/>
          </a:xfrm>
        </p:grpSpPr>
        <p:sp>
          <p:nvSpPr>
            <p:cNvPr id="21" name="Shape 21"/>
            <p:cNvSpPr/>
            <p:nvPr/>
          </p:nvSpPr>
          <p:spPr>
            <a:xfrm>
              <a:off x="0" y="327780"/>
              <a:ext cx="2753472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pc="-96" sz="2400">
                  <a:solidFill>
                    <a:srgbClr val="054D7E"/>
                  </a:solidFill>
                </a:defRPr>
              </a:lvl1pPr>
            </a:lstStyle>
            <a:p>
              <a:pPr lvl="0">
                <a:defRPr b="0" spc="0" sz="1800">
                  <a:solidFill>
                    <a:srgbClr val="000000"/>
                  </a:solidFill>
                </a:defRPr>
              </a:pPr>
              <a:r>
                <a:rPr b="1" spc="-96" sz="2400">
                  <a:solidFill>
                    <a:srgbClr val="054D7E"/>
                  </a:solidFill>
                </a:rPr>
                <a:t>Логотип компании</a:t>
              </a:r>
            </a:p>
          </p:txBody>
        </p:sp>
        <p:sp>
          <p:nvSpPr>
            <p:cNvPr id="22" name="Shape 22"/>
            <p:cNvSpPr/>
            <p:nvPr/>
          </p:nvSpPr>
          <p:spPr>
            <a:xfrm>
              <a:off x="1939367" y="628978"/>
              <a:ext cx="757022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pc="-72">
                  <a:solidFill>
                    <a:srgbClr val="A7A7A7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 lvl="0">
                <a:defRPr spc="0">
                  <a:solidFill>
                    <a:srgbClr val="000000"/>
                  </a:solidFill>
                </a:defRPr>
              </a:pPr>
              <a:r>
                <a:rPr spc="-72">
                  <a:solidFill>
                    <a:srgbClr val="A7A7A7"/>
                  </a:solidFill>
                </a:rPr>
                <a:t>слоган</a:t>
              </a:r>
            </a:p>
          </p:txBody>
        </p:sp>
        <p:sp>
          <p:nvSpPr>
            <p:cNvPr id="23" name="Shape 23"/>
            <p:cNvSpPr/>
            <p:nvPr/>
          </p:nvSpPr>
          <p:spPr>
            <a:xfrm>
              <a:off x="2837454" y="211310"/>
              <a:ext cx="1007581" cy="1007581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4" name="Shape 24"/>
            <p:cNvSpPr/>
            <p:nvPr/>
          </p:nvSpPr>
          <p:spPr>
            <a:xfrm rot="2700000">
              <a:off x="3242698" y="-191604"/>
              <a:ext cx="217455" cy="1833332"/>
            </a:xfrm>
            <a:prstGeom prst="roundRect">
              <a:avLst>
                <a:gd name="adj" fmla="val 50000"/>
              </a:avLst>
            </a:prstGeom>
            <a:solidFill>
              <a:srgbClr val="ECF0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26" name="Shape 26"/>
          <p:cNvSpPr/>
          <p:nvPr/>
        </p:nvSpPr>
        <p:spPr>
          <a:xfrm>
            <a:off x="600595" y="6417063"/>
            <a:ext cx="753111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pc="-39"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9" sz="1000"/>
              <a:t>Город, 2014</a:t>
            </a:r>
          </a:p>
        </p:txBody>
      </p:sp>
      <p:pic>
        <p:nvPicPr>
          <p:cNvPr id="27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30" name="Shape 30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Анализ целевого рынка</a:t>
            </a:r>
          </a:p>
        </p:txBody>
      </p:sp>
      <p:grpSp>
        <p:nvGrpSpPr>
          <p:cNvPr id="34" name="Group 34"/>
          <p:cNvGrpSpPr/>
          <p:nvPr/>
        </p:nvGrpSpPr>
        <p:grpSpPr>
          <a:xfrm>
            <a:off x="6091040" y="528268"/>
            <a:ext cx="2880581" cy="596369"/>
            <a:chOff x="0" y="0"/>
            <a:chExt cx="2880579" cy="596368"/>
          </a:xfrm>
        </p:grpSpPr>
        <p:sp>
          <p:nvSpPr>
            <p:cNvPr id="31" name="Shape 31"/>
            <p:cNvSpPr/>
            <p:nvPr/>
          </p:nvSpPr>
          <p:spPr>
            <a:xfrm>
              <a:off x="-1" y="0"/>
              <a:ext cx="2880581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364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32" name="Shape 32"/>
            <p:cNvSpPr/>
            <p:nvPr/>
          </p:nvSpPr>
          <p:spPr>
            <a:xfrm>
              <a:off x="2582395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33" name="Shape 33"/>
            <p:cNvSpPr/>
            <p:nvPr/>
          </p:nvSpPr>
          <p:spPr>
            <a:xfrm>
              <a:off x="-1" y="0"/>
              <a:ext cx="2880581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Размер, структура и динамика целевого рынка</a:t>
              </a:r>
            </a:p>
          </p:txBody>
        </p:sp>
      </p:grpSp>
      <p:sp>
        <p:nvSpPr>
          <p:cNvPr id="35" name="Shape 35"/>
          <p:cNvSpPr/>
          <p:nvPr/>
        </p:nvSpPr>
        <p:spPr>
          <a:xfrm>
            <a:off x="283699" y="1439375"/>
            <a:ext cx="4498878" cy="351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Вывод о целевом рынке</a:t>
            </a:r>
          </a:p>
        </p:txBody>
      </p:sp>
      <p:sp>
        <p:nvSpPr>
          <p:cNvPr id="36" name="Shape 36"/>
          <p:cNvSpPr/>
          <p:nvPr/>
        </p:nvSpPr>
        <p:spPr>
          <a:xfrm>
            <a:off x="273179" y="1748083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Размер и сегментация рынка</a:t>
            </a:r>
          </a:p>
        </p:txBody>
      </p:sp>
      <p:sp>
        <p:nvSpPr>
          <p:cNvPr id="37" name="Shape 37"/>
          <p:cNvSpPr/>
          <p:nvPr/>
        </p:nvSpPr>
        <p:spPr>
          <a:xfrm>
            <a:off x="5121026" y="1433007"/>
            <a:ext cx="4498878" cy="351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Вывод о трендах целевых сегментов</a:t>
            </a:r>
          </a:p>
        </p:txBody>
      </p:sp>
      <p:sp>
        <p:nvSpPr>
          <p:cNvPr id="38" name="Shape 38"/>
          <p:cNvSpPr/>
          <p:nvPr/>
        </p:nvSpPr>
        <p:spPr>
          <a:xfrm>
            <a:off x="5044433" y="1748084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Прогноз по целевым сегментам рынка</a:t>
            </a:r>
          </a:p>
        </p:txBody>
      </p:sp>
      <p:graphicFrame>
        <p:nvGraphicFramePr>
          <p:cNvPr id="39" name="Chart 39"/>
          <p:cNvGraphicFramePr/>
          <p:nvPr/>
        </p:nvGraphicFramePr>
        <p:xfrm>
          <a:off x="1303804" y="2475503"/>
          <a:ext cx="2458668" cy="2458667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40" name="Shape 40"/>
          <p:cNvSpPr/>
          <p:nvPr/>
        </p:nvSpPr>
        <p:spPr>
          <a:xfrm>
            <a:off x="558800" y="5090633"/>
            <a:ext cx="4105784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>
              <a:solidFill>
                <a:srgbClr val="FFFFFF"/>
              </a:solidFill>
            </a:endParaRP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>
              <a:solidFill>
                <a:srgbClr val="FFFFFF"/>
              </a:solidFill>
            </a:endParaRP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 sz="1200">
              <a:solidFill>
                <a:srgbClr val="808080"/>
              </a:solidFill>
            </a:endParaRPr>
          </a:p>
        </p:txBody>
      </p:sp>
      <p:sp>
        <p:nvSpPr>
          <p:cNvPr id="41" name="Shape 41"/>
          <p:cNvSpPr/>
          <p:nvPr/>
        </p:nvSpPr>
        <p:spPr>
          <a:xfrm>
            <a:off x="5317573" y="5090633"/>
            <a:ext cx="4105784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>
              <a:solidFill>
                <a:srgbClr val="FFFFFF"/>
              </a:solidFill>
            </a:endParaRP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>
              <a:solidFill>
                <a:srgbClr val="FFFFFF"/>
              </a:solidFill>
            </a:endParaRP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 sz="1200">
              <a:solidFill>
                <a:srgbClr val="808080"/>
              </a:solidFill>
            </a:endParaRPr>
          </a:p>
        </p:txBody>
      </p:sp>
      <p:graphicFrame>
        <p:nvGraphicFramePr>
          <p:cNvPr id="42" name="Chart 42"/>
          <p:cNvGraphicFramePr/>
          <p:nvPr/>
        </p:nvGraphicFramePr>
        <p:xfrm>
          <a:off x="5817720" y="2543014"/>
          <a:ext cx="3203263" cy="190763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43" name="Shape 43"/>
          <p:cNvSpPr/>
          <p:nvPr/>
        </p:nvSpPr>
        <p:spPr>
          <a:xfrm>
            <a:off x="599071" y="5888554"/>
            <a:ext cx="815390" cy="218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lnSpc>
                <a:spcPct val="80000"/>
              </a:lnSpc>
            </a:pPr>
            <a:r>
              <a:rPr b="1" sz="800"/>
              <a:t>Источники: </a:t>
            </a:r>
            <a:r>
              <a:rPr sz="800"/>
              <a:t>…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46" name="Shape 46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Проблемы и потребности рынка</a:t>
            </a:r>
          </a:p>
        </p:txBody>
      </p:sp>
      <p:grpSp>
        <p:nvGrpSpPr>
          <p:cNvPr id="50" name="Group 50"/>
          <p:cNvGrpSpPr/>
          <p:nvPr/>
        </p:nvGrpSpPr>
        <p:grpSpPr>
          <a:xfrm>
            <a:off x="5202797" y="344269"/>
            <a:ext cx="4057164" cy="701042"/>
            <a:chOff x="0" y="0"/>
            <a:chExt cx="4057162" cy="701040"/>
          </a:xfrm>
        </p:grpSpPr>
        <p:sp>
          <p:nvSpPr>
            <p:cNvPr id="47" name="Shape 47"/>
            <p:cNvSpPr/>
            <p:nvPr/>
          </p:nvSpPr>
          <p:spPr>
            <a:xfrm>
              <a:off x="0" y="0"/>
              <a:ext cx="4057163" cy="651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86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48" name="Shape 48"/>
            <p:cNvSpPr/>
            <p:nvPr/>
          </p:nvSpPr>
          <p:spPr>
            <a:xfrm>
              <a:off x="3731455" y="325707"/>
              <a:ext cx="325708" cy="325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49" name="Shape 49"/>
            <p:cNvSpPr/>
            <p:nvPr/>
          </p:nvSpPr>
          <p:spPr>
            <a:xfrm>
              <a:off x="0" y="0"/>
              <a:ext cx="4057163" cy="701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описывается текущая ситуация на целевом рынке – взаимоотношения основных участников рынка и ключевые проблемы и потребности</a:t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78" name="Shape 78"/>
          <p:cNvSpPr/>
          <p:nvPr/>
        </p:nvSpPr>
        <p:spPr>
          <a:xfrm>
            <a:off x="2486765" y="2301152"/>
            <a:ext cx="1877311" cy="1132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7200" y="14400"/>
                  <a:pt x="14400" y="7200"/>
                  <a:pt x="2160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79" name="Shape 79"/>
          <p:cNvSpPr/>
          <p:nvPr/>
        </p:nvSpPr>
        <p:spPr>
          <a:xfrm>
            <a:off x="5579298" y="2301152"/>
            <a:ext cx="1849128" cy="1132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4400" y="14400"/>
                  <a:pt x="7200" y="7200"/>
                  <a:pt x="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80" name="Shape 80"/>
          <p:cNvSpPr/>
          <p:nvPr/>
        </p:nvSpPr>
        <p:spPr>
          <a:xfrm>
            <a:off x="2723773" y="3803649"/>
            <a:ext cx="445833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cubicBezTo>
                  <a:pt x="7200" y="0"/>
                  <a:pt x="14400" y="0"/>
                  <a:pt x="2160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54" name="Shape 54"/>
          <p:cNvSpPr/>
          <p:nvPr/>
        </p:nvSpPr>
        <p:spPr>
          <a:xfrm flipV="1">
            <a:off x="3549648" y="3803650"/>
            <a:ext cx="3732530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55" name="Shape 55"/>
          <p:cNvSpPr/>
          <p:nvPr/>
        </p:nvSpPr>
        <p:spPr>
          <a:xfrm>
            <a:off x="2623822" y="3803650"/>
            <a:ext cx="925827" cy="177884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56" name="Shape 56"/>
          <p:cNvSpPr/>
          <p:nvPr/>
        </p:nvSpPr>
        <p:spPr>
          <a:xfrm flipH="1">
            <a:off x="3549648" y="2257638"/>
            <a:ext cx="1426635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57" name="Shape 57"/>
          <p:cNvSpPr/>
          <p:nvPr/>
        </p:nvSpPr>
        <p:spPr>
          <a:xfrm>
            <a:off x="4976282" y="2257638"/>
            <a:ext cx="71967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58" name="Shape 58"/>
          <p:cNvSpPr/>
          <p:nvPr/>
        </p:nvSpPr>
        <p:spPr>
          <a:xfrm flipV="1">
            <a:off x="5048248" y="3803650"/>
            <a:ext cx="2233930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59" name="Shape 59"/>
          <p:cNvSpPr/>
          <p:nvPr/>
        </p:nvSpPr>
        <p:spPr>
          <a:xfrm>
            <a:off x="2623822" y="3803649"/>
            <a:ext cx="2424427" cy="1778846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0" name="Shape 60"/>
          <p:cNvSpPr/>
          <p:nvPr/>
        </p:nvSpPr>
        <p:spPr>
          <a:xfrm>
            <a:off x="4976282" y="2257638"/>
            <a:ext cx="1498601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1" name="Shape 61"/>
          <p:cNvSpPr/>
          <p:nvPr/>
        </p:nvSpPr>
        <p:spPr>
          <a:xfrm flipH="1">
            <a:off x="6474882" y="3803650"/>
            <a:ext cx="807296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2" name="Shape 62"/>
          <p:cNvSpPr/>
          <p:nvPr/>
        </p:nvSpPr>
        <p:spPr>
          <a:xfrm>
            <a:off x="2623822" y="3803649"/>
            <a:ext cx="3851061" cy="177884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65" name="Group 65"/>
          <p:cNvGrpSpPr/>
          <p:nvPr/>
        </p:nvGrpSpPr>
        <p:grpSpPr>
          <a:xfrm>
            <a:off x="3467304" y="2805139"/>
            <a:ext cx="3065574" cy="2376461"/>
            <a:chOff x="0" y="0"/>
            <a:chExt cx="3065572" cy="2376460"/>
          </a:xfrm>
        </p:grpSpPr>
        <p:sp>
          <p:nvSpPr>
            <p:cNvPr id="63" name="Shape 63"/>
            <p:cNvSpPr/>
            <p:nvPr/>
          </p:nvSpPr>
          <p:spPr>
            <a:xfrm>
              <a:off x="0" y="0"/>
              <a:ext cx="3065573" cy="2376461"/>
            </a:xfrm>
            <a:prstGeom prst="roundRect">
              <a:avLst>
                <a:gd name="adj" fmla="val 7022"/>
              </a:avLst>
            </a:prstGeom>
            <a:solidFill>
              <a:srgbClr val="FFFFFF"/>
            </a:solidFill>
            <a:ln w="25400" cap="flat">
              <a:solidFill>
                <a:srgbClr val="4FD1FF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50000"/>
                </a:lnSpc>
                <a:defRPr sz="14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4" name="Shape 64"/>
            <p:cNvSpPr/>
            <p:nvPr/>
          </p:nvSpPr>
          <p:spPr>
            <a:xfrm>
              <a:off x="48876" y="48876"/>
              <a:ext cx="2967821" cy="1780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algn="ctr"/>
              <a:r>
                <a:rPr sz="1200"/>
                <a:t>Проблемы и потребности рынка: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</a:p>
          </p:txBody>
        </p:sp>
      </p:grpSp>
      <p:sp>
        <p:nvSpPr>
          <p:cNvPr id="66" name="Shape 66"/>
          <p:cNvSpPr/>
          <p:nvPr/>
        </p:nvSpPr>
        <p:spPr>
          <a:xfrm>
            <a:off x="3018466" y="5685564"/>
            <a:ext cx="96793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b="1" sz="1200">
                <a:solidFill>
                  <a:srgbClr val="00B0F0"/>
                </a:solidFill>
              </a:rPr>
              <a:t>Участник </a:t>
            </a:r>
            <a:r>
              <a:rPr b="1" sz="1200">
                <a:solidFill>
                  <a:srgbClr val="00B0F0"/>
                </a:solidFill>
              </a:rPr>
              <a:t>N</a:t>
            </a:r>
          </a:p>
        </p:txBody>
      </p:sp>
      <p:sp>
        <p:nvSpPr>
          <p:cNvPr id="67" name="Shape 67"/>
          <p:cNvSpPr/>
          <p:nvPr/>
        </p:nvSpPr>
        <p:spPr>
          <a:xfrm>
            <a:off x="6054533" y="5685565"/>
            <a:ext cx="98483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b="1" sz="1200">
                <a:solidFill>
                  <a:srgbClr val="00B0F0"/>
                </a:solidFill>
              </a:rPr>
              <a:t>Участник </a:t>
            </a:r>
            <a:r>
              <a:rPr b="1" sz="1200">
                <a:solidFill>
                  <a:srgbClr val="00B0F0"/>
                </a:solidFill>
              </a:rPr>
              <a:t>M</a:t>
            </a:r>
          </a:p>
        </p:txBody>
      </p:sp>
      <p:sp>
        <p:nvSpPr>
          <p:cNvPr id="68" name="Shape 68"/>
          <p:cNvSpPr/>
          <p:nvPr/>
        </p:nvSpPr>
        <p:spPr>
          <a:xfrm>
            <a:off x="4871373" y="5685565"/>
            <a:ext cx="25654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>
                <a:solidFill>
                  <a:srgbClr val="00B0F0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00B0F0"/>
                </a:solidFill>
              </a:rPr>
              <a:t>…</a:t>
            </a:r>
          </a:p>
        </p:txBody>
      </p:sp>
      <p:grpSp>
        <p:nvGrpSpPr>
          <p:cNvPr id="71" name="Group 71"/>
          <p:cNvGrpSpPr/>
          <p:nvPr/>
        </p:nvGrpSpPr>
        <p:grpSpPr>
          <a:xfrm>
            <a:off x="1025148" y="3434148"/>
            <a:ext cx="1698749" cy="739004"/>
            <a:chOff x="0" y="0"/>
            <a:chExt cx="1698748" cy="739003"/>
          </a:xfrm>
        </p:grpSpPr>
        <p:sp>
          <p:nvSpPr>
            <p:cNvPr id="69" name="Shape 69"/>
            <p:cNvSpPr/>
            <p:nvPr/>
          </p:nvSpPr>
          <p:spPr>
            <a:xfrm>
              <a:off x="0" y="0"/>
              <a:ext cx="1698749" cy="739004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70" name="Shape 70"/>
            <p:cNvSpPr/>
            <p:nvPr/>
          </p:nvSpPr>
          <p:spPr>
            <a:xfrm>
              <a:off x="36075" y="216902"/>
              <a:ext cx="1626598" cy="3051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Участник рынка 2</a:t>
              </a:r>
            </a:p>
          </p:txBody>
        </p:sp>
      </p:grpSp>
      <p:grpSp>
        <p:nvGrpSpPr>
          <p:cNvPr id="74" name="Group 74"/>
          <p:cNvGrpSpPr/>
          <p:nvPr/>
        </p:nvGrpSpPr>
        <p:grpSpPr>
          <a:xfrm>
            <a:off x="7182103" y="3434148"/>
            <a:ext cx="1698749" cy="739004"/>
            <a:chOff x="0" y="0"/>
            <a:chExt cx="1698748" cy="739003"/>
          </a:xfrm>
        </p:grpSpPr>
        <p:sp>
          <p:nvSpPr>
            <p:cNvPr id="72" name="Shape 72"/>
            <p:cNvSpPr/>
            <p:nvPr/>
          </p:nvSpPr>
          <p:spPr>
            <a:xfrm>
              <a:off x="0" y="0"/>
              <a:ext cx="1698749" cy="739004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73" name="Shape 73"/>
            <p:cNvSpPr/>
            <p:nvPr/>
          </p:nvSpPr>
          <p:spPr>
            <a:xfrm>
              <a:off x="36075" y="216902"/>
              <a:ext cx="1626598" cy="3051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Участник рынка 3</a:t>
              </a:r>
            </a:p>
          </p:txBody>
        </p:sp>
      </p:grpSp>
      <p:grpSp>
        <p:nvGrpSpPr>
          <p:cNvPr id="77" name="Group 77"/>
          <p:cNvGrpSpPr/>
          <p:nvPr/>
        </p:nvGrpSpPr>
        <p:grpSpPr>
          <a:xfrm>
            <a:off x="4126908" y="1562170"/>
            <a:ext cx="1698749" cy="739004"/>
            <a:chOff x="0" y="0"/>
            <a:chExt cx="1698748" cy="739002"/>
          </a:xfrm>
        </p:grpSpPr>
        <p:sp>
          <p:nvSpPr>
            <p:cNvPr id="75" name="Shape 75"/>
            <p:cNvSpPr/>
            <p:nvPr/>
          </p:nvSpPr>
          <p:spPr>
            <a:xfrm>
              <a:off x="0" y="0"/>
              <a:ext cx="1698749" cy="739003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76" name="Shape 76"/>
            <p:cNvSpPr/>
            <p:nvPr/>
          </p:nvSpPr>
          <p:spPr>
            <a:xfrm>
              <a:off x="36075" y="116128"/>
              <a:ext cx="1626598" cy="5067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Участник рынка 1</a:t>
              </a:r>
            </a:p>
          </p:txBody>
        </p:sp>
      </p:grp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661011" y="3757619"/>
            <a:ext cx="545956" cy="2250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3" name="Shape 83"/>
          <p:cNvSpPr/>
          <p:nvPr/>
        </p:nvSpPr>
        <p:spPr>
          <a:xfrm>
            <a:off x="272489" y="3054126"/>
            <a:ext cx="2894051" cy="717271"/>
          </a:xfrm>
          <a:prstGeom prst="rect">
            <a:avLst/>
          </a:prstGeom>
          <a:solidFill>
            <a:srgbClr val="00B0F0"/>
          </a:solidFill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84" name="Shape 8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Что привносит проект на рынок?</a:t>
            </a:r>
          </a:p>
        </p:txBody>
      </p:sp>
      <p:sp>
        <p:nvSpPr>
          <p:cNvPr id="85" name="Shape 85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89" name="Group 89"/>
          <p:cNvGrpSpPr/>
          <p:nvPr/>
        </p:nvGrpSpPr>
        <p:grpSpPr>
          <a:xfrm>
            <a:off x="5994272" y="388940"/>
            <a:ext cx="3268134" cy="596369"/>
            <a:chOff x="0" y="0"/>
            <a:chExt cx="3268133" cy="596368"/>
          </a:xfrm>
        </p:grpSpPr>
        <p:sp>
          <p:nvSpPr>
            <p:cNvPr id="86" name="Shape 86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87" name="Shape 87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88" name="Shape 88"/>
            <p:cNvSpPr/>
            <p:nvPr/>
          </p:nvSpPr>
          <p:spPr>
            <a:xfrm>
              <a:off x="-1" y="0"/>
              <a:ext cx="3268135" cy="548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описывается положение проекта на существующем или новом рынке</a:t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90" name="Shape 90"/>
          <p:cNvSpPr/>
          <p:nvPr/>
        </p:nvSpPr>
        <p:spPr>
          <a:xfrm>
            <a:off x="370046" y="2152149"/>
            <a:ext cx="2450044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Миссия и видение</a:t>
            </a:r>
          </a:p>
        </p:txBody>
      </p:sp>
      <p:sp>
        <p:nvSpPr>
          <p:cNvPr id="91" name="Shape 91"/>
          <p:cNvSpPr/>
          <p:nvPr/>
        </p:nvSpPr>
        <p:spPr>
          <a:xfrm>
            <a:off x="367430" y="1409978"/>
            <a:ext cx="141055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Проект</a:t>
            </a:r>
          </a:p>
        </p:txBody>
      </p:sp>
      <p:sp>
        <p:nvSpPr>
          <p:cNvPr id="92" name="Shape 92"/>
          <p:cNvSpPr/>
          <p:nvPr/>
        </p:nvSpPr>
        <p:spPr>
          <a:xfrm>
            <a:off x="2953146" y="147982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Краткая формулировка, описывающая суть проекта</a:t>
            </a:r>
          </a:p>
        </p:txBody>
      </p:sp>
      <p:sp>
        <p:nvSpPr>
          <p:cNvPr id="93" name="Shape 93"/>
          <p:cNvSpPr/>
          <p:nvPr/>
        </p:nvSpPr>
        <p:spPr>
          <a:xfrm>
            <a:off x="1370312" y="5008002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94" name="Shape 94"/>
          <p:cNvSpPr/>
          <p:nvPr/>
        </p:nvSpPr>
        <p:spPr>
          <a:xfrm>
            <a:off x="363426" y="3139366"/>
            <a:ext cx="3008142" cy="530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>
                <a:solidFill>
                  <a:srgbClr val="FFFFFF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FFF"/>
                </a:solidFill>
              </a:rPr>
              <a:t>Решаемые проектом проблемы</a:t>
            </a:r>
          </a:p>
        </p:txBody>
      </p:sp>
      <p:sp>
        <p:nvSpPr>
          <p:cNvPr id="95" name="Shape 95"/>
          <p:cNvSpPr/>
          <p:nvPr/>
        </p:nvSpPr>
        <p:spPr>
          <a:xfrm>
            <a:off x="1369554" y="5895603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 </a:t>
            </a:r>
            <a:r>
              <a:rPr sz="1200">
                <a:solidFill>
                  <a:srgbClr val="262626"/>
                </a:solidFill>
              </a:rPr>
              <a:t>Проблема </a:t>
            </a:r>
            <a:r>
              <a:rPr sz="1200">
                <a:solidFill>
                  <a:srgbClr val="262626"/>
                </a:solidFill>
              </a:rPr>
              <a:t>N &gt;</a:t>
            </a:r>
          </a:p>
        </p:txBody>
      </p:sp>
      <p:sp>
        <p:nvSpPr>
          <p:cNvPr id="96" name="Shape 96"/>
          <p:cNvSpPr/>
          <p:nvPr/>
        </p:nvSpPr>
        <p:spPr>
          <a:xfrm>
            <a:off x="1369554" y="4247167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 </a:t>
            </a:r>
            <a:r>
              <a:rPr sz="1200">
                <a:solidFill>
                  <a:srgbClr val="262626"/>
                </a:solidFill>
              </a:rPr>
              <a:t>Проблема 1</a:t>
            </a:r>
            <a:r>
              <a:rPr sz="1200">
                <a:solidFill>
                  <a:srgbClr val="262626"/>
                </a:solidFill>
              </a:rPr>
              <a:t> &gt;</a:t>
            </a:r>
          </a:p>
        </p:txBody>
      </p:sp>
      <p:sp>
        <p:nvSpPr>
          <p:cNvPr id="97" name="Shape 97"/>
          <p:cNvSpPr/>
          <p:nvPr/>
        </p:nvSpPr>
        <p:spPr>
          <a:xfrm>
            <a:off x="4792035" y="4249109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Решение …</a:t>
            </a:r>
          </a:p>
        </p:txBody>
      </p:sp>
      <p:sp>
        <p:nvSpPr>
          <p:cNvPr id="98" name="Shape 98"/>
          <p:cNvSpPr/>
          <p:nvPr/>
        </p:nvSpPr>
        <p:spPr>
          <a:xfrm>
            <a:off x="4792035" y="5052335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99" name="Shape 99"/>
          <p:cNvSpPr/>
          <p:nvPr/>
        </p:nvSpPr>
        <p:spPr>
          <a:xfrm>
            <a:off x="4792035" y="5857556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Решение …</a:t>
            </a:r>
          </a:p>
        </p:txBody>
      </p:sp>
      <p:sp>
        <p:nvSpPr>
          <p:cNvPr id="100" name="Shape 100"/>
          <p:cNvSpPr/>
          <p:nvPr/>
        </p:nvSpPr>
        <p:spPr>
          <a:xfrm>
            <a:off x="2729578" y="128953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01" name="Shape 101"/>
          <p:cNvSpPr/>
          <p:nvPr/>
        </p:nvSpPr>
        <p:spPr>
          <a:xfrm>
            <a:off x="2953146" y="222199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102" name="Shape 102"/>
          <p:cNvSpPr/>
          <p:nvPr/>
        </p:nvSpPr>
        <p:spPr>
          <a:xfrm>
            <a:off x="2729578" y="203170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03" name="Shape 103"/>
          <p:cNvSpPr/>
          <p:nvPr/>
        </p:nvSpPr>
        <p:spPr>
          <a:xfrm>
            <a:off x="1227100" y="4090529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04" name="Shape 104"/>
          <p:cNvSpPr/>
          <p:nvPr/>
        </p:nvSpPr>
        <p:spPr>
          <a:xfrm>
            <a:off x="1227100" y="4893492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05" name="Shape 105"/>
          <p:cNvSpPr/>
          <p:nvPr/>
        </p:nvSpPr>
        <p:spPr>
          <a:xfrm>
            <a:off x="1227100" y="5696455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06" name="Shape 106"/>
          <p:cNvSpPr/>
          <p:nvPr/>
        </p:nvSpPr>
        <p:spPr>
          <a:xfrm>
            <a:off x="653090" y="5176246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07" name="Shape 107"/>
          <p:cNvSpPr/>
          <p:nvPr/>
        </p:nvSpPr>
        <p:spPr>
          <a:xfrm>
            <a:off x="653090" y="4370202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08" name="Shape 108"/>
          <p:cNvSpPr/>
          <p:nvPr/>
        </p:nvSpPr>
        <p:spPr>
          <a:xfrm>
            <a:off x="4609091" y="4090529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09" name="Shape 109"/>
          <p:cNvSpPr/>
          <p:nvPr/>
        </p:nvSpPr>
        <p:spPr>
          <a:xfrm>
            <a:off x="4609091" y="4893492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10" name="Shape 110"/>
          <p:cNvSpPr/>
          <p:nvPr/>
        </p:nvSpPr>
        <p:spPr>
          <a:xfrm>
            <a:off x="4609091" y="5697341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11" name="Shape 111"/>
          <p:cNvSpPr/>
          <p:nvPr/>
        </p:nvSpPr>
        <p:spPr>
          <a:xfrm>
            <a:off x="4171331" y="4370202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12" name="Shape 112"/>
          <p:cNvSpPr/>
          <p:nvPr/>
        </p:nvSpPr>
        <p:spPr>
          <a:xfrm>
            <a:off x="4171331" y="5177235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13" name="Shape 113"/>
          <p:cNvSpPr/>
          <p:nvPr/>
        </p:nvSpPr>
        <p:spPr>
          <a:xfrm>
            <a:off x="4171331" y="5982456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Анализ конкурентов</a:t>
            </a:r>
          </a:p>
        </p:txBody>
      </p:sp>
      <p:sp>
        <p:nvSpPr>
          <p:cNvPr id="116" name="Shape 116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120" name="Group 120"/>
          <p:cNvGrpSpPr/>
          <p:nvPr/>
        </p:nvGrpSpPr>
        <p:grpSpPr>
          <a:xfrm>
            <a:off x="6116561" y="383250"/>
            <a:ext cx="3268134" cy="596369"/>
            <a:chOff x="0" y="0"/>
            <a:chExt cx="3268133" cy="596368"/>
          </a:xfrm>
        </p:grpSpPr>
        <p:sp>
          <p:nvSpPr>
            <p:cNvPr id="117" name="Shape 117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18" name="Shape 118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19" name="Shape 119"/>
            <p:cNvSpPr/>
            <p:nvPr/>
          </p:nvSpPr>
          <p:spPr>
            <a:xfrm>
              <a:off x="-1" y="0"/>
              <a:ext cx="3268135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отображается сравнение проекта с разными типами конкурентов</a:t>
              </a:r>
            </a:p>
          </p:txBody>
        </p:sp>
      </p:grpSp>
      <p:sp>
        <p:nvSpPr>
          <p:cNvPr id="121" name="Shape 121"/>
          <p:cNvSpPr/>
          <p:nvPr/>
        </p:nvSpPr>
        <p:spPr>
          <a:xfrm>
            <a:off x="6697573" y="2257733"/>
            <a:ext cx="797301" cy="3866043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2" name="Shape 122"/>
          <p:cNvSpPr/>
          <p:nvPr/>
        </p:nvSpPr>
        <p:spPr>
          <a:xfrm>
            <a:off x="7495050" y="2257732"/>
            <a:ext cx="737792" cy="3866042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3" name="Shape 123"/>
          <p:cNvSpPr/>
          <p:nvPr/>
        </p:nvSpPr>
        <p:spPr>
          <a:xfrm>
            <a:off x="8292529" y="2257732"/>
            <a:ext cx="797301" cy="3866042"/>
          </a:xfrm>
          <a:prstGeom prst="rect">
            <a:avLst/>
          </a:prstGeom>
          <a:solidFill>
            <a:srgbClr val="D9D9D9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4" name="Shape 124"/>
          <p:cNvSpPr/>
          <p:nvPr/>
        </p:nvSpPr>
        <p:spPr>
          <a:xfrm>
            <a:off x="4248989" y="2273777"/>
            <a:ext cx="797301" cy="3849999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5" name="Shape 125"/>
          <p:cNvSpPr/>
          <p:nvPr/>
        </p:nvSpPr>
        <p:spPr>
          <a:xfrm>
            <a:off x="5046467" y="2257736"/>
            <a:ext cx="797302" cy="3866038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6" name="Shape 126"/>
          <p:cNvSpPr/>
          <p:nvPr/>
        </p:nvSpPr>
        <p:spPr>
          <a:xfrm>
            <a:off x="5843946" y="2257733"/>
            <a:ext cx="797301" cy="3866039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7" name="Shape 127"/>
          <p:cNvSpPr/>
          <p:nvPr/>
        </p:nvSpPr>
        <p:spPr>
          <a:xfrm>
            <a:off x="1805548" y="2260961"/>
            <a:ext cx="797301" cy="3862814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8" name="Shape 128"/>
          <p:cNvSpPr/>
          <p:nvPr/>
        </p:nvSpPr>
        <p:spPr>
          <a:xfrm>
            <a:off x="2603026" y="2260960"/>
            <a:ext cx="797301" cy="3862814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9" name="Shape 129"/>
          <p:cNvSpPr/>
          <p:nvPr/>
        </p:nvSpPr>
        <p:spPr>
          <a:xfrm>
            <a:off x="3400504" y="2257737"/>
            <a:ext cx="797301" cy="3866037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0" name="Shape 130"/>
          <p:cNvSpPr/>
          <p:nvPr/>
        </p:nvSpPr>
        <p:spPr>
          <a:xfrm>
            <a:off x="836749" y="2869299"/>
            <a:ext cx="93013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1</a:t>
            </a:r>
          </a:p>
        </p:txBody>
      </p:sp>
      <p:sp>
        <p:nvSpPr>
          <p:cNvPr id="131" name="Shape 131"/>
          <p:cNvSpPr/>
          <p:nvPr/>
        </p:nvSpPr>
        <p:spPr>
          <a:xfrm>
            <a:off x="981019" y="2354260"/>
            <a:ext cx="80184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Название</a:t>
            </a:r>
          </a:p>
        </p:txBody>
      </p:sp>
      <p:sp>
        <p:nvSpPr>
          <p:cNvPr id="132" name="Shape 132"/>
          <p:cNvSpPr/>
          <p:nvPr/>
        </p:nvSpPr>
        <p:spPr>
          <a:xfrm>
            <a:off x="8600850" y="3881283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3" name="Shape 133"/>
          <p:cNvSpPr/>
          <p:nvPr/>
        </p:nvSpPr>
        <p:spPr>
          <a:xfrm>
            <a:off x="8600850" y="53310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4" name="Shape 134"/>
          <p:cNvSpPr/>
          <p:nvPr/>
        </p:nvSpPr>
        <p:spPr>
          <a:xfrm>
            <a:off x="8600850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5" name="Shape 135"/>
          <p:cNvSpPr/>
          <p:nvPr/>
        </p:nvSpPr>
        <p:spPr>
          <a:xfrm>
            <a:off x="2133195" y="48477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6" name="Shape 136"/>
          <p:cNvSpPr/>
          <p:nvPr/>
        </p:nvSpPr>
        <p:spPr>
          <a:xfrm>
            <a:off x="7804785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7" name="Shape 137"/>
          <p:cNvSpPr/>
          <p:nvPr/>
        </p:nvSpPr>
        <p:spPr>
          <a:xfrm>
            <a:off x="4558723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8" name="Shape 138"/>
          <p:cNvSpPr/>
          <p:nvPr/>
        </p:nvSpPr>
        <p:spPr>
          <a:xfrm>
            <a:off x="5356201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9" name="Shape 139"/>
          <p:cNvSpPr/>
          <p:nvPr/>
        </p:nvSpPr>
        <p:spPr>
          <a:xfrm>
            <a:off x="6140911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0" name="Shape 140"/>
          <p:cNvSpPr/>
          <p:nvPr/>
        </p:nvSpPr>
        <p:spPr>
          <a:xfrm>
            <a:off x="6140911" y="53310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1" name="Shape 141"/>
          <p:cNvSpPr/>
          <p:nvPr/>
        </p:nvSpPr>
        <p:spPr>
          <a:xfrm>
            <a:off x="7002342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2" name="Shape 142"/>
          <p:cNvSpPr/>
          <p:nvPr/>
        </p:nvSpPr>
        <p:spPr>
          <a:xfrm>
            <a:off x="2921979" y="48477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3" name="Shape 143"/>
          <p:cNvSpPr/>
          <p:nvPr/>
        </p:nvSpPr>
        <p:spPr>
          <a:xfrm>
            <a:off x="3714664" y="48477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4" name="Shape 144"/>
          <p:cNvSpPr/>
          <p:nvPr/>
        </p:nvSpPr>
        <p:spPr>
          <a:xfrm>
            <a:off x="2133195" y="53310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5" name="Shape 145"/>
          <p:cNvSpPr/>
          <p:nvPr/>
        </p:nvSpPr>
        <p:spPr>
          <a:xfrm>
            <a:off x="2929284" y="53310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6" name="Shape 146"/>
          <p:cNvSpPr/>
          <p:nvPr/>
        </p:nvSpPr>
        <p:spPr>
          <a:xfrm>
            <a:off x="3710522" y="53310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7" name="Shape 147"/>
          <p:cNvSpPr/>
          <p:nvPr/>
        </p:nvSpPr>
        <p:spPr>
          <a:xfrm>
            <a:off x="1802419" y="1273070"/>
            <a:ext cx="2395386" cy="376694"/>
          </a:xfrm>
          <a:prstGeom prst="rect">
            <a:avLst/>
          </a:prstGeom>
          <a:solidFill>
            <a:srgbClr val="A6A6A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148" name="Shape 148"/>
          <p:cNvSpPr/>
          <p:nvPr/>
        </p:nvSpPr>
        <p:spPr>
          <a:xfrm>
            <a:off x="1802419" y="1372517"/>
            <a:ext cx="2395386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Конкуренты 1</a:t>
            </a:r>
          </a:p>
        </p:txBody>
      </p:sp>
      <p:sp>
        <p:nvSpPr>
          <p:cNvPr id="149" name="Shape 149"/>
          <p:cNvSpPr/>
          <p:nvPr/>
        </p:nvSpPr>
        <p:spPr>
          <a:xfrm>
            <a:off x="4251452" y="1273070"/>
            <a:ext cx="2386434" cy="376694"/>
          </a:xfrm>
          <a:prstGeom prst="chevron">
            <a:avLst>
              <a:gd name="adj" fmla="val 0"/>
            </a:avLst>
          </a:prstGeom>
          <a:solidFill>
            <a:srgbClr val="2383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150" name="Shape 150"/>
          <p:cNvSpPr/>
          <p:nvPr/>
        </p:nvSpPr>
        <p:spPr>
          <a:xfrm>
            <a:off x="4251452" y="1372517"/>
            <a:ext cx="238643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Конкуренты 2</a:t>
            </a:r>
          </a:p>
        </p:txBody>
      </p:sp>
      <p:sp>
        <p:nvSpPr>
          <p:cNvPr id="151" name="Shape 151"/>
          <p:cNvSpPr/>
          <p:nvPr/>
        </p:nvSpPr>
        <p:spPr>
          <a:xfrm>
            <a:off x="6700754" y="1272967"/>
            <a:ext cx="1529625" cy="376694"/>
          </a:xfrm>
          <a:prstGeom prst="chevron">
            <a:avLst>
              <a:gd name="adj" fmla="val 0"/>
            </a:avLst>
          </a:prstGeom>
          <a:solidFill>
            <a:srgbClr val="005AA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152" name="Shape 152"/>
          <p:cNvSpPr/>
          <p:nvPr/>
        </p:nvSpPr>
        <p:spPr>
          <a:xfrm>
            <a:off x="6700755" y="1372414"/>
            <a:ext cx="152962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Конкуренты 3</a:t>
            </a:r>
          </a:p>
        </p:txBody>
      </p:sp>
      <p:sp>
        <p:nvSpPr>
          <p:cNvPr id="153" name="Shape 153"/>
          <p:cNvSpPr/>
          <p:nvPr/>
        </p:nvSpPr>
        <p:spPr>
          <a:xfrm>
            <a:off x="8292529" y="1276294"/>
            <a:ext cx="791656" cy="376694"/>
          </a:xfrm>
          <a:prstGeom prst="chevron">
            <a:avLst>
              <a:gd name="adj" fmla="val 0"/>
            </a:avLst>
          </a:prstGeom>
          <a:solidFill>
            <a:srgbClr val="00B0F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154" name="Shape 154"/>
          <p:cNvSpPr/>
          <p:nvPr/>
        </p:nvSpPr>
        <p:spPr>
          <a:xfrm>
            <a:off x="8292529" y="1375741"/>
            <a:ext cx="791656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Проект</a:t>
            </a:r>
          </a:p>
        </p:txBody>
      </p:sp>
      <p:sp>
        <p:nvSpPr>
          <p:cNvPr id="155" name="Shape 155"/>
          <p:cNvSpPr/>
          <p:nvPr/>
        </p:nvSpPr>
        <p:spPr>
          <a:xfrm>
            <a:off x="5356201" y="48477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6" name="Shape 156"/>
          <p:cNvSpPr/>
          <p:nvPr/>
        </p:nvSpPr>
        <p:spPr>
          <a:xfrm>
            <a:off x="2133195" y="338748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7" name="Shape 157"/>
          <p:cNvSpPr/>
          <p:nvPr/>
        </p:nvSpPr>
        <p:spPr>
          <a:xfrm>
            <a:off x="6140911" y="338748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8" name="Shape 158"/>
          <p:cNvSpPr/>
          <p:nvPr/>
        </p:nvSpPr>
        <p:spPr>
          <a:xfrm>
            <a:off x="8600850" y="338748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9" name="Shape 159"/>
          <p:cNvSpPr/>
          <p:nvPr/>
        </p:nvSpPr>
        <p:spPr>
          <a:xfrm>
            <a:off x="1810886" y="2743775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0" name="Shape 160"/>
          <p:cNvSpPr/>
          <p:nvPr/>
        </p:nvSpPr>
        <p:spPr>
          <a:xfrm>
            <a:off x="1810886" y="3231470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1" name="Shape 161"/>
          <p:cNvSpPr/>
          <p:nvPr/>
        </p:nvSpPr>
        <p:spPr>
          <a:xfrm>
            <a:off x="1810886" y="3719165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2" name="Shape 162"/>
          <p:cNvSpPr/>
          <p:nvPr/>
        </p:nvSpPr>
        <p:spPr>
          <a:xfrm>
            <a:off x="1810886" y="5669945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3" name="Shape 163"/>
          <p:cNvSpPr/>
          <p:nvPr/>
        </p:nvSpPr>
        <p:spPr>
          <a:xfrm>
            <a:off x="1810886" y="5182250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4" name="Shape 164"/>
          <p:cNvSpPr/>
          <p:nvPr/>
        </p:nvSpPr>
        <p:spPr>
          <a:xfrm>
            <a:off x="1810886" y="4694555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5" name="Shape 165"/>
          <p:cNvSpPr/>
          <p:nvPr/>
        </p:nvSpPr>
        <p:spPr>
          <a:xfrm>
            <a:off x="1810886" y="4206860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6" name="Shape 166"/>
          <p:cNvSpPr/>
          <p:nvPr/>
        </p:nvSpPr>
        <p:spPr>
          <a:xfrm>
            <a:off x="8600850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7" name="Shape 167"/>
          <p:cNvSpPr/>
          <p:nvPr/>
        </p:nvSpPr>
        <p:spPr>
          <a:xfrm>
            <a:off x="7770685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8" name="Shape 168"/>
          <p:cNvSpPr/>
          <p:nvPr/>
        </p:nvSpPr>
        <p:spPr>
          <a:xfrm>
            <a:off x="7043558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9" name="Shape 169"/>
          <p:cNvSpPr/>
          <p:nvPr/>
        </p:nvSpPr>
        <p:spPr>
          <a:xfrm>
            <a:off x="6140911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0" name="Shape 170"/>
          <p:cNvSpPr/>
          <p:nvPr/>
        </p:nvSpPr>
        <p:spPr>
          <a:xfrm>
            <a:off x="5354611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1" name="Shape 171"/>
          <p:cNvSpPr/>
          <p:nvPr/>
        </p:nvSpPr>
        <p:spPr>
          <a:xfrm>
            <a:off x="4558273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174" name="Group 174"/>
          <p:cNvGrpSpPr/>
          <p:nvPr/>
        </p:nvGrpSpPr>
        <p:grpSpPr>
          <a:xfrm>
            <a:off x="1836301" y="1739944"/>
            <a:ext cx="743201" cy="449082"/>
            <a:chOff x="0" y="0"/>
            <a:chExt cx="743200" cy="449081"/>
          </a:xfrm>
        </p:grpSpPr>
        <p:sp>
          <p:nvSpPr>
            <p:cNvPr id="172" name="Shape 172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73" name="Shape 173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177" name="Group 177"/>
          <p:cNvGrpSpPr/>
          <p:nvPr/>
        </p:nvGrpSpPr>
        <p:grpSpPr>
          <a:xfrm>
            <a:off x="8292529" y="1739944"/>
            <a:ext cx="771983" cy="449082"/>
            <a:chOff x="0" y="0"/>
            <a:chExt cx="771981" cy="449081"/>
          </a:xfrm>
        </p:grpSpPr>
        <p:sp>
          <p:nvSpPr>
            <p:cNvPr id="175" name="Shape 175"/>
            <p:cNvSpPr/>
            <p:nvPr/>
          </p:nvSpPr>
          <p:spPr>
            <a:xfrm>
              <a:off x="0" y="-1"/>
              <a:ext cx="771982" cy="449083"/>
            </a:xfrm>
            <a:prstGeom prst="rect">
              <a:avLst/>
            </a:prstGeom>
            <a:solidFill>
              <a:srgbClr val="C9F1FF"/>
            </a:solidFill>
            <a:ln w="25400" cap="flat">
              <a:solidFill>
                <a:srgbClr val="00B0F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76" name="Shape 176"/>
            <p:cNvSpPr/>
            <p:nvPr/>
          </p:nvSpPr>
          <p:spPr>
            <a:xfrm>
              <a:off x="0" y="89920"/>
              <a:ext cx="77198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180" name="Group 180"/>
          <p:cNvGrpSpPr/>
          <p:nvPr/>
        </p:nvGrpSpPr>
        <p:grpSpPr>
          <a:xfrm>
            <a:off x="7485497" y="1739944"/>
            <a:ext cx="743201" cy="449082"/>
            <a:chOff x="0" y="0"/>
            <a:chExt cx="743200" cy="449081"/>
          </a:xfrm>
        </p:grpSpPr>
        <p:sp>
          <p:nvSpPr>
            <p:cNvPr id="178" name="Shape 178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79" name="Shape 179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183" name="Group 183"/>
          <p:cNvGrpSpPr/>
          <p:nvPr/>
        </p:nvGrpSpPr>
        <p:grpSpPr>
          <a:xfrm>
            <a:off x="2643329" y="1739944"/>
            <a:ext cx="743201" cy="449082"/>
            <a:chOff x="0" y="0"/>
            <a:chExt cx="743200" cy="449081"/>
          </a:xfrm>
        </p:grpSpPr>
        <p:sp>
          <p:nvSpPr>
            <p:cNvPr id="181" name="Shape 181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82" name="Shape 182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186" name="Group 186"/>
          <p:cNvGrpSpPr/>
          <p:nvPr/>
        </p:nvGrpSpPr>
        <p:grpSpPr>
          <a:xfrm>
            <a:off x="3450358" y="1739944"/>
            <a:ext cx="743201" cy="449082"/>
            <a:chOff x="0" y="0"/>
            <a:chExt cx="743200" cy="449081"/>
          </a:xfrm>
        </p:grpSpPr>
        <p:sp>
          <p:nvSpPr>
            <p:cNvPr id="184" name="Shape 184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85" name="Shape 185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189" name="Group 189"/>
          <p:cNvGrpSpPr/>
          <p:nvPr/>
        </p:nvGrpSpPr>
        <p:grpSpPr>
          <a:xfrm>
            <a:off x="4257385" y="1739944"/>
            <a:ext cx="743201" cy="449082"/>
            <a:chOff x="0" y="0"/>
            <a:chExt cx="743200" cy="449081"/>
          </a:xfrm>
        </p:grpSpPr>
        <p:sp>
          <p:nvSpPr>
            <p:cNvPr id="187" name="Shape 187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88" name="Shape 188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192" name="Group 192"/>
          <p:cNvGrpSpPr/>
          <p:nvPr/>
        </p:nvGrpSpPr>
        <p:grpSpPr>
          <a:xfrm>
            <a:off x="5064413" y="1739944"/>
            <a:ext cx="743201" cy="449082"/>
            <a:chOff x="0" y="0"/>
            <a:chExt cx="743200" cy="449081"/>
          </a:xfrm>
        </p:grpSpPr>
        <p:sp>
          <p:nvSpPr>
            <p:cNvPr id="190" name="Shape 190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91" name="Shape 191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195" name="Group 195"/>
          <p:cNvGrpSpPr/>
          <p:nvPr/>
        </p:nvGrpSpPr>
        <p:grpSpPr>
          <a:xfrm>
            <a:off x="5871442" y="1739944"/>
            <a:ext cx="743201" cy="449082"/>
            <a:chOff x="0" y="0"/>
            <a:chExt cx="743200" cy="449081"/>
          </a:xfrm>
        </p:grpSpPr>
        <p:sp>
          <p:nvSpPr>
            <p:cNvPr id="193" name="Shape 193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94" name="Shape 194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198" name="Group 198"/>
          <p:cNvGrpSpPr/>
          <p:nvPr/>
        </p:nvGrpSpPr>
        <p:grpSpPr>
          <a:xfrm>
            <a:off x="6678469" y="1739944"/>
            <a:ext cx="743201" cy="449082"/>
            <a:chOff x="0" y="0"/>
            <a:chExt cx="743200" cy="449081"/>
          </a:xfrm>
        </p:grpSpPr>
        <p:sp>
          <p:nvSpPr>
            <p:cNvPr id="196" name="Shape 196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97" name="Shape 197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sp>
        <p:nvSpPr>
          <p:cNvPr id="199" name="Shape 199"/>
          <p:cNvSpPr/>
          <p:nvPr/>
        </p:nvSpPr>
        <p:spPr>
          <a:xfrm>
            <a:off x="8589604" y="2887198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0" name="Shape 200"/>
          <p:cNvSpPr/>
          <p:nvPr/>
        </p:nvSpPr>
        <p:spPr>
          <a:xfrm>
            <a:off x="836749" y="3356775"/>
            <a:ext cx="93013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2</a:t>
            </a:r>
          </a:p>
        </p:txBody>
      </p:sp>
      <p:sp>
        <p:nvSpPr>
          <p:cNvPr id="201" name="Shape 201"/>
          <p:cNvSpPr/>
          <p:nvPr/>
        </p:nvSpPr>
        <p:spPr>
          <a:xfrm>
            <a:off x="836749" y="3844251"/>
            <a:ext cx="93013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3</a:t>
            </a:r>
          </a:p>
        </p:txBody>
      </p:sp>
      <p:sp>
        <p:nvSpPr>
          <p:cNvPr id="202" name="Shape 202"/>
          <p:cNvSpPr/>
          <p:nvPr/>
        </p:nvSpPr>
        <p:spPr>
          <a:xfrm>
            <a:off x="836749" y="4331727"/>
            <a:ext cx="93013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4</a:t>
            </a:r>
          </a:p>
        </p:txBody>
      </p:sp>
      <p:sp>
        <p:nvSpPr>
          <p:cNvPr id="203" name="Shape 203"/>
          <p:cNvSpPr/>
          <p:nvPr/>
        </p:nvSpPr>
        <p:spPr>
          <a:xfrm>
            <a:off x="836749" y="4819203"/>
            <a:ext cx="93013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5</a:t>
            </a:r>
          </a:p>
        </p:txBody>
      </p:sp>
      <p:sp>
        <p:nvSpPr>
          <p:cNvPr id="204" name="Shape 204"/>
          <p:cNvSpPr/>
          <p:nvPr/>
        </p:nvSpPr>
        <p:spPr>
          <a:xfrm>
            <a:off x="836749" y="5306679"/>
            <a:ext cx="93013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6</a:t>
            </a:r>
          </a:p>
        </p:txBody>
      </p:sp>
      <p:sp>
        <p:nvSpPr>
          <p:cNvPr id="205" name="Shape 205"/>
          <p:cNvSpPr/>
          <p:nvPr/>
        </p:nvSpPr>
        <p:spPr>
          <a:xfrm>
            <a:off x="836749" y="5794157"/>
            <a:ext cx="93013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7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Стратегический потенциал проекта</a:t>
            </a:r>
          </a:p>
        </p:txBody>
      </p:sp>
      <p:sp>
        <p:nvSpPr>
          <p:cNvPr id="208" name="Shape 208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212" name="Group 212"/>
          <p:cNvGrpSpPr/>
          <p:nvPr/>
        </p:nvGrpSpPr>
        <p:grpSpPr>
          <a:xfrm>
            <a:off x="5435599" y="383249"/>
            <a:ext cx="3776135" cy="906894"/>
            <a:chOff x="0" y="0"/>
            <a:chExt cx="3776133" cy="906892"/>
          </a:xfrm>
        </p:grpSpPr>
        <p:sp>
          <p:nvSpPr>
            <p:cNvPr id="209" name="Shape 209"/>
            <p:cNvSpPr/>
            <p:nvPr/>
          </p:nvSpPr>
          <p:spPr>
            <a:xfrm>
              <a:off x="-1" y="-1"/>
              <a:ext cx="3776135" cy="906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00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10" name="Shape 210"/>
            <p:cNvSpPr/>
            <p:nvPr/>
          </p:nvSpPr>
          <p:spPr>
            <a:xfrm>
              <a:off x="3322687" y="453446"/>
              <a:ext cx="453447" cy="453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11" name="Shape 211"/>
            <p:cNvSpPr/>
            <p:nvPr/>
          </p:nvSpPr>
          <p:spPr>
            <a:xfrm>
              <a:off x="-1" y="-1"/>
              <a:ext cx="3776135" cy="701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Стратегический потенциал проекта – аргументы в пользу того, почему проект будет успешным в будущем, например, существующая динамика рынка, изменение структуры спроса и т. п.</a:t>
              </a:r>
            </a:p>
          </p:txBody>
        </p:sp>
      </p:grpSp>
      <p:sp>
        <p:nvSpPr>
          <p:cNvPr id="213" name="Shape 213"/>
          <p:cNvSpPr/>
          <p:nvPr/>
        </p:nvSpPr>
        <p:spPr>
          <a:xfrm>
            <a:off x="375760" y="994681"/>
            <a:ext cx="4883128" cy="556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  <a:endParaRPr sz="1600"/>
          </a:p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</a:p>
        </p:txBody>
      </p:sp>
      <p:grpSp>
        <p:nvGrpSpPr>
          <p:cNvPr id="216" name="Group 216"/>
          <p:cNvGrpSpPr/>
          <p:nvPr/>
        </p:nvGrpSpPr>
        <p:grpSpPr>
          <a:xfrm>
            <a:off x="3305667" y="1566632"/>
            <a:ext cx="3294665" cy="423333"/>
            <a:chOff x="0" y="0"/>
            <a:chExt cx="3294664" cy="423332"/>
          </a:xfrm>
        </p:grpSpPr>
        <p:sp>
          <p:nvSpPr>
            <p:cNvPr id="214" name="Shape 214"/>
            <p:cNvSpPr/>
            <p:nvPr/>
          </p:nvSpPr>
          <p:spPr>
            <a:xfrm>
              <a:off x="-1" y="-1"/>
              <a:ext cx="3294666" cy="423334"/>
            </a:xfrm>
            <a:prstGeom prst="rect">
              <a:avLst/>
            </a:prstGeom>
            <a:solidFill>
              <a:srgbClr val="558E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87000"/>
                </a:lnSpc>
                <a:defRPr b="1"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5" name="Shape 215"/>
            <p:cNvSpPr/>
            <p:nvPr/>
          </p:nvSpPr>
          <p:spPr>
            <a:xfrm>
              <a:off x="-1" y="67715"/>
              <a:ext cx="3294666" cy="2879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87000"/>
                </a:lnSpc>
                <a:defRPr b="1" sz="14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400">
                  <a:solidFill>
                    <a:srgbClr val="FFFFFF"/>
                  </a:solidFill>
                </a:rPr>
                <a:t>Стратегический потенциал</a:t>
              </a:r>
            </a:p>
          </p:txBody>
        </p:sp>
      </p:grpSp>
      <p:sp>
        <p:nvSpPr>
          <p:cNvPr id="234" name="Shape 234"/>
          <p:cNvSpPr/>
          <p:nvPr/>
        </p:nvSpPr>
        <p:spPr>
          <a:xfrm>
            <a:off x="1685290" y="1778000"/>
            <a:ext cx="5168900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539" y="0"/>
                </a:moveTo>
                <a:lnTo>
                  <a:pt x="21600" y="0"/>
                </a:lnTo>
                <a:lnTo>
                  <a:pt x="21600" y="10708"/>
                </a:lnTo>
                <a:lnTo>
                  <a:pt x="0" y="10708"/>
                </a:lnTo>
                <a:lnTo>
                  <a:pt x="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235" name="Shape 235"/>
          <p:cNvSpPr/>
          <p:nvPr/>
        </p:nvSpPr>
        <p:spPr>
          <a:xfrm>
            <a:off x="3050540" y="1778000"/>
            <a:ext cx="5167630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62" y="0"/>
                </a:moveTo>
                <a:lnTo>
                  <a:pt x="0" y="0"/>
                </a:lnTo>
                <a:lnTo>
                  <a:pt x="0" y="10708"/>
                </a:lnTo>
                <a:lnTo>
                  <a:pt x="21600" y="10708"/>
                </a:lnTo>
                <a:lnTo>
                  <a:pt x="2160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219" name="Shape 219"/>
          <p:cNvSpPr/>
          <p:nvPr/>
        </p:nvSpPr>
        <p:spPr>
          <a:xfrm rot="10800000">
            <a:off x="259683" y="2691293"/>
            <a:ext cx="2852674" cy="3664736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220" name="Shape 220"/>
          <p:cNvSpPr/>
          <p:nvPr/>
        </p:nvSpPr>
        <p:spPr>
          <a:xfrm>
            <a:off x="256509" y="2162401"/>
            <a:ext cx="2859023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221" name="Shape 221"/>
          <p:cNvSpPr/>
          <p:nvPr/>
        </p:nvSpPr>
        <p:spPr>
          <a:xfrm>
            <a:off x="256509" y="2253565"/>
            <a:ext cx="2859023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222" name="Shape 222"/>
          <p:cNvSpPr/>
          <p:nvPr/>
        </p:nvSpPr>
        <p:spPr>
          <a:xfrm rot="10800000">
            <a:off x="6793083" y="2687216"/>
            <a:ext cx="2852674" cy="3672893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223" name="Shape 223"/>
          <p:cNvSpPr/>
          <p:nvPr/>
        </p:nvSpPr>
        <p:spPr>
          <a:xfrm>
            <a:off x="6789908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224" name="Shape 224"/>
          <p:cNvSpPr/>
          <p:nvPr/>
        </p:nvSpPr>
        <p:spPr>
          <a:xfrm>
            <a:off x="6789908" y="2253566"/>
            <a:ext cx="2859024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225" name="Shape 225"/>
          <p:cNvSpPr/>
          <p:nvPr/>
        </p:nvSpPr>
        <p:spPr>
          <a:xfrm rot="10800000">
            <a:off x="3528059" y="2693088"/>
            <a:ext cx="2849882" cy="3661148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226" name="Shape 226"/>
          <p:cNvSpPr/>
          <p:nvPr/>
        </p:nvSpPr>
        <p:spPr>
          <a:xfrm>
            <a:off x="3523489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227" name="Shape 227"/>
          <p:cNvSpPr/>
          <p:nvPr/>
        </p:nvSpPr>
        <p:spPr>
          <a:xfrm>
            <a:off x="3523489" y="2253566"/>
            <a:ext cx="2859024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228" name="Shape 228"/>
          <p:cNvSpPr/>
          <p:nvPr/>
        </p:nvSpPr>
        <p:spPr>
          <a:xfrm>
            <a:off x="305853" y="2687216"/>
            <a:ext cx="2760336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229" name="Shape 229"/>
          <p:cNvSpPr/>
          <p:nvPr/>
        </p:nvSpPr>
        <p:spPr>
          <a:xfrm>
            <a:off x="312565" y="3019880"/>
            <a:ext cx="2753625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230" name="Shape 230"/>
          <p:cNvSpPr/>
          <p:nvPr/>
        </p:nvSpPr>
        <p:spPr>
          <a:xfrm>
            <a:off x="3584850" y="2687216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231" name="Shape 231"/>
          <p:cNvSpPr/>
          <p:nvPr/>
        </p:nvSpPr>
        <p:spPr>
          <a:xfrm>
            <a:off x="3610226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232" name="Shape 232"/>
          <p:cNvSpPr/>
          <p:nvPr/>
        </p:nvSpPr>
        <p:spPr>
          <a:xfrm>
            <a:off x="6895307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233" name="Shape 233"/>
          <p:cNvSpPr/>
          <p:nvPr/>
        </p:nvSpPr>
        <p:spPr>
          <a:xfrm>
            <a:off x="6839252" y="2679807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Ключевые лидеры проекта</a:t>
            </a:r>
          </a:p>
        </p:txBody>
      </p:sp>
      <p:sp>
        <p:nvSpPr>
          <p:cNvPr id="238" name="Shape 238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242" name="Group 242"/>
          <p:cNvGrpSpPr/>
          <p:nvPr/>
        </p:nvGrpSpPr>
        <p:grpSpPr>
          <a:xfrm>
            <a:off x="6116561" y="383250"/>
            <a:ext cx="3510039" cy="596369"/>
            <a:chOff x="0" y="0"/>
            <a:chExt cx="3510038" cy="596368"/>
          </a:xfrm>
        </p:grpSpPr>
        <p:sp>
          <p:nvSpPr>
            <p:cNvPr id="239" name="Shape 239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40" name="Shape 240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41" name="Shape 241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Описание команды</a:t>
              </a:r>
              <a:r>
                <a:rPr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проекта</a:t>
              </a:r>
            </a:p>
          </p:txBody>
        </p:sp>
      </p:grpSp>
      <p:sp>
        <p:nvSpPr>
          <p:cNvPr id="243" name="Shape 243"/>
          <p:cNvSpPr/>
          <p:nvPr/>
        </p:nvSpPr>
        <p:spPr>
          <a:xfrm>
            <a:off x="304967" y="1279380"/>
            <a:ext cx="3021152" cy="491610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4" name="Shape 244"/>
          <p:cNvSpPr/>
          <p:nvPr/>
        </p:nvSpPr>
        <p:spPr>
          <a:xfrm>
            <a:off x="3435151" y="1277182"/>
            <a:ext cx="3021153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5" name="Shape 245"/>
          <p:cNvSpPr/>
          <p:nvPr/>
        </p:nvSpPr>
        <p:spPr>
          <a:xfrm>
            <a:off x="6565338" y="1277182"/>
            <a:ext cx="3021152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6" name="Shape 246"/>
          <p:cNvSpPr/>
          <p:nvPr/>
        </p:nvSpPr>
        <p:spPr>
          <a:xfrm>
            <a:off x="453695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Должность</a:t>
            </a:r>
          </a:p>
        </p:txBody>
      </p:sp>
      <p:sp>
        <p:nvSpPr>
          <p:cNvPr id="247" name="Shape 247"/>
          <p:cNvSpPr/>
          <p:nvPr/>
        </p:nvSpPr>
        <p:spPr>
          <a:xfrm>
            <a:off x="453695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Имя Фамилия</a:t>
            </a:r>
          </a:p>
        </p:txBody>
      </p:sp>
      <p:sp>
        <p:nvSpPr>
          <p:cNvPr id="248" name="Shape 248"/>
          <p:cNvSpPr/>
          <p:nvPr/>
        </p:nvSpPr>
        <p:spPr>
          <a:xfrm>
            <a:off x="508041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Образование: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249" name="Shape 249"/>
          <p:cNvSpPr/>
          <p:nvPr/>
        </p:nvSpPr>
        <p:spPr>
          <a:xfrm>
            <a:off x="508041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Опыт: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252" name="Group 252"/>
          <p:cNvGrpSpPr/>
          <p:nvPr/>
        </p:nvGrpSpPr>
        <p:grpSpPr>
          <a:xfrm>
            <a:off x="4318000" y="1420391"/>
            <a:ext cx="1270000" cy="1270001"/>
            <a:chOff x="0" y="0"/>
            <a:chExt cx="1270000" cy="1270000"/>
          </a:xfrm>
        </p:grpSpPr>
        <p:sp>
          <p:nvSpPr>
            <p:cNvPr id="250" name="Shape 250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51" name="Shape 251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grpSp>
        <p:nvGrpSpPr>
          <p:cNvPr id="255" name="Group 255"/>
          <p:cNvGrpSpPr/>
          <p:nvPr/>
        </p:nvGrpSpPr>
        <p:grpSpPr>
          <a:xfrm>
            <a:off x="1180542" y="1420391"/>
            <a:ext cx="1270001" cy="1270001"/>
            <a:chOff x="0" y="0"/>
            <a:chExt cx="1270000" cy="1270000"/>
          </a:xfrm>
        </p:grpSpPr>
        <p:sp>
          <p:nvSpPr>
            <p:cNvPr id="253" name="Shape 253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54" name="Shape 254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sp>
        <p:nvSpPr>
          <p:cNvPr id="256" name="Shape 256"/>
          <p:cNvSpPr/>
          <p:nvPr/>
        </p:nvSpPr>
        <p:spPr>
          <a:xfrm>
            <a:off x="3600412" y="3311790"/>
            <a:ext cx="272857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Должность</a:t>
            </a:r>
          </a:p>
        </p:txBody>
      </p:sp>
      <p:sp>
        <p:nvSpPr>
          <p:cNvPr id="257" name="Shape 257"/>
          <p:cNvSpPr/>
          <p:nvPr/>
        </p:nvSpPr>
        <p:spPr>
          <a:xfrm>
            <a:off x="3600412" y="3016888"/>
            <a:ext cx="272857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Имя Фамилия</a:t>
            </a:r>
          </a:p>
        </p:txBody>
      </p:sp>
      <p:sp>
        <p:nvSpPr>
          <p:cNvPr id="258" name="Shape 258"/>
          <p:cNvSpPr/>
          <p:nvPr/>
        </p:nvSpPr>
        <p:spPr>
          <a:xfrm>
            <a:off x="3654757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Образование: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259" name="Shape 259"/>
          <p:cNvSpPr/>
          <p:nvPr/>
        </p:nvSpPr>
        <p:spPr>
          <a:xfrm>
            <a:off x="3654757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Опыт: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sp>
        <p:nvSpPr>
          <p:cNvPr id="260" name="Shape 260"/>
          <p:cNvSpPr/>
          <p:nvPr/>
        </p:nvSpPr>
        <p:spPr>
          <a:xfrm>
            <a:off x="6709181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Должность</a:t>
            </a:r>
          </a:p>
        </p:txBody>
      </p:sp>
      <p:sp>
        <p:nvSpPr>
          <p:cNvPr id="261" name="Shape 261"/>
          <p:cNvSpPr/>
          <p:nvPr/>
        </p:nvSpPr>
        <p:spPr>
          <a:xfrm>
            <a:off x="6709181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Имя Фамилия</a:t>
            </a:r>
          </a:p>
        </p:txBody>
      </p:sp>
      <p:sp>
        <p:nvSpPr>
          <p:cNvPr id="262" name="Shape 262"/>
          <p:cNvSpPr/>
          <p:nvPr/>
        </p:nvSpPr>
        <p:spPr>
          <a:xfrm>
            <a:off x="6763526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Образование: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263" name="Shape 263"/>
          <p:cNvSpPr/>
          <p:nvPr/>
        </p:nvSpPr>
        <p:spPr>
          <a:xfrm>
            <a:off x="6763526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Опыт: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266" name="Group 266"/>
          <p:cNvGrpSpPr/>
          <p:nvPr/>
        </p:nvGrpSpPr>
        <p:grpSpPr>
          <a:xfrm>
            <a:off x="7440914" y="1420391"/>
            <a:ext cx="1270001" cy="1270001"/>
            <a:chOff x="0" y="0"/>
            <a:chExt cx="1270000" cy="1270000"/>
          </a:xfrm>
        </p:grpSpPr>
        <p:sp>
          <p:nvSpPr>
            <p:cNvPr id="264" name="Shape 264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65" name="Shape 265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269" name="Shape 269"/>
          <p:cNvSpPr/>
          <p:nvPr/>
        </p:nvSpPr>
        <p:spPr>
          <a:xfrm>
            <a:off x="3632467" y="2710179"/>
            <a:ext cx="264106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pPr lvl="0">
              <a:defRPr b="0"/>
            </a:pPr>
            <a:r>
              <a:rPr b="1"/>
              <a:t>Спасибо за внимание!</a:t>
            </a:r>
          </a:p>
        </p:txBody>
      </p:sp>
      <p:sp>
        <p:nvSpPr>
          <p:cNvPr id="270" name="Shape 270"/>
          <p:cNvSpPr/>
          <p:nvPr/>
        </p:nvSpPr>
        <p:spPr>
          <a:xfrm>
            <a:off x="3312252" y="4130662"/>
            <a:ext cx="3281496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sz="1200"/>
              <a:t>Имя Фамилия</a:t>
            </a:r>
            <a:endParaRPr sz="1200"/>
          </a:p>
          <a:p>
            <a:pPr lvl="0" algn="ctr"/>
            <a:r>
              <a:rPr sz="1200"/>
              <a:t>E-mail@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