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16" y="21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8666350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итульный слайд"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4">
            <a:extLst/>
          </a:blip>
          <a:srcRect l="3726" r="16151"/>
          <a:stretch>
            <a:fillRect/>
          </a:stretch>
        </p:blipFill>
        <p:spPr>
          <a:xfrm rot="10800000" flipH="1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900" spc="-36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900" spc="-36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sz="1000" b="1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>
                <a:solidFill>
                  <a:srgbClr val="054D7E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" b="1" spc="-59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sz="2000" b="1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sz="2000" b="1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9pPr>
    </p:bodyStyle>
    <p:otherStyle>
      <a:lvl1pPr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1</a:t>
            </a:fld>
            <a:endParaRPr sz="1000" b="1"/>
          </a:p>
        </p:txBody>
      </p:sp>
      <p:sp>
        <p:nvSpPr>
          <p:cNvPr id="20" name="Shape 20"/>
          <p:cNvSpPr>
            <a:spLocks noGrp="1"/>
          </p:cNvSpPr>
          <p:nvPr>
            <p:ph type="body" idx="4294967295"/>
          </p:nvPr>
        </p:nvSpPr>
        <p:spPr>
          <a:xfrm>
            <a:off x="240295" y="431801"/>
            <a:ext cx="9407439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910560">
              <a:defRPr sz="1900"/>
            </a:lvl1pPr>
          </a:lstStyle>
          <a:p>
            <a:pPr lvl="0">
              <a:defRPr sz="1800" b="0"/>
            </a:pPr>
            <a:r>
              <a:rPr sz="1900" b="1"/>
              <a:t>Технологическая дорожная карта</a:t>
            </a:r>
          </a:p>
        </p:txBody>
      </p:sp>
      <p:graphicFrame>
        <p:nvGraphicFramePr>
          <p:cNvPr id="21" name="Table 21"/>
          <p:cNvGraphicFramePr/>
          <p:nvPr/>
        </p:nvGraphicFramePr>
        <p:xfrm>
          <a:off x="810900" y="1182184"/>
          <a:ext cx="8537777" cy="521094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74697"/>
                <a:gridCol w="1552616"/>
                <a:gridCol w="1552616"/>
                <a:gridCol w="1552616"/>
                <a:gridCol w="1552616"/>
                <a:gridCol w="1552616"/>
              </a:tblGrid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Этапы</a:t>
                      </a:r>
                    </a:p>
                  </a:txBody>
                  <a:tcPr marL="63500" marR="63500" marT="63500" marB="635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100"/>
                      </a:pPr>
                      <a:endParaRPr/>
                    </a:p>
                  </a:txBody>
                  <a:tcPr marL="63500" marR="63500" marT="63500" marB="63500" anchor="ctr" horzOverflow="overflow">
                    <a:lnL w="12700"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Исполнитель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Стоимость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Срок исполнения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Конечный результат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1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технического задания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2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дизайна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3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конструкции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4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Изготовление прототипа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5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Изготовление тех-ой оснастки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6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Производство тестовой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7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Оценка качества тестовой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300" b="1"/>
                        <a:t>8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Производство промышленной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2</a:t>
            </a:fld>
            <a:endParaRPr sz="1000" b="1"/>
          </a:p>
        </p:txBody>
      </p:sp>
      <p:sp>
        <p:nvSpPr>
          <p:cNvPr id="24" name="Shape 24"/>
          <p:cNvSpPr>
            <a:spLocks noGrp="1"/>
          </p:cNvSpPr>
          <p:nvPr>
            <p:ph type="body" idx="4294967295"/>
          </p:nvPr>
        </p:nvSpPr>
        <p:spPr>
          <a:xfrm>
            <a:off x="249280" y="431801"/>
            <a:ext cx="9407440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910560">
              <a:defRPr sz="1900"/>
            </a:lvl1pPr>
          </a:lstStyle>
          <a:p>
            <a:pPr lvl="0">
              <a:defRPr sz="1800" b="0"/>
            </a:pPr>
            <a:r>
              <a:rPr sz="1900" b="1"/>
              <a:t>Технологическая дорожная карта</a:t>
            </a:r>
          </a:p>
        </p:txBody>
      </p:sp>
      <p:graphicFrame>
        <p:nvGraphicFramePr>
          <p:cNvPr id="25" name="Table 25"/>
          <p:cNvGraphicFramePr/>
          <p:nvPr/>
        </p:nvGraphicFramePr>
        <p:xfrm>
          <a:off x="249280" y="1017743"/>
          <a:ext cx="9407438" cy="520695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604447"/>
                <a:gridCol w="1114713"/>
                <a:gridCol w="1114713"/>
                <a:gridCol w="1114713"/>
                <a:gridCol w="1114713"/>
                <a:gridCol w="1114713"/>
                <a:gridCol w="1114713"/>
                <a:gridCol w="1114713"/>
              </a:tblGrid>
              <a:tr h="572129">
                <a:tc>
                  <a:txBody>
                    <a:bodyPr/>
                    <a:lstStyle/>
                    <a:p>
                      <a:pPr lvl="0" algn="r">
                        <a:defRPr sz="1800" b="0" i="0"/>
                      </a:pPr>
                      <a:r>
                        <a:rPr sz="800"/>
                        <a:t>Номер недели</a:t>
                      </a:r>
                    </a:p>
                  </a:txBody>
                  <a:tcPr marL="63500" marR="63500" marT="63500" marB="63500" anchor="b" horzOverflow="overflow">
                    <a:lnL w="12700"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 b="1" spc="-44">
                          <a:solidFill>
                            <a:srgbClr val="1F497D"/>
                          </a:solidFill>
                        </a:rPr>
                        <a:t>Месяц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технического задания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дизайна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Разработка конструкции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Изготовление прототипа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Изготовление тех-ой оснастки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Производство тестовой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Оценка качества тестовой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1100"/>
                        <a:t>Производство промышленной партии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/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Table 26"/>
          <p:cNvGraphicFramePr/>
          <p:nvPr/>
        </p:nvGraphicFramePr>
        <p:xfrm>
          <a:off x="1870756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Table 27"/>
          <p:cNvGraphicFramePr/>
          <p:nvPr/>
        </p:nvGraphicFramePr>
        <p:xfrm>
          <a:off x="2983401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Table 28"/>
          <p:cNvGraphicFramePr/>
          <p:nvPr/>
        </p:nvGraphicFramePr>
        <p:xfrm>
          <a:off x="4094457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le 29"/>
          <p:cNvGraphicFramePr/>
          <p:nvPr/>
        </p:nvGraphicFramePr>
        <p:xfrm>
          <a:off x="5216627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le 30"/>
          <p:cNvGraphicFramePr/>
          <p:nvPr/>
        </p:nvGraphicFramePr>
        <p:xfrm>
          <a:off x="6324508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1" name="Table 31"/>
          <p:cNvGraphicFramePr/>
          <p:nvPr/>
        </p:nvGraphicFramePr>
        <p:xfrm>
          <a:off x="7443503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Table 32"/>
          <p:cNvGraphicFramePr/>
          <p:nvPr/>
        </p:nvGraphicFramePr>
        <p:xfrm>
          <a:off x="8560909" y="1348498"/>
          <a:ext cx="1084736" cy="23367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5" name="Group 35"/>
          <p:cNvGrpSpPr/>
          <p:nvPr/>
        </p:nvGrpSpPr>
        <p:grpSpPr>
          <a:xfrm>
            <a:off x="1871006" y="1640243"/>
            <a:ext cx="1647939" cy="453663"/>
            <a:chOff x="0" y="0"/>
            <a:chExt cx="1647938" cy="453661"/>
          </a:xfrm>
        </p:grpSpPr>
        <p:sp>
          <p:nvSpPr>
            <p:cNvPr id="33" name="Shape 33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871006" y="2218246"/>
            <a:ext cx="1647939" cy="453663"/>
            <a:chOff x="0" y="0"/>
            <a:chExt cx="1647938" cy="453661"/>
          </a:xfrm>
        </p:grpSpPr>
        <p:sp>
          <p:nvSpPr>
            <p:cNvPr id="36" name="Shape 36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871006" y="2793714"/>
            <a:ext cx="1647939" cy="453663"/>
            <a:chOff x="0" y="0"/>
            <a:chExt cx="1647938" cy="453661"/>
          </a:xfrm>
        </p:grpSpPr>
        <p:sp>
          <p:nvSpPr>
            <p:cNvPr id="39" name="Shape 39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3530362" y="3365496"/>
            <a:ext cx="1647940" cy="453663"/>
            <a:chOff x="0" y="0"/>
            <a:chExt cx="1647938" cy="453661"/>
          </a:xfrm>
        </p:grpSpPr>
        <p:sp>
          <p:nvSpPr>
            <p:cNvPr id="42" name="Shape 42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4636600" y="3938728"/>
            <a:ext cx="1647939" cy="453663"/>
            <a:chOff x="0" y="0"/>
            <a:chExt cx="1647938" cy="453661"/>
          </a:xfrm>
        </p:grpSpPr>
        <p:sp>
          <p:nvSpPr>
            <p:cNvPr id="45" name="Shape 45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5762951" y="4511960"/>
            <a:ext cx="1647939" cy="453663"/>
            <a:chOff x="0" y="0"/>
            <a:chExt cx="1647938" cy="453661"/>
          </a:xfrm>
        </p:grpSpPr>
        <p:sp>
          <p:nvSpPr>
            <p:cNvPr id="48" name="Shape 48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6879245" y="5085192"/>
            <a:ext cx="1647940" cy="453663"/>
            <a:chOff x="0" y="0"/>
            <a:chExt cx="1647938" cy="453661"/>
          </a:xfrm>
        </p:grpSpPr>
        <p:sp>
          <p:nvSpPr>
            <p:cNvPr id="51" name="Shape 51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7985483" y="5658424"/>
            <a:ext cx="1647939" cy="453663"/>
            <a:chOff x="0" y="0"/>
            <a:chExt cx="1647938" cy="453661"/>
          </a:xfrm>
        </p:grpSpPr>
        <p:sp>
          <p:nvSpPr>
            <p:cNvPr id="54" name="Shape 54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sp>
        <p:nvSpPr>
          <p:cNvPr id="57" name="Shape 57"/>
          <p:cNvSpPr/>
          <p:nvPr/>
        </p:nvSpPr>
        <p:spPr>
          <a:xfrm flipH="1">
            <a:off x="2409680" y="6224695"/>
            <a:ext cx="6976944" cy="82606"/>
          </a:xfrm>
          <a:prstGeom prst="line">
            <a:avLst/>
          </a:prstGeom>
          <a:ln w="12700">
            <a:solidFill/>
            <a:miter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58" name="Shape 58"/>
          <p:cNvSpPr/>
          <p:nvPr/>
        </p:nvSpPr>
        <p:spPr>
          <a:xfrm rot="10817827">
            <a:off x="6080764" y="6265266"/>
            <a:ext cx="211840" cy="107501"/>
          </a:xfrm>
          <a:prstGeom prst="triangle">
            <a:avLst/>
          </a:prstGeom>
          <a:solidFill/>
          <a:ln w="3175">
            <a:solidFill>
              <a:srgbClr val="000000">
                <a:alpha val="61000"/>
              </a:srgbClr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 sz="1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353841" y="6322381"/>
            <a:ext cx="118568" cy="102758"/>
          </a:xfrm>
          <a:prstGeom prst="triangle">
            <a:avLst/>
          </a:prstGeom>
          <a:solidFill/>
          <a:ln w="3175">
            <a:solidFill>
              <a:srgbClr val="4AA3F4">
                <a:alpha val="61000"/>
              </a:srgbClr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 sz="17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2" name="Group 62"/>
          <p:cNvGrpSpPr/>
          <p:nvPr/>
        </p:nvGrpSpPr>
        <p:grpSpPr>
          <a:xfrm>
            <a:off x="2077604" y="6454481"/>
            <a:ext cx="671042" cy="180146"/>
            <a:chOff x="0" y="0"/>
            <a:chExt cx="671041" cy="180144"/>
          </a:xfrm>
        </p:grpSpPr>
        <p:sp>
          <p:nvSpPr>
            <p:cNvPr id="60" name="Shape 60"/>
            <p:cNvSpPr/>
            <p:nvPr/>
          </p:nvSpPr>
          <p:spPr>
            <a:xfrm>
              <a:off x="0" y="0"/>
              <a:ext cx="626032" cy="1801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900"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0" y="0"/>
              <a:ext cx="671042" cy="139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900"/>
              </a:lvl1pPr>
            </a:lstStyle>
            <a:p>
              <a:pPr lvl="0">
                <a:defRPr sz="1800"/>
              </a:pPr>
              <a:r>
                <a:rPr sz="900"/>
                <a:t>Дата старта</a:t>
              </a:r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5968613" y="6393207"/>
            <a:ext cx="436325" cy="165101"/>
            <a:chOff x="0" y="0"/>
            <a:chExt cx="436323" cy="165100"/>
          </a:xfrm>
        </p:grpSpPr>
        <p:sp>
          <p:nvSpPr>
            <p:cNvPr id="63" name="Shape 63"/>
            <p:cNvSpPr/>
            <p:nvPr/>
          </p:nvSpPr>
          <p:spPr>
            <a:xfrm>
              <a:off x="0" y="0"/>
              <a:ext cx="436324" cy="1463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 sz="1100"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95270" y="0"/>
              <a:ext cx="245784" cy="165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 dirty="0"/>
                <a:t>$$$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Macintosh PowerPoint</Application>
  <PresentationFormat>A4 Paper (210x297 mm)</PresentationFormat>
  <Paragraphs>111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Egor Zhebin</cp:lastModifiedBy>
  <cp:revision>1</cp:revision>
  <dcterms:modified xsi:type="dcterms:W3CDTF">2015-01-24T23:51:24Z</dcterms:modified>
</cp:coreProperties>
</file>